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2"/>
  </p:notesMasterIdLst>
  <p:sldIdLst>
    <p:sldId id="265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06D5A-ECEB-4870-AEE9-2DA3D7606B4F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8AA1-800F-4576-AE43-4A064EEF63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5964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8AA1-800F-4576-AE43-4A064EEF638D}" type="slidenum">
              <a:rPr lang="sr-Latn-RS" smtClean="0"/>
              <a:pPr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8795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7938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5015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82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642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003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7232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9229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6294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6447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4506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44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8468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8872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532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116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7490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1FE5-E713-4723-9ECA-87DDE1FDF76E}" type="datetimeFigureOut">
              <a:rPr lang="sr-Latn-RS" smtClean="0"/>
              <a:pPr/>
              <a:t>21.12.2020.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9BDD3D-B471-4879-A835-A308C3D62F7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418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sr-Cyrl-RS" dirty="0" smtClean="0"/>
              <a:t>	</a:t>
            </a:r>
            <a:r>
              <a:rPr lang="sr-Cyrl-RS" b="1" dirty="0" smtClean="0">
                <a:solidFill>
                  <a:schemeClr val="tx1"/>
                </a:solidFill>
              </a:rPr>
              <a:t>ТЕХНИЧКО ОБРАЗОВАЊЕ</a:t>
            </a:r>
            <a:r>
              <a:rPr lang="sr-Cyrl-RS" dirty="0" smtClean="0">
                <a:solidFill>
                  <a:schemeClr val="tx1"/>
                </a:solidFill>
              </a:rPr>
              <a:t/>
            </a:r>
            <a:br>
              <a:rPr lang="sr-Cyrl-RS" dirty="0" smtClean="0">
                <a:solidFill>
                  <a:schemeClr val="tx1"/>
                </a:solidFill>
              </a:rPr>
            </a:br>
            <a:r>
              <a:rPr lang="sr-Cyrl-RS" sz="2200" dirty="0" smtClean="0">
                <a:solidFill>
                  <a:schemeClr val="tx1"/>
                </a:solidFill>
              </a:rPr>
              <a:t>ЗА 7. РАЗРЕД</a:t>
            </a:r>
            <a:endParaRPr lang="sr-Latn-R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74"/>
            <a:ext cx="12104914" cy="2629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b="1" dirty="0" smtClean="0">
                <a:solidFill>
                  <a:schemeClr val="tx1"/>
                </a:solidFill>
              </a:rPr>
              <a:t>ЕНЕРГЕТИКА, </a:t>
            </a:r>
          </a:p>
          <a:p>
            <a:pPr marL="0" indent="0" algn="ctr">
              <a:buNone/>
            </a:pPr>
            <a:r>
              <a:rPr lang="sr-Cyrl-RS" sz="3600" b="1" dirty="0" smtClean="0">
                <a:solidFill>
                  <a:schemeClr val="tx1"/>
                </a:solidFill>
              </a:rPr>
              <a:t>МЈЕРЕ ЗА РАЦИОНАЛО КОРИШЋЕЊЕ </a:t>
            </a:r>
          </a:p>
          <a:p>
            <a:pPr marL="0" indent="0" algn="ctr">
              <a:buNone/>
            </a:pPr>
            <a:r>
              <a:rPr lang="sr-Cyrl-RS" sz="3600" b="1" dirty="0" smtClean="0">
                <a:solidFill>
                  <a:schemeClr val="tx1"/>
                </a:solidFill>
              </a:rPr>
              <a:t>ЕНЕРГИЈЕ </a:t>
            </a:r>
            <a:r>
              <a:rPr lang="sr-Cyrl-RS" sz="3600" b="1" dirty="0" smtClean="0">
                <a:solidFill>
                  <a:schemeClr val="tx1"/>
                </a:solidFill>
              </a:rPr>
              <a:t>У ГРАЂЕВИНАРСТВУ</a:t>
            </a:r>
            <a:endParaRPr lang="sr-Latn-R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0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12192000" cy="1154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 smtClean="0">
                <a:solidFill>
                  <a:schemeClr val="tx1"/>
                </a:solidFill>
              </a:rPr>
              <a:t>ХВАЛА ЗА ПАЖЊУ</a:t>
            </a:r>
            <a:endParaRPr lang="sr-Latn-R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24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294"/>
            <a:ext cx="12192000" cy="800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Топлотна изолација код објеката се изводи да би се смањили губици топлоте из просторије зими и да би се спријечило прегријавање објеката љети.</a:t>
            </a: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Изоловати се могу: подови, зидови, кров, таван, прозори и др.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За изолацију стамбених зграда се користе стаклена вуна, стиропор, стакло, плута, трска и они су слаби проводници топлоте (сл.1).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sr-Cyrl-RS" sz="2200" dirty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prstClr val="black"/>
                </a:solidFill>
              </a:rPr>
              <a:t>Губитке </a:t>
            </a:r>
            <a:r>
              <a:rPr lang="sr-Cyrl-RS" sz="2200" dirty="0">
                <a:solidFill>
                  <a:prstClr val="black"/>
                </a:solidFill>
              </a:rPr>
              <a:t>толотне енергије у стану имамо на: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r-Cyrl-RS" sz="2200" dirty="0">
                <a:solidFill>
                  <a:prstClr val="black"/>
                </a:solidFill>
              </a:rPr>
              <a:t> </a:t>
            </a:r>
            <a:r>
              <a:rPr lang="sr-Cyrl-RS" sz="2200" dirty="0" smtClean="0">
                <a:solidFill>
                  <a:prstClr val="black"/>
                </a:solidFill>
              </a:rPr>
              <a:t> </a:t>
            </a:r>
            <a:r>
              <a:rPr lang="sr-Cyrl-RS" sz="2200" dirty="0">
                <a:solidFill>
                  <a:prstClr val="black"/>
                </a:solidFill>
              </a:rPr>
              <a:t>крововима</a:t>
            </a:r>
          </a:p>
          <a:p>
            <a:pPr lvl="0">
              <a:buClrTx/>
              <a:buFont typeface="Wingdings" panose="05000000000000000000" pitchFamily="2" charset="2"/>
              <a:buChar char="v"/>
            </a:pPr>
            <a:r>
              <a:rPr lang="sr-Cyrl-RS" sz="2200" dirty="0">
                <a:solidFill>
                  <a:prstClr val="black"/>
                </a:solidFill>
              </a:rPr>
              <a:t>  </a:t>
            </a:r>
            <a:r>
              <a:rPr lang="sr-Cyrl-RS" sz="2200" dirty="0" smtClean="0">
                <a:solidFill>
                  <a:prstClr val="black"/>
                </a:solidFill>
              </a:rPr>
              <a:t>зидовима</a:t>
            </a:r>
            <a:endParaRPr lang="sr-Cyrl-RS" sz="2200" dirty="0">
              <a:solidFill>
                <a:prstClr val="black"/>
              </a:solidFill>
            </a:endParaRP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r-Cyrl-RS" sz="2200" dirty="0">
                <a:solidFill>
                  <a:prstClr val="black"/>
                </a:solidFill>
              </a:rPr>
              <a:t>  </a:t>
            </a:r>
            <a:r>
              <a:rPr lang="sr-Cyrl-RS" sz="2200" dirty="0" smtClean="0">
                <a:solidFill>
                  <a:prstClr val="black"/>
                </a:solidFill>
              </a:rPr>
              <a:t>прозорима</a:t>
            </a:r>
            <a:endParaRPr lang="sr-Cyrl-RS" sz="2200" dirty="0">
              <a:solidFill>
                <a:prstClr val="black"/>
              </a:solidFill>
            </a:endParaRP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r-Cyrl-RS" sz="2200" dirty="0">
                <a:solidFill>
                  <a:prstClr val="black"/>
                </a:solidFill>
              </a:rPr>
              <a:t>  </a:t>
            </a:r>
            <a:r>
              <a:rPr lang="sr-Cyrl-RS" sz="2200" dirty="0" smtClean="0">
                <a:solidFill>
                  <a:prstClr val="black"/>
                </a:solidFill>
              </a:rPr>
              <a:t>подрумима... (сл.2).</a:t>
            </a:r>
            <a:endParaRPr lang="sr-Cyrl-RS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726" y="3546127"/>
            <a:ext cx="4498274" cy="285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60" y="3546127"/>
            <a:ext cx="3473382" cy="2518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7260" y="6110500"/>
            <a:ext cx="347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Сл. 1. Изолациони материјали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7772499" y="6400800"/>
            <a:ext cx="449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Сл. 2. Губици топлотне енергије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814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1336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	</a:t>
            </a:r>
            <a:r>
              <a:rPr lang="sr-Cyrl-RS" sz="2200" b="1" dirty="0" smtClean="0">
                <a:solidFill>
                  <a:schemeClr val="tx1"/>
                </a:solidFill>
              </a:rPr>
              <a:t>ИЗОЛАЦИЈА ЗИДОВА</a:t>
            </a:r>
            <a:endParaRPr lang="sr-Latn-RS" sz="2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6265"/>
            <a:ext cx="12191999" cy="393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	Кроз спољашње зидове одлази највише топлотне енергије из просторије.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Од термоизолационих материјала за зидове, могу се користити стаклена и минерална вуна, стиропор, плута и др.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Изолација зидова се може поставити са </a:t>
            </a:r>
            <a:r>
              <a:rPr lang="sr-Cyrl-RS" sz="2200" dirty="0">
                <a:solidFill>
                  <a:schemeClr val="tx1"/>
                </a:solidFill>
              </a:rPr>
              <a:t>спољашње (сл. </a:t>
            </a:r>
            <a:r>
              <a:rPr lang="sr-Cyrl-RS" sz="2200" dirty="0" smtClean="0">
                <a:solidFill>
                  <a:schemeClr val="tx1"/>
                </a:solidFill>
              </a:rPr>
              <a:t>3) или унутрашње стране </a:t>
            </a:r>
            <a:r>
              <a:rPr lang="sr-Cyrl-RS" sz="2200" dirty="0">
                <a:solidFill>
                  <a:schemeClr val="tx1"/>
                </a:solidFill>
              </a:rPr>
              <a:t>објекта (сл. 4</a:t>
            </a:r>
            <a:r>
              <a:rPr lang="sr-Cyrl-RS" sz="2200" dirty="0" smtClean="0">
                <a:solidFill>
                  <a:schemeClr val="tx1"/>
                </a:solidFill>
              </a:rPr>
              <a:t>), облажући зидове термоизолационим материјалом (нпр. стиропором) или приликом саме градње објекта постављањем термоизолационог материјала између блокова и фасадне цигле</a:t>
            </a:r>
            <a:r>
              <a:rPr lang="sr-Cyrl-RS" sz="2200" dirty="0">
                <a:solidFill>
                  <a:schemeClr val="tx1"/>
                </a:solidFill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</a:rPr>
              <a:t>и такав зид се назива </a:t>
            </a:r>
            <a:r>
              <a:rPr lang="sr-Cyrl-RS" sz="2200" dirty="0" smtClean="0">
                <a:solidFill>
                  <a:schemeClr val="accent5">
                    <a:lumMod val="75000"/>
                  </a:schemeClr>
                </a:solidFill>
              </a:rPr>
              <a:t>„сендвич зид“</a:t>
            </a:r>
            <a:r>
              <a:rPr lang="sr-Cyrl-RS" sz="2200" dirty="0" smtClean="0">
                <a:solidFill>
                  <a:schemeClr val="tx1"/>
                </a:solidFill>
              </a:rPr>
              <a:t> (сл. 5).</a:t>
            </a:r>
          </a:p>
          <a:p>
            <a:pPr marL="0" indent="0">
              <a:buNone/>
            </a:pPr>
            <a:endParaRPr lang="sr-Cyrl-RS" dirty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6" y="3620766"/>
            <a:ext cx="2400705" cy="262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969" y="3526970"/>
            <a:ext cx="2328154" cy="262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197" y="3734475"/>
            <a:ext cx="3726179" cy="216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3930" y="6089722"/>
            <a:ext cx="232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4  Унутрашња изолација</a:t>
            </a:r>
            <a:endParaRPr lang="sr-Latn-R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9547" y="6150114"/>
            <a:ext cx="240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3  Спољашња изолација</a:t>
            </a:r>
            <a:endParaRPr lang="sr-Latn-R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88197" y="6028267"/>
            <a:ext cx="345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5  Изолација зидова </a:t>
            </a:r>
          </a:p>
          <a:p>
            <a:pPr algn="ctr"/>
            <a:r>
              <a:rPr lang="sr-Cyrl-RS" sz="2000" dirty="0" smtClean="0"/>
              <a:t>– „Сендвич зид“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185144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587"/>
            <a:ext cx="12191999" cy="460443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	</a:t>
            </a:r>
            <a:r>
              <a:rPr lang="sr-Cyrl-RS" sz="2200" b="1" dirty="0" smtClean="0">
                <a:solidFill>
                  <a:schemeClr val="tx1"/>
                </a:solidFill>
              </a:rPr>
              <a:t>ИЗОЛАЦИЈА КРОВА И ТАВАНА</a:t>
            </a:r>
            <a:endParaRPr lang="sr-Latn-RS" sz="2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2454"/>
            <a:ext cx="12123905" cy="2482746"/>
          </a:xfrm>
        </p:spPr>
        <p:txBody>
          <a:bodyPr/>
          <a:lstStyle/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Изолација крова и тавана може се извршити тако што се стиропор или стаклена вуна постављају на кровну конструкцију између рогова (сл. 6).</a:t>
            </a: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Са горње стране рогова стављају се даске, са доње стране </a:t>
            </a:r>
            <a:r>
              <a:rPr lang="sr-Latn-RS" sz="2200" dirty="0" smtClean="0">
                <a:solidFill>
                  <a:schemeClr val="tx1"/>
                </a:solidFill>
              </a:rPr>
              <a:t>PVC</a:t>
            </a:r>
            <a:r>
              <a:rPr lang="sr-Cyrl-RS" sz="2200" dirty="0" smtClean="0">
                <a:solidFill>
                  <a:schemeClr val="tx1"/>
                </a:solidFill>
              </a:rPr>
              <a:t> фолија, а затим стиропор или стаклена вуна.</a:t>
            </a: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Преко изолације ставља се још један слој </a:t>
            </a:r>
            <a:r>
              <a:rPr lang="sr-Latn-RS" sz="2200" dirty="0" smtClean="0">
                <a:solidFill>
                  <a:schemeClr val="tx1"/>
                </a:solidFill>
              </a:rPr>
              <a:t>PVC</a:t>
            </a:r>
            <a:r>
              <a:rPr lang="sr-Cyrl-RS" sz="2200" dirty="0" smtClean="0">
                <a:solidFill>
                  <a:schemeClr val="tx1"/>
                </a:solidFill>
              </a:rPr>
              <a:t> фолије и на крају ламперија или гипсане плоче.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22" y="3719729"/>
            <a:ext cx="3115008" cy="2110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10" y="3175387"/>
            <a:ext cx="4580511" cy="2655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1922" y="6048403"/>
            <a:ext cx="852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Сл. 6  Постављање изолације крова и тавана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47597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404"/>
            <a:ext cx="12192000" cy="483546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	</a:t>
            </a:r>
            <a:r>
              <a:rPr lang="sr-Cyrl-RS" sz="2200" b="1" dirty="0" smtClean="0">
                <a:solidFill>
                  <a:schemeClr val="tx1"/>
                </a:solidFill>
              </a:rPr>
              <a:t>ИЗОЛАЦИЈА ПОДОВА</a:t>
            </a:r>
            <a:endParaRPr lang="sr-Latn-RS" sz="2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628"/>
            <a:ext cx="12123906" cy="23290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Latn-RS" sz="8800" dirty="0" smtClean="0">
                <a:solidFill>
                  <a:schemeClr val="tx1"/>
                </a:solidFill>
              </a:rPr>
              <a:t>	</a:t>
            </a:r>
            <a:r>
              <a:rPr lang="sr-Cyrl-RS" sz="8800" dirty="0" smtClean="0">
                <a:solidFill>
                  <a:schemeClr val="tx1"/>
                </a:solidFill>
              </a:rPr>
              <a:t>Изолацијом подова постиже се заштита од хладноће и смањују се топлотни губици.</a:t>
            </a:r>
          </a:p>
          <a:p>
            <a:pPr marL="0" indent="0">
              <a:buNone/>
            </a:pPr>
            <a:r>
              <a:rPr lang="sr-Latn-RS" sz="8800" dirty="0" smtClean="0">
                <a:solidFill>
                  <a:schemeClr val="tx1"/>
                </a:solidFill>
              </a:rPr>
              <a:t>	</a:t>
            </a:r>
            <a:r>
              <a:rPr lang="sr-Cyrl-RS" sz="8800" dirty="0" smtClean="0">
                <a:solidFill>
                  <a:schemeClr val="tx1"/>
                </a:solidFill>
              </a:rPr>
              <a:t>За то се користи минерална вуна или стиропор који се постављају на подну бетонску плочу, чија се горња страна заштићује цементном кошуљицом.</a:t>
            </a:r>
          </a:p>
          <a:p>
            <a:pPr marL="0" indent="0">
              <a:buNone/>
            </a:pPr>
            <a:r>
              <a:rPr lang="sr-Latn-RS" sz="8800" dirty="0">
                <a:solidFill>
                  <a:schemeClr val="tx1"/>
                </a:solidFill>
              </a:rPr>
              <a:t>	</a:t>
            </a:r>
            <a:r>
              <a:rPr lang="sr-Cyrl-RS" sz="8800" dirty="0" smtClean="0">
                <a:solidFill>
                  <a:schemeClr val="tx1"/>
                </a:solidFill>
              </a:rPr>
              <a:t>На цементну кошуљицу се поставља подна облога, паркет или патос (сл. 7).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000" dirty="0" smtClean="0">
                <a:solidFill>
                  <a:schemeClr val="tx1"/>
                </a:solidFill>
              </a:rPr>
              <a:t>     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1"/>
                </a:solidFill>
              </a:rPr>
              <a:t>                </a:t>
            </a:r>
          </a:p>
        </p:txBody>
      </p:sp>
      <p:pic>
        <p:nvPicPr>
          <p:cNvPr id="8" name="Picture 7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34" y="2810339"/>
            <a:ext cx="6776956" cy="2571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22534" y="5583827"/>
            <a:ext cx="6776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7  Термоизолација подова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215357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4" y="171855"/>
            <a:ext cx="12137236" cy="645268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	</a:t>
            </a:r>
            <a:r>
              <a:rPr lang="sr-Cyrl-RS" sz="2200" b="1" dirty="0" smtClean="0">
                <a:solidFill>
                  <a:schemeClr val="tx1"/>
                </a:solidFill>
              </a:rPr>
              <a:t>ИЗОЛАЦИЈА ПРОЗОРА</a:t>
            </a:r>
            <a:endParaRPr lang="sr-Latn-RS" sz="2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7123"/>
            <a:ext cx="12137236" cy="3023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 Дио зграде који је застакљен, као и прозори, значајно утичу на губитак топлотне               </a:t>
            </a:r>
            <a:r>
              <a:rPr lang="sr-Latn-RS" sz="2200" dirty="0" smtClean="0">
                <a:solidFill>
                  <a:schemeClr val="tx1"/>
                </a:solidFill>
              </a:rPr>
              <a:t>  </a:t>
            </a:r>
            <a:r>
              <a:rPr lang="sr-Cyrl-RS" sz="2200" dirty="0" smtClean="0">
                <a:solidFill>
                  <a:schemeClr val="tx1"/>
                </a:solidFill>
              </a:rPr>
              <a:t>енергије.</a:t>
            </a: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 Изолација прозора постиже се уградњом специјалног вакуумираног изотопан стакла    које пропушта сунчеве зраке, а задржава унутрашњу топлоту стана. У новије вријеме уграђују се и прозори са три стакла ради још боље топлотне и звучне изолације (сл.8).</a:t>
            </a:r>
          </a:p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Губици топлоте се могу смањити додавањем самољепљивих трака по обиму прозорских крила (сл. </a:t>
            </a:r>
            <a:r>
              <a:rPr lang="sr-Cyrl-RS" sz="2200" dirty="0">
                <a:solidFill>
                  <a:schemeClr val="tx1"/>
                </a:solidFill>
              </a:rPr>
              <a:t>9</a:t>
            </a:r>
            <a:r>
              <a:rPr lang="sr-Cyrl-RS" sz="2200" dirty="0" smtClean="0">
                <a:solidFill>
                  <a:schemeClr val="tx1"/>
                </a:solidFill>
              </a:rPr>
              <a:t>).</a:t>
            </a:r>
            <a:endParaRPr lang="sr-Latn-R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29" y="3840480"/>
            <a:ext cx="2286000" cy="2067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3" y="3840480"/>
            <a:ext cx="2205545" cy="2067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195" y="3663812"/>
            <a:ext cx="4904159" cy="2420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64" y="6155799"/>
            <a:ext cx="464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 </a:t>
            </a:r>
            <a:r>
              <a:rPr lang="sr-Cyrl-RS" sz="2000" dirty="0"/>
              <a:t>8</a:t>
            </a:r>
            <a:r>
              <a:rPr lang="sr-Cyrl-RS" sz="2000" dirty="0" smtClean="0"/>
              <a:t> Изолација прозора</a:t>
            </a:r>
            <a:endParaRPr lang="sr-Latn-R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23382" y="6155799"/>
            <a:ext cx="507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Сл.9 Постављање самољепљиве траке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208481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549"/>
            <a:ext cx="12192000" cy="635540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	</a:t>
            </a:r>
            <a:r>
              <a:rPr lang="sr-Cyrl-RS" sz="2000" b="1" dirty="0" smtClean="0">
                <a:solidFill>
                  <a:schemeClr val="tx1"/>
                </a:solidFill>
              </a:rPr>
              <a:t>КОРИШЋЕЊЕ СУНЧЕВЕ ЕНЕРГИЈЕ</a:t>
            </a:r>
            <a:endParaRPr lang="sr-Latn-R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0817"/>
            <a:ext cx="12191999" cy="4732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 Положај зграде је један од важних чинилаца који утичу на штедњу енергије.</a:t>
            </a:r>
            <a:endParaRPr lang="sr-Latn-R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sz="2200" dirty="0">
                <a:solidFill>
                  <a:schemeClr val="tx1"/>
                </a:solidFill>
              </a:rPr>
              <a:t>	</a:t>
            </a:r>
            <a:r>
              <a:rPr lang="sr-Cyrl-RS" sz="2200" dirty="0" smtClean="0">
                <a:solidFill>
                  <a:schemeClr val="tx1"/>
                </a:solidFill>
              </a:rPr>
              <a:t> Зграде се орјентишу и постављају тако да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се обезби</a:t>
            </a:r>
            <a:r>
              <a:rPr lang="sr-Latn-RS" sz="2200" dirty="0" smtClean="0">
                <a:solidFill>
                  <a:schemeClr val="tx1"/>
                </a:solidFill>
              </a:rPr>
              <a:t>j</a:t>
            </a:r>
            <a:r>
              <a:rPr lang="sr-Cyrl-RS" sz="2200" dirty="0" smtClean="0">
                <a:solidFill>
                  <a:schemeClr val="tx1"/>
                </a:solidFill>
              </a:rPr>
              <a:t>еди најповољније и најдуже 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продирање </a:t>
            </a:r>
            <a:r>
              <a:rPr lang="sr-Cyrl-RS" sz="2200" dirty="0">
                <a:solidFill>
                  <a:schemeClr val="tx1"/>
                </a:solidFill>
              </a:rPr>
              <a:t>с</a:t>
            </a:r>
            <a:r>
              <a:rPr lang="sr-Cyrl-RS" sz="2200" dirty="0" smtClean="0">
                <a:solidFill>
                  <a:schemeClr val="tx1"/>
                </a:solidFill>
              </a:rPr>
              <a:t>унчевих зрака у просторијама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за боравак и спавање.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tx1"/>
                </a:solidFill>
              </a:rPr>
              <a:t> </a:t>
            </a:r>
            <a:r>
              <a:rPr lang="sr-Cyrl-RS" sz="2200" dirty="0" smtClean="0">
                <a:solidFill>
                  <a:schemeClr val="tx1"/>
                </a:solidFill>
              </a:rPr>
              <a:t>     Споредним просторијама је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 довољно мало сунчевих зрака</a:t>
            </a:r>
            <a:r>
              <a:rPr lang="sr-Latn-RS" sz="2200" dirty="0" smtClean="0">
                <a:solidFill>
                  <a:schemeClr val="tx1"/>
                </a:solidFill>
              </a:rPr>
              <a:t>,</a:t>
            </a:r>
            <a:r>
              <a:rPr lang="sr-Cyrl-RS" sz="2200" dirty="0" smtClean="0">
                <a:solidFill>
                  <a:schemeClr val="tx1"/>
                </a:solidFill>
              </a:rPr>
              <a:t> у рано јутро 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 или касно попоподне (сл. 10).</a:t>
            </a:r>
            <a:endParaRPr lang="sr-Latn-R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05" y="1699907"/>
            <a:ext cx="5704260" cy="4369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8869" y="6185532"/>
            <a:ext cx="583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Сл.10</a:t>
            </a:r>
            <a:r>
              <a:rPr lang="sr-Latn-RS" dirty="0" smtClean="0"/>
              <a:t> </a:t>
            </a:r>
            <a:r>
              <a:rPr lang="sr-Cyrl-RS" dirty="0" smtClean="0"/>
              <a:t> Положај зграде у односу на стране свијета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9289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8120"/>
            <a:ext cx="12192000" cy="713362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	</a:t>
            </a:r>
            <a:r>
              <a:rPr lang="sr-Cyrl-RS" sz="2000" b="1" dirty="0" smtClean="0">
                <a:solidFill>
                  <a:schemeClr val="tx1"/>
                </a:solidFill>
              </a:rPr>
              <a:t>СОЛАРНИ КОЛЕКТОРИ</a:t>
            </a:r>
            <a:endParaRPr lang="sr-Latn-R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7" y="732327"/>
            <a:ext cx="12094723" cy="3131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	Убрзани технолошки развој доприњео је да се све више улаже у проналажење алтернативних и обновљивих извора енергије.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tx1"/>
                </a:solidFill>
              </a:rPr>
              <a:t>К</a:t>
            </a:r>
            <a:r>
              <a:rPr lang="sr-Cyrl-RS" sz="2200" dirty="0" smtClean="0">
                <a:solidFill>
                  <a:schemeClr val="tx1"/>
                </a:solidFill>
              </a:rPr>
              <a:t>оришћење соларне енергије за гријање воде, своди се на уградњу колектора који се постављају на кровове кућа (</a:t>
            </a:r>
            <a:r>
              <a:rPr lang="sr-Cyrl-RS" sz="2200" dirty="0">
                <a:solidFill>
                  <a:schemeClr val="tx1"/>
                </a:solidFill>
              </a:rPr>
              <a:t>с</a:t>
            </a:r>
            <a:r>
              <a:rPr lang="sr-Cyrl-RS" sz="2200" dirty="0" smtClean="0">
                <a:solidFill>
                  <a:schemeClr val="tx1"/>
                </a:solidFill>
              </a:rPr>
              <a:t>л.</a:t>
            </a:r>
            <a:r>
              <a:rPr lang="sr-Latn-RS" sz="2200" dirty="0" smtClean="0">
                <a:solidFill>
                  <a:schemeClr val="tx1"/>
                </a:solidFill>
              </a:rPr>
              <a:t> 1</a:t>
            </a:r>
            <a:r>
              <a:rPr lang="sr-Cyrl-RS" sz="2200" dirty="0" smtClean="0">
                <a:solidFill>
                  <a:schemeClr val="tx1"/>
                </a:solidFill>
              </a:rPr>
              <a:t>1</a:t>
            </a:r>
            <a:r>
              <a:rPr lang="sr-Latn-RS" sz="2200" dirty="0" smtClean="0">
                <a:solidFill>
                  <a:schemeClr val="tx1"/>
                </a:solidFill>
              </a:rPr>
              <a:t>)</a:t>
            </a:r>
            <a:r>
              <a:rPr lang="sr-Cyrl-R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Помоћу њих загријавамо воду коју користимо </a:t>
            </a:r>
          </a:p>
          <a:p>
            <a:pPr marL="0" indent="0">
              <a:buNone/>
            </a:pPr>
            <a:r>
              <a:rPr lang="sr-Cyrl-RS" sz="2200" dirty="0" smtClean="0">
                <a:solidFill>
                  <a:schemeClr val="tx1"/>
                </a:solidFill>
              </a:rPr>
              <a:t>у домаћинству и за гријање.</a:t>
            </a:r>
            <a:endParaRPr lang="sr-Latn-R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72" y="3243166"/>
            <a:ext cx="3697500" cy="339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11" y="2098527"/>
            <a:ext cx="5220919" cy="3919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9510" y="6346371"/>
            <a:ext cx="522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Сл. 11 Соларни колектор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1767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3208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        ЗА ДОМАЋИ ЗАДАТАК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12192000" cy="18627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3600" dirty="0" smtClean="0">
                <a:solidFill>
                  <a:schemeClr val="tx1"/>
                </a:solidFill>
              </a:rPr>
              <a:t>У ВАШЕМ УЏБЕНИКУ НА СТРАНИ 38 ОДГОВОРИТИ НА ПОСТАВЉЕНА ПИТАЊА.</a:t>
            </a:r>
            <a:endParaRPr lang="sr-Latn-R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15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</TotalTime>
  <Words>96</Words>
  <Application>Microsoft Office PowerPoint</Application>
  <PresentationFormat>Custom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 ТЕХНИЧКО ОБРАЗОВАЊЕ ЗА 7. РАЗРЕД</vt:lpstr>
      <vt:lpstr>Slide 2</vt:lpstr>
      <vt:lpstr> ИЗОЛАЦИЈА ЗИДОВА</vt:lpstr>
      <vt:lpstr> ИЗОЛАЦИЈА КРОВА И ТАВАНА</vt:lpstr>
      <vt:lpstr> ИЗОЛАЦИЈА ПОДОВА</vt:lpstr>
      <vt:lpstr> ИЗОЛАЦИЈА ПРОЗОРА</vt:lpstr>
      <vt:lpstr> КОРИШЋЕЊЕ СУНЧЕВЕ ЕНЕРГИЈЕ</vt:lpstr>
      <vt:lpstr> СОЛАРНИ КОЛЕКТОРИ</vt:lpstr>
      <vt:lpstr>        ЗА ДОМАЋИ ЗАДАТАК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Gic Dell</dc:creator>
  <cp:lastModifiedBy>S</cp:lastModifiedBy>
  <cp:revision>65</cp:revision>
  <dcterms:created xsi:type="dcterms:W3CDTF">2020-12-13T16:59:14Z</dcterms:created>
  <dcterms:modified xsi:type="dcterms:W3CDTF">2020-12-21T19:44:12Z</dcterms:modified>
</cp:coreProperties>
</file>