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60" d="100"/>
          <a:sy n="60" d="100"/>
        </p:scale>
        <p:origin x="-1572" y="-1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 slajda">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sr-Latn-CS" smtClean="0"/>
              <a:t>Kliknite i uredite naslov mastera</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r-Latn-CS" smtClean="0"/>
              <a:t>Kliknite i uredite stil podnaslova mastera</a:t>
            </a:r>
            <a:endParaRPr kumimoji="0" lang="en-US"/>
          </a:p>
        </p:txBody>
      </p:sp>
      <p:sp>
        <p:nvSpPr>
          <p:cNvPr id="30" name="Date Placeholder 29"/>
          <p:cNvSpPr>
            <a:spLocks noGrp="1"/>
          </p:cNvSpPr>
          <p:nvPr>
            <p:ph type="dt" sz="half" idx="10"/>
          </p:nvPr>
        </p:nvSpPr>
        <p:spPr/>
        <p:txBody>
          <a:bodyPr/>
          <a:lstStyle/>
          <a:p>
            <a:fld id="{695EB143-DC6C-420A-9F3D-B0C1D8BBA21A}" type="datetimeFigureOut">
              <a:rPr lang="sr-Latn-CS" smtClean="0"/>
              <a:pPr/>
              <a:t>23.12.2020.</a:t>
            </a:fld>
            <a:endParaRPr lang="sr-Latn-CS"/>
          </a:p>
        </p:txBody>
      </p:sp>
      <p:sp>
        <p:nvSpPr>
          <p:cNvPr id="19" name="Footer Placeholder 18"/>
          <p:cNvSpPr>
            <a:spLocks noGrp="1"/>
          </p:cNvSpPr>
          <p:nvPr>
            <p:ph type="ftr" sz="quarter" idx="11"/>
          </p:nvPr>
        </p:nvSpPr>
        <p:spPr/>
        <p:txBody>
          <a:bodyPr/>
          <a:lstStyle/>
          <a:p>
            <a:endParaRPr lang="sr-Latn-CS"/>
          </a:p>
        </p:txBody>
      </p:sp>
      <p:sp>
        <p:nvSpPr>
          <p:cNvPr id="27" name="Slide Number Placeholder 26"/>
          <p:cNvSpPr>
            <a:spLocks noGrp="1"/>
          </p:cNvSpPr>
          <p:nvPr>
            <p:ph type="sldNum" sz="quarter" idx="12"/>
          </p:nvPr>
        </p:nvSpPr>
        <p:spPr/>
        <p:txBody>
          <a:bodyPr/>
          <a:lstStyle/>
          <a:p>
            <a:fld id="{5A562023-0378-45BF-BB63-A52A2EBA8739}" type="slidenum">
              <a:rPr lang="sr-Latn-CS" smtClean="0"/>
              <a:pPr/>
              <a:t>‹#›</a:t>
            </a:fld>
            <a:endParaRPr lang="sr-Latn-C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vertikaln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sr-Latn-CS" smtClean="0"/>
              <a:t>Kliknite i uredite naslov mastera</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sr-Latn-CS" smtClean="0"/>
              <a:t>Kliknite i uredite tekst</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4" name="Date Placeholder 3"/>
          <p:cNvSpPr>
            <a:spLocks noGrp="1"/>
          </p:cNvSpPr>
          <p:nvPr>
            <p:ph type="dt" sz="half" idx="10"/>
          </p:nvPr>
        </p:nvSpPr>
        <p:spPr/>
        <p:txBody>
          <a:bodyPr/>
          <a:lstStyle/>
          <a:p>
            <a:fld id="{695EB143-DC6C-420A-9F3D-B0C1D8BBA21A}" type="datetimeFigureOut">
              <a:rPr lang="sr-Latn-CS" smtClean="0"/>
              <a:pPr/>
              <a:t>23.12.2020.</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5A562023-0378-45BF-BB63-A52A2EBA8739}" type="slidenum">
              <a:rPr lang="sr-Latn-CS" smtClean="0"/>
              <a:pPr/>
              <a:t>‹#›</a:t>
            </a:fld>
            <a:endParaRPr lang="sr-Latn-C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n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sr-Latn-CS" smtClean="0"/>
              <a:t>Kliknite i uredite naslov mastera</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sr-Latn-CS" smtClean="0"/>
              <a:t>Kliknite i uredite tekst</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4" name="Date Placeholder 3"/>
          <p:cNvSpPr>
            <a:spLocks noGrp="1"/>
          </p:cNvSpPr>
          <p:nvPr>
            <p:ph type="dt" sz="half" idx="10"/>
          </p:nvPr>
        </p:nvSpPr>
        <p:spPr/>
        <p:txBody>
          <a:bodyPr/>
          <a:lstStyle/>
          <a:p>
            <a:fld id="{695EB143-DC6C-420A-9F3D-B0C1D8BBA21A}" type="datetimeFigureOut">
              <a:rPr lang="sr-Latn-CS" smtClean="0"/>
              <a:pPr/>
              <a:t>23.12.2020.</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5A562023-0378-45BF-BB63-A52A2EBA8739}" type="slidenum">
              <a:rPr lang="sr-Latn-CS" smtClean="0"/>
              <a:pPr/>
              <a:t>‹#›</a:t>
            </a:fld>
            <a:endParaRPr lang="sr-Latn-C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sr-Latn-CS" smtClean="0"/>
              <a:t>Kliknite i uredite naslov mastera</a:t>
            </a:r>
            <a:endParaRPr kumimoji="0" lang="en-US"/>
          </a:p>
        </p:txBody>
      </p:sp>
      <p:sp>
        <p:nvSpPr>
          <p:cNvPr id="3" name="Content Placeholder 2"/>
          <p:cNvSpPr>
            <a:spLocks noGrp="1"/>
          </p:cNvSpPr>
          <p:nvPr>
            <p:ph idx="1"/>
          </p:nvPr>
        </p:nvSpPr>
        <p:spPr/>
        <p:txBody>
          <a:bodyPr/>
          <a:lstStyle/>
          <a:p>
            <a:pPr lvl="0" eaLnBrk="1" latinLnBrk="0" hangingPunct="1"/>
            <a:r>
              <a:rPr lang="sr-Latn-CS" smtClean="0"/>
              <a:t>Kliknite i uredite tekst</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4" name="Date Placeholder 3"/>
          <p:cNvSpPr>
            <a:spLocks noGrp="1"/>
          </p:cNvSpPr>
          <p:nvPr>
            <p:ph type="dt" sz="half" idx="10"/>
          </p:nvPr>
        </p:nvSpPr>
        <p:spPr/>
        <p:txBody>
          <a:bodyPr/>
          <a:lstStyle/>
          <a:p>
            <a:fld id="{695EB143-DC6C-420A-9F3D-B0C1D8BBA21A}" type="datetimeFigureOut">
              <a:rPr lang="sr-Latn-CS" smtClean="0"/>
              <a:pPr/>
              <a:t>23.12.2020.</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5A562023-0378-45BF-BB63-A52A2EBA8739}" type="slidenum">
              <a:rPr lang="sr-Latn-CS" smtClean="0"/>
              <a:pPr/>
              <a:t>‹#›</a:t>
            </a:fld>
            <a:endParaRPr lang="sr-Latn-C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eljka">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sr-Latn-CS" smtClean="0"/>
              <a:t>Kliknite i uredite naslov mastera</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r-Latn-CS" smtClean="0"/>
              <a:t>Kliknite i uredite tekst</a:t>
            </a:r>
          </a:p>
        </p:txBody>
      </p:sp>
      <p:sp>
        <p:nvSpPr>
          <p:cNvPr id="4" name="Date Placeholder 3"/>
          <p:cNvSpPr>
            <a:spLocks noGrp="1"/>
          </p:cNvSpPr>
          <p:nvPr>
            <p:ph type="dt" sz="half" idx="10"/>
          </p:nvPr>
        </p:nvSpPr>
        <p:spPr/>
        <p:txBody>
          <a:bodyPr/>
          <a:lstStyle/>
          <a:p>
            <a:fld id="{695EB143-DC6C-420A-9F3D-B0C1D8BBA21A}" type="datetimeFigureOut">
              <a:rPr lang="sr-Latn-CS" smtClean="0"/>
              <a:pPr/>
              <a:t>23.12.2020.</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5A562023-0378-45BF-BB63-A52A2EBA8739}" type="slidenum">
              <a:rPr lang="sr-Latn-CS" smtClean="0"/>
              <a:pPr/>
              <a:t>‹#›</a:t>
            </a:fld>
            <a:endParaRPr lang="sr-Latn-C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sr-Latn-CS" smtClean="0"/>
              <a:t>Kliknite i uredite naslov mastera</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sr-Latn-CS" smtClean="0"/>
              <a:t>Kliknite i uredite tekst</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sr-Latn-CS" smtClean="0"/>
              <a:t>Kliknite i uredite tekst</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5" name="Date Placeholder 4"/>
          <p:cNvSpPr>
            <a:spLocks noGrp="1"/>
          </p:cNvSpPr>
          <p:nvPr>
            <p:ph type="dt" sz="half" idx="10"/>
          </p:nvPr>
        </p:nvSpPr>
        <p:spPr/>
        <p:txBody>
          <a:bodyPr/>
          <a:lstStyle/>
          <a:p>
            <a:fld id="{695EB143-DC6C-420A-9F3D-B0C1D8BBA21A}" type="datetimeFigureOut">
              <a:rPr lang="sr-Latn-CS" smtClean="0"/>
              <a:pPr/>
              <a:t>23.12.2020.</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5A562023-0378-45BF-BB63-A52A2EBA8739}" type="slidenum">
              <a:rPr lang="sr-Latn-CS" smtClean="0"/>
              <a:pPr/>
              <a:t>‹#›</a:t>
            </a:fld>
            <a:endParaRPr lang="sr-Latn-C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eđenje">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sr-Latn-CS" smtClean="0"/>
              <a:t>Kliknite i uredite naslov mastera</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sr-Latn-CS" smtClean="0"/>
              <a:t>Kliknite i uredite tekst</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sr-Latn-CS" smtClean="0"/>
              <a:t>Kliknite i uredite tekst</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sr-Latn-CS" smtClean="0"/>
              <a:t>Kliknite i uredite tekst</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sr-Latn-CS" smtClean="0"/>
              <a:t>Kliknite i uredite tekst</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7" name="Date Placeholder 6"/>
          <p:cNvSpPr>
            <a:spLocks noGrp="1"/>
          </p:cNvSpPr>
          <p:nvPr>
            <p:ph type="dt" sz="half" idx="10"/>
          </p:nvPr>
        </p:nvSpPr>
        <p:spPr/>
        <p:txBody>
          <a:bodyPr/>
          <a:lstStyle/>
          <a:p>
            <a:fld id="{695EB143-DC6C-420A-9F3D-B0C1D8BBA21A}" type="datetimeFigureOut">
              <a:rPr lang="sr-Latn-CS" smtClean="0"/>
              <a:pPr/>
              <a:t>23.12.2020.</a:t>
            </a:fld>
            <a:endParaRPr lang="sr-Latn-CS"/>
          </a:p>
        </p:txBody>
      </p:sp>
      <p:sp>
        <p:nvSpPr>
          <p:cNvPr id="8" name="Footer Placeholder 7"/>
          <p:cNvSpPr>
            <a:spLocks noGrp="1"/>
          </p:cNvSpPr>
          <p:nvPr>
            <p:ph type="ftr" sz="quarter" idx="11"/>
          </p:nvPr>
        </p:nvSpPr>
        <p:spPr/>
        <p:txBody>
          <a:bodyPr/>
          <a:lstStyle/>
          <a:p>
            <a:endParaRPr lang="sr-Latn-CS"/>
          </a:p>
        </p:txBody>
      </p:sp>
      <p:sp>
        <p:nvSpPr>
          <p:cNvPr id="9" name="Slide Number Placeholder 8"/>
          <p:cNvSpPr>
            <a:spLocks noGrp="1"/>
          </p:cNvSpPr>
          <p:nvPr>
            <p:ph type="sldNum" sz="quarter" idx="12"/>
          </p:nvPr>
        </p:nvSpPr>
        <p:spPr/>
        <p:txBody>
          <a:bodyPr/>
          <a:lstStyle/>
          <a:p>
            <a:fld id="{5A562023-0378-45BF-BB63-A52A2EBA8739}" type="slidenum">
              <a:rPr lang="sr-Latn-CS" smtClean="0"/>
              <a:pPr/>
              <a:t>‹#›</a:t>
            </a:fld>
            <a:endParaRPr lang="sr-Latn-C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sr-Latn-CS" smtClean="0"/>
              <a:t>Kliknite i uredite naslov mastera</a:t>
            </a:r>
            <a:endParaRPr kumimoji="0" lang="en-US"/>
          </a:p>
        </p:txBody>
      </p:sp>
      <p:sp>
        <p:nvSpPr>
          <p:cNvPr id="3" name="Date Placeholder 2"/>
          <p:cNvSpPr>
            <a:spLocks noGrp="1"/>
          </p:cNvSpPr>
          <p:nvPr>
            <p:ph type="dt" sz="half" idx="10"/>
          </p:nvPr>
        </p:nvSpPr>
        <p:spPr/>
        <p:txBody>
          <a:bodyPr/>
          <a:lstStyle/>
          <a:p>
            <a:fld id="{695EB143-DC6C-420A-9F3D-B0C1D8BBA21A}" type="datetimeFigureOut">
              <a:rPr lang="sr-Latn-CS" smtClean="0"/>
              <a:pPr/>
              <a:t>23.12.2020.</a:t>
            </a:fld>
            <a:endParaRPr lang="sr-Latn-CS"/>
          </a:p>
        </p:txBody>
      </p:sp>
      <p:sp>
        <p:nvSpPr>
          <p:cNvPr id="4" name="Footer Placeholder 3"/>
          <p:cNvSpPr>
            <a:spLocks noGrp="1"/>
          </p:cNvSpPr>
          <p:nvPr>
            <p:ph type="ftr" sz="quarter" idx="11"/>
          </p:nvPr>
        </p:nvSpPr>
        <p:spPr/>
        <p:txBody>
          <a:bodyPr/>
          <a:lstStyle/>
          <a:p>
            <a:endParaRPr lang="sr-Latn-CS"/>
          </a:p>
        </p:txBody>
      </p:sp>
      <p:sp>
        <p:nvSpPr>
          <p:cNvPr id="5" name="Slide Number Placeholder 4"/>
          <p:cNvSpPr>
            <a:spLocks noGrp="1"/>
          </p:cNvSpPr>
          <p:nvPr>
            <p:ph type="sldNum" sz="quarter" idx="12"/>
          </p:nvPr>
        </p:nvSpPr>
        <p:spPr/>
        <p:txBody>
          <a:bodyPr/>
          <a:lstStyle/>
          <a:p>
            <a:fld id="{5A562023-0378-45BF-BB63-A52A2EBA8739}" type="slidenum">
              <a:rPr lang="sr-Latn-CS" smtClean="0"/>
              <a:pPr/>
              <a:t>‹#›</a:t>
            </a:fld>
            <a:endParaRPr lang="sr-Latn-C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5EB143-DC6C-420A-9F3D-B0C1D8BBA21A}" type="datetimeFigureOut">
              <a:rPr lang="sr-Latn-CS" smtClean="0"/>
              <a:pPr/>
              <a:t>23.12.2020.</a:t>
            </a:fld>
            <a:endParaRPr lang="sr-Latn-CS"/>
          </a:p>
        </p:txBody>
      </p:sp>
      <p:sp>
        <p:nvSpPr>
          <p:cNvPr id="3" name="Footer Placeholder 2"/>
          <p:cNvSpPr>
            <a:spLocks noGrp="1"/>
          </p:cNvSpPr>
          <p:nvPr>
            <p:ph type="ftr" sz="quarter" idx="11"/>
          </p:nvPr>
        </p:nvSpPr>
        <p:spPr/>
        <p:txBody>
          <a:bodyPr/>
          <a:lstStyle/>
          <a:p>
            <a:endParaRPr lang="sr-Latn-CS"/>
          </a:p>
        </p:txBody>
      </p:sp>
      <p:sp>
        <p:nvSpPr>
          <p:cNvPr id="4" name="Slide Number Placeholder 3"/>
          <p:cNvSpPr>
            <a:spLocks noGrp="1"/>
          </p:cNvSpPr>
          <p:nvPr>
            <p:ph type="sldNum" sz="quarter" idx="12"/>
          </p:nvPr>
        </p:nvSpPr>
        <p:spPr/>
        <p:txBody>
          <a:bodyPr/>
          <a:lstStyle/>
          <a:p>
            <a:fld id="{5A562023-0378-45BF-BB63-A52A2EBA8739}" type="slidenum">
              <a:rPr lang="sr-Latn-CS" smtClean="0"/>
              <a:pPr/>
              <a:t>‹#›</a:t>
            </a:fld>
            <a:endParaRPr lang="sr-Latn-C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a natpisom">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sr-Latn-CS" smtClean="0"/>
              <a:t>Kliknite i uredite naslov mastera</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sr-Latn-CS" smtClean="0"/>
              <a:t>Kliknite i uredite tekst</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sr-Latn-CS" smtClean="0"/>
              <a:t>Kliknite i uredite tekst</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5" name="Date Placeholder 4"/>
          <p:cNvSpPr>
            <a:spLocks noGrp="1"/>
          </p:cNvSpPr>
          <p:nvPr>
            <p:ph type="dt" sz="half" idx="10"/>
          </p:nvPr>
        </p:nvSpPr>
        <p:spPr/>
        <p:txBody>
          <a:bodyPr/>
          <a:lstStyle/>
          <a:p>
            <a:fld id="{695EB143-DC6C-420A-9F3D-B0C1D8BBA21A}" type="datetimeFigureOut">
              <a:rPr lang="sr-Latn-CS" smtClean="0"/>
              <a:pPr/>
              <a:t>23.12.2020.</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5A562023-0378-45BF-BB63-A52A2EBA8739}" type="slidenum">
              <a:rPr lang="sr-Latn-CS" smtClean="0"/>
              <a:pPr/>
              <a:t>‹#›</a:t>
            </a:fld>
            <a:endParaRPr lang="sr-Latn-C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a natpiso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sr-Latn-CS" smtClean="0"/>
              <a:t>Kliknite i uredite naslov mastera</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sr-Latn-CS" smtClean="0"/>
              <a:t>Kliknite i uredite tekst</a:t>
            </a:r>
          </a:p>
        </p:txBody>
      </p:sp>
      <p:sp>
        <p:nvSpPr>
          <p:cNvPr id="5" name="Date Placeholder 4"/>
          <p:cNvSpPr>
            <a:spLocks noGrp="1"/>
          </p:cNvSpPr>
          <p:nvPr>
            <p:ph type="dt" sz="half" idx="10"/>
          </p:nvPr>
        </p:nvSpPr>
        <p:spPr/>
        <p:txBody>
          <a:bodyPr/>
          <a:lstStyle/>
          <a:p>
            <a:fld id="{695EB143-DC6C-420A-9F3D-B0C1D8BBA21A}" type="datetimeFigureOut">
              <a:rPr lang="sr-Latn-CS" smtClean="0"/>
              <a:pPr/>
              <a:t>23.12.2020.</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a:xfrm>
            <a:off x="8077200" y="6356350"/>
            <a:ext cx="609600" cy="365125"/>
          </a:xfrm>
        </p:spPr>
        <p:txBody>
          <a:bodyPr/>
          <a:lstStyle/>
          <a:p>
            <a:fld id="{5A562023-0378-45BF-BB63-A52A2EBA8739}" type="slidenum">
              <a:rPr lang="sr-Latn-CS" smtClean="0"/>
              <a:pPr/>
              <a:t>‹#›</a:t>
            </a:fld>
            <a:endParaRPr lang="sr-Latn-C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sr-Latn-CS" smtClean="0"/>
              <a:t>Kliknite na ikonu i dodajte sliku</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sr-Latn-CS" smtClean="0"/>
              <a:t>Kliknite i uredite naslov mastera</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sr-Latn-CS" smtClean="0"/>
              <a:t>Kliknite i uredite tekst</a:t>
            </a:r>
          </a:p>
          <a:p>
            <a:pPr lvl="1" eaLnBrk="1" latinLnBrk="0" hangingPunct="1"/>
            <a:r>
              <a:rPr kumimoji="0" lang="sr-Latn-CS" smtClean="0"/>
              <a:t>Drugi nivo</a:t>
            </a:r>
          </a:p>
          <a:p>
            <a:pPr lvl="2" eaLnBrk="1" latinLnBrk="0" hangingPunct="1"/>
            <a:r>
              <a:rPr kumimoji="0" lang="sr-Latn-CS" smtClean="0"/>
              <a:t>Treći nivo</a:t>
            </a:r>
          </a:p>
          <a:p>
            <a:pPr lvl="3" eaLnBrk="1" latinLnBrk="0" hangingPunct="1"/>
            <a:r>
              <a:rPr kumimoji="0" lang="sr-Latn-CS" smtClean="0"/>
              <a:t>Četvrti nivo</a:t>
            </a:r>
          </a:p>
          <a:p>
            <a:pPr lvl="4" eaLnBrk="1" latinLnBrk="0" hangingPunct="1"/>
            <a:r>
              <a:rPr kumimoji="0" lang="sr-Latn-CS" smtClean="0"/>
              <a:t>Peti nivo</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95EB143-DC6C-420A-9F3D-B0C1D8BBA21A}" type="datetimeFigureOut">
              <a:rPr lang="sr-Latn-CS" smtClean="0"/>
              <a:pPr/>
              <a:t>23.12.2020.</a:t>
            </a:fld>
            <a:endParaRPr lang="sr-Latn-C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sr-Latn-C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A562023-0378-45BF-BB63-A52A2EBA8739}" type="slidenum">
              <a:rPr lang="sr-Latn-CS" smtClean="0"/>
              <a:pPr/>
              <a:t>‹#›</a:t>
            </a:fld>
            <a:endParaRPr lang="sr-Latn-C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lstStyle/>
          <a:p>
            <a:r>
              <a:rPr lang="sr-Cyrl-RS" dirty="0" smtClean="0"/>
              <a:t>Дистрибутивна правда</a:t>
            </a:r>
            <a:endParaRPr lang="sr-Latn-CS" dirty="0"/>
          </a:p>
        </p:txBody>
      </p:sp>
      <p:pic>
        <p:nvPicPr>
          <p:cNvPr id="6" name="Čuvar mesta za sadržaj 5"/>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1381125" y="2534444"/>
            <a:ext cx="6381750" cy="3190875"/>
          </a:xfrm>
        </p:spPr>
      </p:pic>
    </p:spTree>
    <p:extLst>
      <p:ext uri="{BB962C8B-B14F-4D97-AF65-F5344CB8AC3E}">
        <p14:creationId xmlns="" xmlns:p14="http://schemas.microsoft.com/office/powerpoint/2010/main" val="1233477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476672"/>
            <a:ext cx="8229600" cy="1656184"/>
          </a:xfrm>
        </p:spPr>
        <p:txBody>
          <a:bodyPr>
            <a:normAutofit fontScale="90000"/>
          </a:bodyPr>
          <a:lstStyle/>
          <a:p>
            <a:r>
              <a:rPr lang="sr-Cyrl-RS" sz="2800" dirty="0" smtClean="0"/>
              <a:t/>
            </a:r>
            <a:br>
              <a:rPr lang="sr-Cyrl-RS" sz="2800" dirty="0" smtClean="0"/>
            </a:br>
            <a:r>
              <a:rPr lang="sr-Cyrl-RS" sz="2800" dirty="0"/>
              <a:t/>
            </a:r>
            <a:br>
              <a:rPr lang="sr-Cyrl-RS" sz="2800" dirty="0"/>
            </a:br>
            <a:r>
              <a:rPr lang="sr-Cyrl-RS" sz="2800" dirty="0" smtClean="0"/>
              <a:t>Ријеч дистрибуција настала је од латинских ријечи </a:t>
            </a:r>
            <a:r>
              <a:rPr lang="sr-Latn-CS" sz="2800" dirty="0" err="1" smtClean="0"/>
              <a:t>dis</a:t>
            </a:r>
            <a:r>
              <a:rPr lang="sr-Latn-CS" sz="2800" dirty="0" smtClean="0"/>
              <a:t> </a:t>
            </a:r>
            <a:r>
              <a:rPr lang="sr-Cyrl-RS" sz="2800" dirty="0" smtClean="0"/>
              <a:t>и </a:t>
            </a:r>
            <a:r>
              <a:rPr lang="sr-Latn-CS" sz="2800" dirty="0" err="1" smtClean="0"/>
              <a:t>tributio</a:t>
            </a:r>
            <a:r>
              <a:rPr lang="sr-Cyrl-RS" sz="2800" dirty="0" smtClean="0"/>
              <a:t>, што у преводу значи расподјела.</a:t>
            </a:r>
            <a:br>
              <a:rPr lang="sr-Cyrl-RS" sz="2800" dirty="0" smtClean="0"/>
            </a:br>
            <a:r>
              <a:rPr lang="sr-Cyrl-RS" sz="2800" dirty="0" smtClean="0"/>
              <a:t>Дистрибутивна </a:t>
            </a:r>
            <a:r>
              <a:rPr lang="sr-Cyrl-RS" sz="2800" dirty="0"/>
              <a:t>правда се односи на правилну расподјелу материјалних добара свим члановима </a:t>
            </a:r>
            <a:r>
              <a:rPr lang="sr-Cyrl-RS" sz="2800" dirty="0" smtClean="0"/>
              <a:t>друштва</a:t>
            </a:r>
            <a:r>
              <a:rPr lang="sr-Latn-CS" sz="2400" dirty="0" smtClean="0"/>
              <a:t>.</a:t>
            </a:r>
            <a:endParaRPr lang="sr-Latn-CS" sz="2400" dirty="0"/>
          </a:p>
        </p:txBody>
      </p:sp>
      <p:pic>
        <p:nvPicPr>
          <p:cNvPr id="4" name="Čuvar mesta za sadržaj 3"/>
          <p:cNvPicPr>
            <a:picLocks noGrp="1" noChangeAspect="1"/>
          </p:cNvPicPr>
          <p:nvPr>
            <p:ph sz="half" idx="1"/>
          </p:nvPr>
        </p:nvPicPr>
        <p:blipFill>
          <a:blip r:embed="rId2" cstate="print">
            <a:extLst>
              <a:ext uri="{28A0092B-C50C-407E-A947-70E740481C1C}">
                <a14:useLocalDpi xmlns="" xmlns:a14="http://schemas.microsoft.com/office/drawing/2010/main" val="0"/>
              </a:ext>
            </a:extLst>
          </a:blip>
          <a:stretch>
            <a:fillRect/>
          </a:stretch>
        </p:blipFill>
        <p:spPr>
          <a:xfrm>
            <a:off x="790575" y="2708920"/>
            <a:ext cx="3371850" cy="2562374"/>
          </a:xfrm>
        </p:spPr>
      </p:pic>
      <p:sp>
        <p:nvSpPr>
          <p:cNvPr id="3" name="Čuvar mesta za sadržaj 2"/>
          <p:cNvSpPr>
            <a:spLocks noGrp="1"/>
          </p:cNvSpPr>
          <p:nvPr>
            <p:ph sz="half" idx="2"/>
          </p:nvPr>
        </p:nvSpPr>
        <p:spPr/>
        <p:txBody>
          <a:bodyPr/>
          <a:lstStyle/>
          <a:p>
            <a:endParaRPr lang="sr-Latn-CS" dirty="0"/>
          </a:p>
        </p:txBody>
      </p:sp>
      <p:pic>
        <p:nvPicPr>
          <p:cNvPr id="4098" name="Picture 2" descr="D:\nastava na daljinu\pp za rtrs\.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211960" y="2708920"/>
            <a:ext cx="4514850" cy="25241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847370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691681" y="2636912"/>
            <a:ext cx="6614120" cy="3456384"/>
          </a:xfrm>
        </p:spPr>
        <p:txBody>
          <a:bodyPr>
            <a:normAutofit fontScale="90000"/>
            <a:scene3d>
              <a:camera prst="orthographicFront"/>
              <a:lightRig rig="soft" dir="t">
                <a:rot lat="0" lon="0" rev="10800000"/>
              </a:lightRig>
            </a:scene3d>
            <a:sp3d>
              <a:bevelT w="27940" h="12700"/>
              <a:contourClr>
                <a:srgbClr val="DDDDDD"/>
              </a:contourClr>
            </a:sp3d>
          </a:bodyPr>
          <a:lstStyle/>
          <a:p>
            <a:r>
              <a:rPr lang="sr-Cyrl-RS" sz="2400" spc="150" dirty="0">
                <a:ln w="11430"/>
                <a:solidFill>
                  <a:srgbClr val="F8F8F8"/>
                </a:solidFill>
                <a:effectLst>
                  <a:outerShdw blurRad="25400" algn="tl" rotWithShape="0">
                    <a:srgbClr val="000000">
                      <a:alpha val="43000"/>
                    </a:srgbClr>
                  </a:outerShdw>
                </a:effectLst>
              </a:rPr>
              <a:t>Једно од питања о којима је потребно размислити приликом проучавања дистрибутивне правде је принцип сличности.</a:t>
            </a:r>
            <a:br>
              <a:rPr lang="sr-Cyrl-RS" sz="2400" spc="150" dirty="0">
                <a:ln w="11430"/>
                <a:solidFill>
                  <a:srgbClr val="F8F8F8"/>
                </a:solidFill>
                <a:effectLst>
                  <a:outerShdw blurRad="25400" algn="tl" rotWithShape="0">
                    <a:srgbClr val="000000">
                      <a:alpha val="43000"/>
                    </a:srgbClr>
                  </a:outerShdw>
                </a:effectLst>
              </a:rPr>
            </a:br>
            <a:r>
              <a:rPr lang="sr-Cyrl-RS" sz="2400" spc="150" dirty="0">
                <a:ln w="11430"/>
                <a:solidFill>
                  <a:srgbClr val="F8F8F8"/>
                </a:solidFill>
                <a:effectLst>
                  <a:outerShdw blurRad="25400" algn="tl" rotWithShape="0">
                    <a:srgbClr val="000000">
                      <a:alpha val="43000"/>
                    </a:srgbClr>
                  </a:outerShdw>
                </a:effectLst>
              </a:rPr>
              <a:t>Овај принцип значи да људе који су </a:t>
            </a:r>
            <a:r>
              <a:rPr lang="sr-Cyrl-RS" sz="2400" spc="150" dirty="0" smtClean="0">
                <a:ln w="11430"/>
                <a:solidFill>
                  <a:srgbClr val="F8F8F8"/>
                </a:solidFill>
                <a:effectLst>
                  <a:outerShdw blurRad="25400" algn="tl" rotWithShape="0">
                    <a:srgbClr val="000000">
                      <a:alpha val="43000"/>
                    </a:srgbClr>
                  </a:outerShdw>
                </a:effectLst>
              </a:rPr>
              <a:t>слични </a:t>
            </a:r>
            <a:r>
              <a:rPr lang="sr-Cyrl-RS" sz="2400" spc="150" dirty="0">
                <a:ln w="11430"/>
                <a:solidFill>
                  <a:srgbClr val="F8F8F8"/>
                </a:solidFill>
                <a:effectLst>
                  <a:outerShdw blurRad="25400" algn="tl" rotWithShape="0">
                    <a:srgbClr val="000000">
                      <a:alpha val="43000"/>
                    </a:srgbClr>
                  </a:outerShdw>
                </a:effectLst>
              </a:rPr>
              <a:t>у одређеним важним стварима треба третирати исто, док људе који су различити у одређеним важним стварима треба третирати различито.</a:t>
            </a:r>
            <a:br>
              <a:rPr lang="sr-Cyrl-RS" sz="2400" spc="150" dirty="0">
                <a:ln w="11430"/>
                <a:solidFill>
                  <a:srgbClr val="F8F8F8"/>
                </a:solidFill>
                <a:effectLst>
                  <a:outerShdw blurRad="25400" algn="tl" rotWithShape="0">
                    <a:srgbClr val="000000">
                      <a:alpha val="43000"/>
                    </a:srgbClr>
                  </a:outerShdw>
                </a:effectLst>
              </a:rPr>
            </a:br>
            <a:endParaRPr lang="sr-Latn-CS" sz="2400" spc="150" dirty="0">
              <a:ln w="11430"/>
              <a:solidFill>
                <a:srgbClr val="F8F8F8"/>
              </a:solidFill>
              <a:effectLst>
                <a:outerShdw blurRad="25400" algn="tl" rotWithShape="0">
                  <a:srgbClr val="000000">
                    <a:alpha val="43000"/>
                  </a:srgbClr>
                </a:outerShdw>
              </a:effectLst>
            </a:endParaRPr>
          </a:p>
        </p:txBody>
      </p:sp>
      <p:pic>
        <p:nvPicPr>
          <p:cNvPr id="4" name="Čuvar mesta za sadržaj 3"/>
          <p:cNvPicPr>
            <a:picLocks noGrp="1" noChangeAspect="1"/>
          </p:cNvPicPr>
          <p:nvPr>
            <p:ph idx="1"/>
          </p:nvPr>
        </p:nvPicPr>
        <p:blipFill rotWithShape="1">
          <a:blip r:embed="rId2" cstate="print">
            <a:extLst>
              <a:ext uri="{28A0092B-C50C-407E-A947-70E740481C1C}">
                <a14:useLocalDpi xmlns="" xmlns:a14="http://schemas.microsoft.com/office/drawing/2010/main" val="0"/>
              </a:ext>
            </a:extLst>
          </a:blip>
          <a:srcRect t="18809" r="1482" b="7036"/>
          <a:stretch/>
        </p:blipFill>
        <p:spPr>
          <a:xfrm>
            <a:off x="1547664" y="116632"/>
            <a:ext cx="5760639" cy="3024336"/>
          </a:xfrm>
          <a:prstGeom prst="rect">
            <a:avLst/>
          </a:prstGeom>
          <a:ln>
            <a:noFill/>
          </a:ln>
          <a:effectLst>
            <a:softEdge rad="112500"/>
          </a:effectLst>
        </p:spPr>
      </p:pic>
    </p:spTree>
    <p:extLst>
      <p:ext uri="{BB962C8B-B14F-4D97-AF65-F5344CB8AC3E}">
        <p14:creationId xmlns="" xmlns:p14="http://schemas.microsoft.com/office/powerpoint/2010/main" val="27651720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lstStyle/>
          <a:p>
            <a:endParaRPr lang="sr-Latn-CS" dirty="0"/>
          </a:p>
        </p:txBody>
      </p:sp>
      <p:sp>
        <p:nvSpPr>
          <p:cNvPr id="3" name="Čuvar mesta za sadržaj 2"/>
          <p:cNvSpPr>
            <a:spLocks noGrp="1"/>
          </p:cNvSpPr>
          <p:nvPr>
            <p:ph idx="1"/>
          </p:nvPr>
        </p:nvSpPr>
        <p:spPr>
          <a:xfrm>
            <a:off x="457200" y="3212976"/>
            <a:ext cx="8229600" cy="3111624"/>
          </a:xfrm>
        </p:spPr>
        <p:txBody>
          <a:bodyPr>
            <a:normAutofit/>
          </a:bodyPr>
          <a:lstStyle/>
          <a:p>
            <a:r>
              <a:rPr lang="sr-Cyrl-RS" sz="2400" dirty="0"/>
              <a:t>Рецимо да се десет људи нађе на пустом острву. Троје од њих су једнако болесни, али је количина лијекова потребних да они оздраве ограничена. Три особе које су болесне сличне су у јако важној ствари – потребама</a:t>
            </a:r>
            <a:endParaRPr lang="sr-Latn-CS" sz="2400" dirty="0"/>
          </a:p>
        </p:txBody>
      </p:sp>
      <p:pic>
        <p:nvPicPr>
          <p:cNvPr id="1026" name="Picture 2" descr="C:\Users\Nastavnik.0581\AppData\Local\Microsoft\Windows\Temporary Internet Files\Content.IE5\24KFZ6NN\bigstock-Aerial-View-Of-Caribbean-Deser-5316453[1].jpg"/>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3485" r="13485" b="20087"/>
          <a:stretch/>
        </p:blipFill>
        <p:spPr bwMode="auto">
          <a:xfrm>
            <a:off x="467544" y="260648"/>
            <a:ext cx="8208912" cy="259228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497150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r-Latn-CS"/>
          </a:p>
        </p:txBody>
      </p:sp>
      <p:sp>
        <p:nvSpPr>
          <p:cNvPr id="4" name="Čuvar mesta za sadržaj 3"/>
          <p:cNvSpPr>
            <a:spLocks noGrp="1"/>
          </p:cNvSpPr>
          <p:nvPr>
            <p:ph sz="half" idx="2"/>
          </p:nvPr>
        </p:nvSpPr>
        <p:spPr>
          <a:xfrm>
            <a:off x="4067944" y="476672"/>
            <a:ext cx="4752528" cy="6192688"/>
          </a:xfrm>
        </p:spPr>
        <p:txBody>
          <a:bodyPr>
            <a:normAutofit lnSpcReduction="10000"/>
          </a:bodyPr>
          <a:lstStyle/>
          <a:p>
            <a:r>
              <a:rPr lang="sr-Cyrl-RS" sz="2000" dirty="0"/>
              <a:t>Осим принципа сличности за проучавање дистрибутивне правде важне су идеје потребе, способности и заслуге.</a:t>
            </a:r>
            <a:br>
              <a:rPr lang="sr-Cyrl-RS" sz="2000" dirty="0"/>
            </a:br>
            <a:r>
              <a:rPr lang="sr-Cyrl-RS" sz="2000" dirty="0"/>
              <a:t>Навешћемо примјере за ове три идеје:</a:t>
            </a:r>
            <a:br>
              <a:rPr lang="sr-Cyrl-RS" sz="2000" dirty="0"/>
            </a:br>
            <a:r>
              <a:rPr lang="sr-Cyrl-RS" sz="2000" dirty="0"/>
              <a:t>1. </a:t>
            </a:r>
            <a:r>
              <a:rPr lang="sr-Cyrl-RS" sz="2000" dirty="0" smtClean="0"/>
              <a:t>Потреба</a:t>
            </a:r>
            <a:endParaRPr lang="sr-Latn-CS" sz="2000" dirty="0" smtClean="0"/>
          </a:p>
          <a:p>
            <a:r>
              <a:rPr lang="sr-Cyrl-RS" sz="2000" dirty="0"/>
              <a:t>Замислимо да десет људи чека у чекаоници хитне помоћи. </a:t>
            </a:r>
            <a:r>
              <a:rPr lang="sr-Cyrl-RS" sz="2000" dirty="0" smtClean="0"/>
              <a:t>Шесторо </a:t>
            </a:r>
            <a:r>
              <a:rPr lang="sr-Cyrl-RS" sz="2000" dirty="0"/>
              <a:t>чека већ дуже вријеме, али немају озбиљних повреда. Четворо су тек дошли, али имају озбиљне повреде нанесене у саобраћајној несрећи.</a:t>
            </a:r>
            <a:br>
              <a:rPr lang="sr-Cyrl-RS" sz="2000" dirty="0"/>
            </a:br>
            <a:r>
              <a:rPr lang="sr-Cyrl-RS" sz="2000" dirty="0"/>
              <a:t>Коме би требала бити указана њега и зашто?</a:t>
            </a:r>
            <a:br>
              <a:rPr lang="sr-Cyrl-RS" sz="2000" dirty="0"/>
            </a:br>
            <a:r>
              <a:rPr lang="sr-Cyrl-RS" sz="2000" dirty="0"/>
              <a:t>Јасно је да би њега требала бити указана онима који су </a:t>
            </a:r>
            <a:r>
              <a:rPr lang="sr-Cyrl-RS" sz="2000" dirty="0" err="1"/>
              <a:t>повријеђени</a:t>
            </a:r>
            <a:r>
              <a:rPr lang="sr-Cyrl-RS" sz="2000" dirty="0"/>
              <a:t> у саобраћајној несрећи, јер имају већу </a:t>
            </a:r>
            <a:r>
              <a:rPr lang="sr-Cyrl-RS" sz="2000" dirty="0" smtClean="0"/>
              <a:t>потребу</a:t>
            </a:r>
            <a:r>
              <a:rPr lang="sr-Latn-CS" sz="2000" dirty="0" smtClean="0"/>
              <a:t>.</a:t>
            </a:r>
            <a:r>
              <a:rPr lang="sr-Cyrl-RS" sz="2000" dirty="0"/>
              <a:t/>
            </a:r>
            <a:br>
              <a:rPr lang="sr-Cyrl-RS" sz="2000" dirty="0"/>
            </a:br>
            <a:endParaRPr lang="sr-Latn-CS" dirty="0"/>
          </a:p>
        </p:txBody>
      </p:sp>
      <p:sp>
        <p:nvSpPr>
          <p:cNvPr id="3" name="Čuvar mesta za sadržaj 2"/>
          <p:cNvSpPr>
            <a:spLocks noGrp="1"/>
          </p:cNvSpPr>
          <p:nvPr>
            <p:ph sz="half" idx="1"/>
          </p:nvPr>
        </p:nvSpPr>
        <p:spPr/>
        <p:txBody>
          <a:bodyPr/>
          <a:lstStyle/>
          <a:p>
            <a:endParaRPr lang="sr-Latn-CS" dirty="0"/>
          </a:p>
        </p:txBody>
      </p:sp>
      <p:pic>
        <p:nvPicPr>
          <p:cNvPr id="1026" name="Picture 2" descr="D:\nastava na daljinu\pp za rtrs\000745-0013-000345_tnb.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67544" y="1988839"/>
            <a:ext cx="3549774" cy="423185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9128493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r-Latn-CS"/>
          </a:p>
        </p:txBody>
      </p:sp>
      <p:sp>
        <p:nvSpPr>
          <p:cNvPr id="3" name="Čuvar mesta za sadržaj 2"/>
          <p:cNvSpPr>
            <a:spLocks noGrp="1"/>
          </p:cNvSpPr>
          <p:nvPr>
            <p:ph sz="half" idx="1"/>
          </p:nvPr>
        </p:nvSpPr>
        <p:spPr>
          <a:xfrm>
            <a:off x="467545" y="731519"/>
            <a:ext cx="3384376" cy="3474720"/>
          </a:xfrm>
        </p:spPr>
        <p:txBody>
          <a:bodyPr/>
          <a:lstStyle/>
          <a:p>
            <a:endParaRPr lang="sr-Latn-CS" dirty="0"/>
          </a:p>
        </p:txBody>
      </p:sp>
      <p:sp>
        <p:nvSpPr>
          <p:cNvPr id="4" name="Čuvar mesta za sadržaj 3"/>
          <p:cNvSpPr>
            <a:spLocks noGrp="1"/>
          </p:cNvSpPr>
          <p:nvPr>
            <p:ph sz="half" idx="2"/>
          </p:nvPr>
        </p:nvSpPr>
        <p:spPr>
          <a:xfrm>
            <a:off x="4067944" y="404664"/>
            <a:ext cx="4752528" cy="5904656"/>
          </a:xfrm>
        </p:spPr>
        <p:txBody>
          <a:bodyPr>
            <a:noAutofit/>
          </a:bodyPr>
          <a:lstStyle/>
          <a:p>
            <a:r>
              <a:rPr lang="sr-Cyrl-RS" sz="2400" dirty="0"/>
              <a:t>2. Способност</a:t>
            </a:r>
            <a:br>
              <a:rPr lang="sr-Cyrl-RS" sz="2400" dirty="0"/>
            </a:br>
            <a:r>
              <a:rPr lang="sr-Cyrl-RS" sz="2400" dirty="0"/>
              <a:t>Замисли да </a:t>
            </a:r>
            <a:r>
              <a:rPr lang="sr-Cyrl-RS" sz="2400" dirty="0" err="1"/>
              <a:t>петорици</a:t>
            </a:r>
            <a:r>
              <a:rPr lang="sr-Cyrl-RS" sz="2400" dirty="0"/>
              <a:t> ученика можеш пружити прилику да иду на путовање. Два ученика која имају по осам година, три ученика која имају по десет година и један који има двије године, желе да иду.</a:t>
            </a:r>
            <a:br>
              <a:rPr lang="sr-Cyrl-RS" sz="2400" dirty="0"/>
            </a:br>
            <a:r>
              <a:rPr lang="sr-Cyrl-RS" sz="2400" dirty="0"/>
              <a:t>Коме би се требала пружити прилика да иде на путовање и зашто</a:t>
            </a:r>
            <a:r>
              <a:rPr lang="sr-Cyrl-RS" sz="2400" dirty="0" smtClean="0"/>
              <a:t>?</a:t>
            </a:r>
            <a:endParaRPr lang="sr-Latn-CS" sz="2400" dirty="0" smtClean="0"/>
          </a:p>
          <a:p>
            <a:r>
              <a:rPr lang="sr-Cyrl-RS" sz="2400" dirty="0"/>
              <a:t>Прилику би требало пружити ученицима од десет година јер су они способнији од млађих ученика.</a:t>
            </a:r>
            <a:br>
              <a:rPr lang="sr-Cyrl-RS" sz="2400" dirty="0"/>
            </a:br>
            <a:endParaRPr lang="sr-Latn-CS" sz="2400" dirty="0"/>
          </a:p>
        </p:txBody>
      </p:sp>
      <p:pic>
        <p:nvPicPr>
          <p:cNvPr id="2051" name="Picture 3" descr="D:\nastava na daljinu\pp za rtrs\000573-0001-000698_tnb.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23528" y="1412776"/>
            <a:ext cx="3600400" cy="333421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1428861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r-Latn-CS"/>
          </a:p>
        </p:txBody>
      </p:sp>
      <p:sp>
        <p:nvSpPr>
          <p:cNvPr id="5" name="Čuvar mesta za sadržaj 4"/>
          <p:cNvSpPr>
            <a:spLocks noGrp="1"/>
          </p:cNvSpPr>
          <p:nvPr>
            <p:ph sz="half" idx="1"/>
          </p:nvPr>
        </p:nvSpPr>
        <p:spPr/>
        <p:txBody>
          <a:bodyPr/>
          <a:lstStyle/>
          <a:p>
            <a:endParaRPr lang="sr-Latn-CS" dirty="0"/>
          </a:p>
        </p:txBody>
      </p:sp>
      <p:sp>
        <p:nvSpPr>
          <p:cNvPr id="4" name="Čuvar mesta za sadržaj 3"/>
          <p:cNvSpPr>
            <a:spLocks noGrp="1"/>
          </p:cNvSpPr>
          <p:nvPr>
            <p:ph sz="half" idx="2"/>
          </p:nvPr>
        </p:nvSpPr>
        <p:spPr>
          <a:xfrm>
            <a:off x="4645152" y="332656"/>
            <a:ext cx="4103312" cy="5472608"/>
          </a:xfrm>
        </p:spPr>
        <p:txBody>
          <a:bodyPr>
            <a:noAutofit/>
          </a:bodyPr>
          <a:lstStyle/>
          <a:p>
            <a:r>
              <a:rPr lang="sr-Cyrl-RS" sz="2400" dirty="0"/>
              <a:t>3. Заслуга</a:t>
            </a:r>
            <a:br>
              <a:rPr lang="sr-Cyrl-RS" sz="2400" dirty="0"/>
            </a:br>
            <a:r>
              <a:rPr lang="sr-Cyrl-RS" sz="2400" dirty="0"/>
              <a:t>Замислимо да шест држава учествује на трчању на </a:t>
            </a:r>
            <a:r>
              <a:rPr lang="sr-Cyrl-RS" sz="2400" dirty="0" smtClean="0"/>
              <a:t>400</a:t>
            </a:r>
            <a:r>
              <a:rPr lang="hr-BA" sz="2400" dirty="0" smtClean="0"/>
              <a:t> m</a:t>
            </a:r>
            <a:r>
              <a:rPr lang="sr-Cyrl-RS" sz="2400" dirty="0" smtClean="0"/>
              <a:t> </a:t>
            </a:r>
            <a:r>
              <a:rPr lang="sr-Cyrl-RS" sz="2400" dirty="0"/>
              <a:t>на Олимпијским играма. У одређеним фазама утрке, различите екипе су водиле, међутим, на крају такмичар из Њемачке је први дошао на циљ, такмичар из Канаде је стигао други и такмичар из САД је стигао трећи.</a:t>
            </a:r>
            <a:br>
              <a:rPr lang="sr-Cyrl-RS" sz="2400" dirty="0"/>
            </a:br>
            <a:r>
              <a:rPr lang="sr-Cyrl-RS" sz="2400" dirty="0"/>
              <a:t>Који је такмичар требао добити златну, који сребрену, а који бронзану медаљу и зашто?</a:t>
            </a:r>
            <a:endParaRPr lang="sr-Latn-CS" sz="2400" dirty="0"/>
          </a:p>
        </p:txBody>
      </p:sp>
      <p:pic>
        <p:nvPicPr>
          <p:cNvPr id="3075" name="Picture 3" descr="D:\nastava na daljinu\pp za rtrs\000745-0014-000645_tnb.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99592" y="764704"/>
            <a:ext cx="3333750" cy="2759546"/>
          </a:xfrm>
          <a:prstGeom prst="rect">
            <a:avLst/>
          </a:prstGeom>
          <a:noFill/>
          <a:extLst>
            <a:ext uri="{909E8E84-426E-40DD-AFC4-6F175D3DCCD1}">
              <a14:hiddenFill xmlns="" xmlns:a14="http://schemas.microsoft.com/office/drawing/2010/main">
                <a:solidFill>
                  <a:srgbClr val="FFFFFF"/>
                </a:solidFill>
              </a14:hiddenFill>
            </a:ext>
          </a:extLst>
        </p:spPr>
      </p:pic>
      <p:pic>
        <p:nvPicPr>
          <p:cNvPr id="3076" name="Picture 4" descr="D:\nastava na daljinu\pp za rtrs\000759-0013-000141_tnb.png"/>
          <p:cNvPicPr>
            <a:picLocks noChangeAspect="1" noChangeArrowheads="1"/>
          </p:cNvPicPr>
          <p:nvPr/>
        </p:nvPicPr>
        <p:blipFill rotWithShape="1">
          <a:blip r:embed="rId3" cstate="print">
            <a:extLst>
              <a:ext uri="{28A0092B-C50C-407E-A947-70E740481C1C}">
                <a14:useLocalDpi xmlns="" xmlns:a14="http://schemas.microsoft.com/office/drawing/2010/main" val="0"/>
              </a:ext>
            </a:extLst>
          </a:blip>
          <a:srcRect b="14546"/>
          <a:stretch/>
        </p:blipFill>
        <p:spPr bwMode="auto">
          <a:xfrm>
            <a:off x="842328" y="3524250"/>
            <a:ext cx="3391013" cy="284884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2599040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r-Cyrl-RS" sz="3600" dirty="0" smtClean="0"/>
              <a:t>Задатак за самостални рад</a:t>
            </a:r>
            <a:endParaRPr lang="sr-Latn-CS" sz="3600" dirty="0"/>
          </a:p>
        </p:txBody>
      </p:sp>
      <p:sp>
        <p:nvSpPr>
          <p:cNvPr id="3" name="Čuvar mesta za sadržaj 2"/>
          <p:cNvSpPr>
            <a:spLocks noGrp="1"/>
          </p:cNvSpPr>
          <p:nvPr>
            <p:ph idx="1"/>
          </p:nvPr>
        </p:nvSpPr>
        <p:spPr/>
        <p:txBody>
          <a:bodyPr/>
          <a:lstStyle/>
          <a:p>
            <a:r>
              <a:rPr lang="sr-Cyrl-RS" dirty="0" smtClean="0"/>
              <a:t>Која идеја (потреба, способност или заслуга) дјелују као најважнија у добијању:</a:t>
            </a:r>
          </a:p>
          <a:p>
            <a:pPr marL="630238" indent="-393700">
              <a:buFont typeface="Wingdings 2" pitchFamily="18" charset="2"/>
              <a:buChar char=""/>
            </a:pPr>
            <a:r>
              <a:rPr lang="sr-Cyrl-RS" dirty="0" smtClean="0"/>
              <a:t>возачке дозволе</a:t>
            </a:r>
          </a:p>
          <a:p>
            <a:pPr marL="630238" indent="-393700">
              <a:buFont typeface="Wingdings 2" pitchFamily="18" charset="2"/>
              <a:buChar char=""/>
            </a:pPr>
            <a:r>
              <a:rPr lang="sr-Cyrl-RS" dirty="0" smtClean="0"/>
              <a:t>чланства у екипи</a:t>
            </a:r>
          </a:p>
          <a:p>
            <a:pPr marL="630238" indent="-393700">
              <a:buFont typeface="Wingdings 2" pitchFamily="18" charset="2"/>
              <a:buChar char=""/>
            </a:pPr>
            <a:r>
              <a:rPr lang="sr-Cyrl-RS" dirty="0" smtClean="0"/>
              <a:t>права гласа на школским изборима</a:t>
            </a:r>
          </a:p>
          <a:p>
            <a:pPr marL="630238" indent="-393700">
              <a:buFont typeface="Wingdings 2" pitchFamily="18" charset="2"/>
              <a:buChar char=""/>
            </a:pPr>
            <a:r>
              <a:rPr lang="sr-Cyrl-RS" dirty="0" smtClean="0"/>
              <a:t>плаћање пореза на школу и друге владине услуге</a:t>
            </a:r>
          </a:p>
          <a:p>
            <a:pPr marL="630238" indent="-393700">
              <a:buFont typeface="Wingdings 2" pitchFamily="18" charset="2"/>
              <a:buChar char=""/>
            </a:pPr>
            <a:r>
              <a:rPr lang="sr-Cyrl-RS" dirty="0" smtClean="0"/>
              <a:t>казне за непоштовање школских правила</a:t>
            </a:r>
            <a:endParaRPr lang="sr-Latn-CS" dirty="0"/>
          </a:p>
        </p:txBody>
      </p:sp>
    </p:spTree>
    <p:extLst>
      <p:ext uri="{BB962C8B-B14F-4D97-AF65-F5344CB8AC3E}">
        <p14:creationId xmlns="" xmlns:p14="http://schemas.microsoft.com/office/powerpoint/2010/main" val="13035451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153</TotalTime>
  <Words>122</Words>
  <Application>Microsoft Office PowerPoint</Application>
  <PresentationFormat>On-screen Show (4:3)</PresentationFormat>
  <Paragraphs>16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Tok</vt:lpstr>
      <vt:lpstr>Дистрибутивна правда</vt:lpstr>
      <vt:lpstr>  Ријеч дистрибуција настала је од латинских ријечи dis и tributio, што у преводу значи расподјела. Дистрибутивна правда се односи на правилну расподјелу материјалних добара свим члановима друштва.</vt:lpstr>
      <vt:lpstr>Једно од питања о којима је потребно размислити приликом проучавања дистрибутивне правде је принцип сличности. Овај принцип значи да људе који су слични у одређеним важним стварима треба третирати исто, док људе који су различити у одређеним важним стварима треба третирати различито. </vt:lpstr>
      <vt:lpstr>Slide 4</vt:lpstr>
      <vt:lpstr>Slide 5</vt:lpstr>
      <vt:lpstr>Slide 6</vt:lpstr>
      <vt:lpstr>Slide 7</vt:lpstr>
      <vt:lpstr>Задатак за самостални рад</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Дистрибутивна правда</dc:title>
  <dc:creator>Nastavnik</dc:creator>
  <cp:lastModifiedBy>Nina Ninkovic</cp:lastModifiedBy>
  <cp:revision>20</cp:revision>
  <dcterms:created xsi:type="dcterms:W3CDTF">2020-12-17T16:52:26Z</dcterms:created>
  <dcterms:modified xsi:type="dcterms:W3CDTF">2020-12-23T14:56:29Z</dcterms:modified>
</cp:coreProperties>
</file>