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2" r:id="rId8"/>
    <p:sldId id="263" r:id="rId9"/>
    <p:sldId id="26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BA06"/>
    <a:srgbClr val="66FA66"/>
    <a:srgbClr val="84E1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69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11739D-1D8E-4A6A-A3A1-A2095C155B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82EC729F-2255-4D42-8642-3DFAC5419CA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85241F6-132F-4053-A09F-D75E6E6D7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4C2A-16D2-4B67-B177-8DF6CFE4413E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FD764A-8343-46CE-9B72-AB8134D47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B7A7238-3E7E-4FA2-902B-2FACCFA22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E0AB-0D00-4675-B17F-B9FCB7075A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9554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B664AAC-BB1C-459E-B65A-B9BF32072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3F18E96-338E-42AD-9690-E2F58F0613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C840BFE-E92F-4396-A262-2B42880F0B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4C2A-16D2-4B67-B177-8DF6CFE4413E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040C16A-C777-403E-965F-71B296730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E1EE2E3-50DE-4624-9E20-C9670C81F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E0AB-0D00-4675-B17F-B9FCB7075A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2384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5AB16798-8ADB-4A13-B35F-8ED02FCBBEB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6736664-9811-4FCC-BA38-EEF639CEF1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163738-A94D-402A-9E24-0396DBC3A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4C2A-16D2-4B67-B177-8DF6CFE4413E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C14E083-0320-438B-B984-E87C1EE74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2169F0-9389-4ADD-A5E3-FC589BA0D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E0AB-0D00-4675-B17F-B9FCB7075A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9140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2C0CBC-D05B-4072-A536-0A410ACD9B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A09F18F-6519-4C35-99EA-E304CCAB2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A23163-F0F5-42A9-A2BA-32C1A939A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4C2A-16D2-4B67-B177-8DF6CFE4413E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245D2D7-7664-4C17-A2E5-0EC4CC97E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A7D0803-A2D7-47A2-A236-BB49F849B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E0AB-0D00-4675-B17F-B9FCB7075A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871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49821A9-B597-4F89-BB6A-440BF68D4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2D31FAB-487C-4E7B-B34F-60CC1F8BD0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A564179-C880-49C0-B6AD-1815AE3637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4C2A-16D2-4B67-B177-8DF6CFE4413E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5F12525-D8D5-4994-B5A0-6D238064F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AEDCD97-513F-4A00-8098-196630B184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E0AB-0D00-4675-B17F-B9FCB7075A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535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184B72-42EE-4B4C-A803-C86CCF524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4A38817-1146-47C2-AB3D-059785A1C57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DF16BEF-5ABF-4A36-BA71-D714135B50E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FAE51A8-CD5E-4408-9331-FEA14B8BE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4C2A-16D2-4B67-B177-8DF6CFE4413E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D54B31C-6AA2-47E6-876A-17D602A10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4B5DF9B-EC02-48EA-866B-8E61A26D7D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E0AB-0D00-4675-B17F-B9FCB7075A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8651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BD957D-03BF-4623-B9BD-4EF7B4899C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0F9B31F-6D73-4D88-87EB-F1C1EAE80D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8D38CAB-A940-4702-99E4-C36138ED6F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093665CB-F5F6-4C9A-97B9-CDA462295BF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025BAA8-8C4F-4831-AE37-13303406BC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66DCD022-88E5-42EE-9C73-C9C4D4B1A8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4C2A-16D2-4B67-B177-8DF6CFE4413E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932A606-4477-40E4-B916-B4A1D9909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981D84D9-AFF1-41D8-A2AE-6E016EAF8B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E0AB-0D00-4675-B17F-B9FCB7075A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1075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CDF7A6-45D2-4AB1-B0D1-15165A8C50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C7E520F-AEAC-4493-B69D-40BD0E197C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4C2A-16D2-4B67-B177-8DF6CFE4413E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AC596FEA-9B9E-4F32-9D85-5ABB148E0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6755CDC8-EF7B-4835-B106-B52471AD84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E0AB-0D00-4675-B17F-B9FCB7075A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2723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2D00932F-1DB0-43F6-8DC7-314CD3971F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4C2A-16D2-4B67-B177-8DF6CFE4413E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F79BF02A-04A7-4A80-AD77-688A3F007B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34FE7FD-3ECD-4595-B992-1EF159EDA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E0AB-0D00-4675-B17F-B9FCB7075A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785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66DBB3E-9269-4208-8FEA-873602C6C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9670564-57AC-467E-9702-DCC7F4A3F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F652058-478A-4ABA-8DAA-D3BDDE76FA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FD121DC-EC7A-47D2-9F78-5CA42986F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4C2A-16D2-4B67-B177-8DF6CFE4413E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E3C91BE-533F-49E2-98E4-B34A3A867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A49AA31-54FE-4ACC-921B-90F6AC7E6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E0AB-0D00-4675-B17F-B9FCB7075A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740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6837A1-888B-43C1-8959-844AC652B2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2A2FB2E6-319E-4F24-ADCB-2D7B8CC0A4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EDD4C34-BA95-460A-8331-35290535DA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256A452-917E-42A0-BEA0-64EFC1053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84C2A-16D2-4B67-B177-8DF6CFE4413E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267E447-8463-45E2-B468-CC6B68256F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2688721-2F94-43C7-BF8C-7B881B1FC6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CCE0AB-0D00-4675-B17F-B9FCB7075A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45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39BA06">
            <a:alpha val="7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D09F664-122A-42E9-ABA0-7D9EFD238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D87EBA0-3A6B-4352-8335-1271CBAC20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52DA6D3-1C76-47D8-9788-3E5706BCE4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984C2A-16D2-4B67-B177-8DF6CFE4413E}" type="datetimeFigureOut">
              <a:rPr lang="en-US" smtClean="0"/>
              <a:pPr/>
              <a:t>12/25/2020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04D92A3-BA2D-4F90-8846-46DDD0C075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52FCF1B-4965-4C55-A3F2-0253F496BA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CE0AB-0D00-4675-B17F-B9FCB7075AA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80041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0AC73E-9363-44C4-A69B-DAA8B76A2C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6429" y="1122363"/>
            <a:ext cx="4990813" cy="1091448"/>
          </a:xfrm>
        </p:spPr>
        <p:txBody>
          <a:bodyPr>
            <a:noAutofit/>
          </a:bodyPr>
          <a:lstStyle/>
          <a:p>
            <a:pPr algn="l"/>
            <a:r>
              <a:rPr lang="sr-Cyrl-RS" sz="3800" dirty="0">
                <a:latin typeface="Arial" panose="020B0604020202020204" pitchFamily="34" charset="0"/>
                <a:cs typeface="Arial" panose="020B0604020202020204" pitchFamily="34" charset="0"/>
              </a:rPr>
              <a:t>Познавање природе</a:t>
            </a:r>
            <a:br>
              <a:rPr lang="sr-Cyrl-RS" sz="3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sz="3800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sr-Cyrl-RS" sz="3800" dirty="0" smtClean="0">
                <a:latin typeface="Arial" panose="020B0604020202020204" pitchFamily="34" charset="0"/>
                <a:cs typeface="Arial" panose="020B0604020202020204" pitchFamily="34" charset="0"/>
              </a:rPr>
              <a:t>. разред</a:t>
            </a:r>
            <a:endParaRPr lang="en-US" sz="3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F0DC8C6-E474-43D3-882C-FF80C91FB3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15453" y="3109304"/>
            <a:ext cx="6368715" cy="1534886"/>
          </a:xfrm>
        </p:spPr>
        <p:txBody>
          <a:bodyPr>
            <a:noAutofit/>
          </a:bodyPr>
          <a:lstStyle/>
          <a:p>
            <a:r>
              <a:rPr lang="sr-Cyrl-RS" sz="4800" dirty="0">
                <a:latin typeface="Arial" panose="020B0604020202020204" pitchFamily="34" charset="0"/>
                <a:cs typeface="Arial" panose="020B0604020202020204" pitchFamily="34" charset="0"/>
              </a:rPr>
              <a:t>ОРГАНИ 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4800" dirty="0">
                <a:latin typeface="Arial" panose="020B0604020202020204" pitchFamily="34" charset="0"/>
                <a:cs typeface="Arial" panose="020B0604020202020204" pitchFamily="34" charset="0"/>
              </a:rPr>
              <a:t>ЗА КРЕТАЊЕ</a:t>
            </a:r>
            <a:endParaRPr lang="en-US" sz="4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xmlns="" id="{3F6BE82F-6B97-424B-8DEE-DF3B65552EC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868" y="520602"/>
            <a:ext cx="3529264" cy="5816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8809575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97">
            <a:extLst>
              <a:ext uri="{FF2B5EF4-FFF2-40B4-BE49-F238E27FC236}">
                <a16:creationId xmlns:a16="http://schemas.microsoft.com/office/drawing/2014/main" xmlns="" id="{BE0EB699-6D62-4A4E-AD15-F55D784DFA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514" y="1241773"/>
            <a:ext cx="3188330" cy="1035419"/>
          </a:xfrm>
          <a:prstGeom prst="flowChartProcess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sr-Cyrl-R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ОЧИ</a:t>
            </a:r>
            <a:endParaRPr lang="hr-HR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97">
            <a:extLst>
              <a:ext uri="{FF2B5EF4-FFF2-40B4-BE49-F238E27FC236}">
                <a16:creationId xmlns:a16="http://schemas.microsoft.com/office/drawing/2014/main" xmlns="" id="{AA455316-5AC7-4B15-A545-89FCA803D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8840" y="1241773"/>
            <a:ext cx="3188330" cy="1035419"/>
          </a:xfrm>
          <a:prstGeom prst="flowChart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RS" sz="3000" dirty="0">
                <a:latin typeface="Arial" panose="020B0604020202020204" pitchFamily="34" charset="0"/>
                <a:cs typeface="Arial" panose="020B0604020202020204" pitchFamily="34" charset="0"/>
              </a:rPr>
              <a:t>РУКЕ</a:t>
            </a:r>
            <a:endParaRPr lang="hr-H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AutoShape 97">
            <a:extLst>
              <a:ext uri="{FF2B5EF4-FFF2-40B4-BE49-F238E27FC236}">
                <a16:creationId xmlns:a16="http://schemas.microsoft.com/office/drawing/2014/main" xmlns="" id="{33EBCAF2-2A9C-4011-B5A8-F3DD8E2E4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9166" y="1240277"/>
            <a:ext cx="3188330" cy="1035419"/>
          </a:xfrm>
          <a:prstGeom prst="flowChartProcess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sr-Cyrl-R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ПРСА</a:t>
            </a:r>
            <a:endParaRPr lang="hr-HR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AutoShape 97">
            <a:extLst>
              <a:ext uri="{FF2B5EF4-FFF2-40B4-BE49-F238E27FC236}">
                <a16:creationId xmlns:a16="http://schemas.microsoft.com/office/drawing/2014/main" xmlns="" id="{B09ACA70-C6F7-407D-BCC0-B70E0A82C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8840" y="2386991"/>
            <a:ext cx="3188330" cy="1035419"/>
          </a:xfrm>
          <a:prstGeom prst="flowChart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RS" sz="3000" dirty="0">
                <a:latin typeface="Arial" panose="020B0604020202020204" pitchFamily="34" charset="0"/>
                <a:cs typeface="Arial" panose="020B0604020202020204" pitchFamily="34" charset="0"/>
              </a:rPr>
              <a:t>НОГЕ</a:t>
            </a:r>
            <a:endParaRPr lang="hr-H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AutoShape 97">
            <a:extLst>
              <a:ext uri="{FF2B5EF4-FFF2-40B4-BE49-F238E27FC236}">
                <a16:creationId xmlns:a16="http://schemas.microsoft.com/office/drawing/2014/main" xmlns="" id="{B7FB2F27-21E8-4B30-B404-52492122670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514" y="3581685"/>
            <a:ext cx="3188330" cy="1035419"/>
          </a:xfrm>
          <a:prstGeom prst="flowChartProcess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sr-Cyrl-R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НОС</a:t>
            </a:r>
            <a:endParaRPr lang="hr-HR" sz="3000" dirty="0">
              <a:solidFill>
                <a:schemeClr val="tx1"/>
              </a:solidFill>
            </a:endParaRPr>
          </a:p>
        </p:txBody>
      </p:sp>
      <p:sp>
        <p:nvSpPr>
          <p:cNvPr id="8" name="AutoShape 97">
            <a:extLst>
              <a:ext uri="{FF2B5EF4-FFF2-40B4-BE49-F238E27FC236}">
                <a16:creationId xmlns:a16="http://schemas.microsoft.com/office/drawing/2014/main" xmlns="" id="{DE7A6D7C-E979-4E60-A248-62BE4C0C3C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514" y="2398625"/>
            <a:ext cx="3188330" cy="1035419"/>
          </a:xfrm>
          <a:prstGeom prst="flowChartProcess">
            <a:avLst/>
          </a:prstGeom>
          <a:ln>
            <a:headEnd/>
            <a:tailEnd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sr-Cyrl-R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УСТА</a:t>
            </a:r>
            <a:r>
              <a:rPr lang="sr-Cyrl-RS" sz="3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AutoShape 97">
            <a:extLst>
              <a:ext uri="{FF2B5EF4-FFF2-40B4-BE49-F238E27FC236}">
                <a16:creationId xmlns:a16="http://schemas.microsoft.com/office/drawing/2014/main" xmlns="" id="{8F00C163-FD55-49A1-9135-B5736E9545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9166" y="3546885"/>
            <a:ext cx="3188330" cy="1035419"/>
          </a:xfrm>
          <a:prstGeom prst="flowChartProcess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sr-Cyrl-R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СТОМАК</a:t>
            </a:r>
            <a:endParaRPr lang="hr-HR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AutoShape 97">
            <a:extLst>
              <a:ext uri="{FF2B5EF4-FFF2-40B4-BE49-F238E27FC236}">
                <a16:creationId xmlns:a16="http://schemas.microsoft.com/office/drawing/2014/main" xmlns="" id="{0A6B3869-12FF-4F43-8E32-C1360A8F7B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9166" y="2393581"/>
            <a:ext cx="3188330" cy="1035419"/>
          </a:xfrm>
          <a:prstGeom prst="flowChartProcess">
            <a:avLst/>
          </a:prstGeom>
          <a:ln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none" anchor="ctr"/>
          <a:lstStyle/>
          <a:p>
            <a:pPr algn="ctr"/>
            <a:r>
              <a:rPr lang="sr-Cyrl-RS" sz="3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ЛЕЂА</a:t>
            </a:r>
            <a:endParaRPr lang="hr-HR" sz="3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AutoShape 97">
            <a:extLst>
              <a:ext uri="{FF2B5EF4-FFF2-40B4-BE49-F238E27FC236}">
                <a16:creationId xmlns:a16="http://schemas.microsoft.com/office/drawing/2014/main" xmlns="" id="{22E3C9D3-338F-4152-9AC9-F24AA3A4DC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8840" y="3545753"/>
            <a:ext cx="3188330" cy="1035419"/>
          </a:xfrm>
          <a:prstGeom prst="flowChartProcess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RS" sz="3000" dirty="0">
                <a:latin typeface="Arial" panose="020B0604020202020204" pitchFamily="34" charset="0"/>
                <a:cs typeface="Arial" panose="020B0604020202020204" pitchFamily="34" charset="0"/>
              </a:rPr>
              <a:t>ПОКРЕТ</a:t>
            </a:r>
            <a:endParaRPr lang="hr-HR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AutoShape 107">
            <a:extLst>
              <a:ext uri="{FF2B5EF4-FFF2-40B4-BE49-F238E27FC236}">
                <a16:creationId xmlns:a16="http://schemas.microsoft.com/office/drawing/2014/main" xmlns="" id="{3FAFB806-31F2-4524-8BCB-C413C78914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39166" y="4700189"/>
            <a:ext cx="3188330" cy="818694"/>
          </a:xfrm>
          <a:prstGeom prst="flowChartProcess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ТРУП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AutoShape 107">
            <a:extLst>
              <a:ext uri="{FF2B5EF4-FFF2-40B4-BE49-F238E27FC236}">
                <a16:creationId xmlns:a16="http://schemas.microsoft.com/office/drawing/2014/main" xmlns="" id="{82F7B57A-7775-47E0-B47A-A992AFC0FB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28840" y="4784271"/>
            <a:ext cx="3188330" cy="772960"/>
          </a:xfrm>
          <a:prstGeom prst="flowChartProcess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УДОВИ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AutoShape 107">
            <a:extLst>
              <a:ext uri="{FF2B5EF4-FFF2-40B4-BE49-F238E27FC236}">
                <a16:creationId xmlns:a16="http://schemas.microsoft.com/office/drawing/2014/main" xmlns="" id="{380E6B7C-6CCE-4C17-9061-9EA5EA9542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514" y="4738537"/>
            <a:ext cx="3188330" cy="818694"/>
          </a:xfrm>
          <a:prstGeom prst="flowChartProcess">
            <a:avLst/>
          </a:prstGeom>
          <a:solidFill>
            <a:srgbClr val="00CC99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ГЛАВА</a:t>
            </a:r>
            <a:endParaRPr lang="hr-HR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AutoShape 111">
            <a:extLst>
              <a:ext uri="{FF2B5EF4-FFF2-40B4-BE49-F238E27FC236}">
                <a16:creationId xmlns:a16="http://schemas.microsoft.com/office/drawing/2014/main" xmlns="" id="{B00D53D4-77B2-42DC-862A-D73F4F14A6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8514" y="5714595"/>
            <a:ext cx="10008982" cy="818693"/>
          </a:xfrm>
          <a:prstGeom prst="flowChartProcess">
            <a:avLst/>
          </a:prstGeom>
          <a:gradFill rotWithShape="1">
            <a:gsLst>
              <a:gs pos="0">
                <a:srgbClr val="E3E753"/>
              </a:gs>
              <a:gs pos="74000">
                <a:srgbClr val="F8B049"/>
              </a:gs>
            </a:gsLst>
            <a:path path="shape">
              <a:fillToRect l="50000" t="50000" r="50000" b="50000"/>
            </a:path>
          </a:gra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hr-HR" sz="3600" b="1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sr-Cyrl-RS" sz="3600" b="1" dirty="0">
                <a:latin typeface="Arial" panose="020B0604020202020204" pitchFamily="34" charset="0"/>
                <a:cs typeface="Arial" panose="020B0604020202020204" pitchFamily="34" charset="0"/>
              </a:rPr>
              <a:t>ИЈЕЛО</a:t>
            </a:r>
            <a:endParaRPr lang="hr-HR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xmlns="" id="{D8B55DAF-E9D8-40A8-9AF5-86FA109D3FD8}"/>
              </a:ext>
            </a:extLst>
          </p:cNvPr>
          <p:cNvSpPr txBox="1"/>
          <p:nvPr/>
        </p:nvSpPr>
        <p:spPr>
          <a:xfrm>
            <a:off x="3914473" y="459789"/>
            <a:ext cx="436305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200" dirty="0">
                <a:latin typeface="Arial" panose="020B0604020202020204" pitchFamily="34" charset="0"/>
                <a:cs typeface="Arial" panose="020B0604020202020204" pitchFamily="34" charset="0"/>
              </a:rPr>
              <a:t>ИГРА АСОЦИЈАЦИЈЕ</a:t>
            </a: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5355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2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2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  <p:bldP spid="8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C635522-BE70-4BA9-BF54-FA82C36EB83A}"/>
              </a:ext>
            </a:extLst>
          </p:cNvPr>
          <p:cNvSpPr txBox="1"/>
          <p:nvPr/>
        </p:nvSpPr>
        <p:spPr>
          <a:xfrm>
            <a:off x="608972" y="1218653"/>
            <a:ext cx="7141028" cy="293926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eaLnBrk="1" hangingPunct="1">
              <a:spcBef>
                <a:spcPts val="1200"/>
              </a:spcBef>
              <a:spcAft>
                <a:spcPts val="600"/>
              </a:spcAft>
              <a:buFontTx/>
              <a:buNone/>
            </a:pPr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Човјеково тијело се састоји из више дијелова.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buFontTx/>
              <a:buNone/>
            </a:pPr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Главни дијелови су: глава, труп и удови.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buFontTx/>
              <a:buNone/>
            </a:pPr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Глава је за труп повезана вратом.</a:t>
            </a:r>
          </a:p>
          <a:p>
            <a:pPr eaLnBrk="1" hangingPunct="1">
              <a:spcBef>
                <a:spcPts val="1200"/>
              </a:spcBef>
              <a:spcAft>
                <a:spcPts val="600"/>
              </a:spcAft>
              <a:buFontTx/>
              <a:buNone/>
            </a:pPr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Руке и ноге чине удове</a:t>
            </a:r>
            <a:r>
              <a:rPr lang="sr-Cyrl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r-Cyrl-R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6B2AEE7E-38B6-4180-87C0-6DF8408E140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50000" y="1082984"/>
            <a:ext cx="4088214" cy="4534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830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82AD22D-D99A-4DC4-B969-42080C5A36FB}"/>
              </a:ext>
            </a:extLst>
          </p:cNvPr>
          <p:cNvSpPr txBox="1"/>
          <p:nvPr/>
        </p:nvSpPr>
        <p:spPr>
          <a:xfrm>
            <a:off x="1597909" y="444740"/>
            <a:ext cx="89961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600" dirty="0">
                <a:latin typeface="Arial" panose="020B0604020202020204" pitchFamily="34" charset="0"/>
                <a:cs typeface="Arial" panose="020B0604020202020204" pitchFamily="34" charset="0"/>
              </a:rPr>
              <a:t>Кости и мишићи чине органе за кретање.</a:t>
            </a:r>
            <a:endParaRPr lang="en-US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6435452F-60CB-4561-A273-39568EA9B12D}"/>
              </a:ext>
            </a:extLst>
          </p:cNvPr>
          <p:cNvSpPr txBox="1"/>
          <p:nvPr/>
        </p:nvSpPr>
        <p:spPr>
          <a:xfrm>
            <a:off x="1316097" y="1227896"/>
            <a:ext cx="9846606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Кости су чврсти дијелови тијела и </a:t>
            </a:r>
            <a:r>
              <a:rPr lang="sr-Cyrl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повезани </a:t>
            </a:r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су у </a:t>
            </a:r>
            <a:r>
              <a:rPr lang="sr-Cyrl-RS" sz="2800" b="1" dirty="0">
                <a:latin typeface="Arial" panose="020B0604020202020204" pitchFamily="34" charset="0"/>
                <a:cs typeface="Arial" panose="020B0604020202020204" pitchFamily="34" charset="0"/>
              </a:rPr>
              <a:t>костур</a:t>
            </a:r>
            <a:r>
              <a:rPr lang="sr-Cyrl-RS" b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hr-HR" sz="1800" b="1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65800A03-E9CE-4BB0-A6EC-523B5F6D3DBA}"/>
              </a:ext>
            </a:extLst>
          </p:cNvPr>
          <p:cNvSpPr txBox="1"/>
          <p:nvPr/>
        </p:nvSpPr>
        <p:spPr>
          <a:xfrm>
            <a:off x="2785584" y="2166609"/>
            <a:ext cx="6446098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Основни дио костура је </a:t>
            </a:r>
            <a:r>
              <a:rPr lang="sr-Cyrl-RS" sz="2800" b="1" dirty="0">
                <a:latin typeface="Arial" panose="020B0604020202020204" pitchFamily="34" charset="0"/>
                <a:cs typeface="Arial" panose="020B0604020202020204" pitchFamily="34" charset="0"/>
              </a:rPr>
              <a:t>кичма.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На њу се вежу </a:t>
            </a:r>
            <a:r>
              <a:rPr lang="sr-Cyrl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кости главе</a:t>
            </a:r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, трупа и удова. 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Кичма је састављена од пршљенова, који су повезани хрскавицом.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Кости удова су </a:t>
            </a:r>
            <a:r>
              <a:rPr lang="sr-Cyrl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повезане </a:t>
            </a:r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зглобовима  и могу се помјерати.</a:t>
            </a:r>
            <a:endParaRPr lang="hr-HR" sz="2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37B5EF66-BAFD-47F0-BE43-06AA4EF482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1682" y="2041743"/>
            <a:ext cx="2530258" cy="419659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5F665906-31C7-487B-B279-AD07A9D1BF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104" y="2041743"/>
            <a:ext cx="2038142" cy="41965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5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A712E676-53FC-47F1-901F-F845C535AE01}"/>
              </a:ext>
            </a:extLst>
          </p:cNvPr>
          <p:cNvSpPr txBox="1"/>
          <p:nvPr/>
        </p:nvSpPr>
        <p:spPr>
          <a:xfrm>
            <a:off x="3278687" y="551342"/>
            <a:ext cx="6093912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За кости су везани </a:t>
            </a:r>
            <a:r>
              <a:rPr lang="sr-Cyrl-RS" sz="2800" b="1" dirty="0">
                <a:latin typeface="Arial" panose="020B0604020202020204" pitchFamily="34" charset="0"/>
                <a:cs typeface="Arial" panose="020B0604020202020204" pitchFamily="34" charset="0"/>
              </a:rPr>
              <a:t>мишићи</a:t>
            </a:r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AB589772-35D9-4875-A7F3-88EE85351676}"/>
              </a:ext>
            </a:extLst>
          </p:cNvPr>
          <p:cNvSpPr txBox="1"/>
          <p:nvPr/>
        </p:nvSpPr>
        <p:spPr>
          <a:xfrm>
            <a:off x="989556" y="1074562"/>
            <a:ext cx="10709754" cy="14619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Bef>
                <a:spcPts val="600"/>
              </a:spcBef>
            </a:pPr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Мишићи су тетивама повезани за </a:t>
            </a:r>
            <a:r>
              <a:rPr lang="sr-Cyrl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кости. </a:t>
            </a:r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С</a:t>
            </a:r>
            <a:r>
              <a:rPr lang="sr-Cyrl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тезањем </a:t>
            </a:r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и </a:t>
            </a:r>
            <a:r>
              <a:rPr lang="sr-Cyrl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опуштањем мишића покрећу се дијелови тијела.</a:t>
            </a:r>
            <a:endParaRPr lang="sr-Cyrl-R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600"/>
              </a:spcBef>
            </a:pPr>
            <a:r>
              <a:rPr lang="sr-Cyrl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Радом </a:t>
            </a:r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срца и унутрашњих органа не </a:t>
            </a:r>
            <a:r>
              <a:rPr lang="sr-Cyrl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можемо управљати.</a:t>
            </a:r>
            <a:endParaRPr lang="hr-HR" sz="1800" dirty="0"/>
          </a:p>
        </p:txBody>
      </p:sp>
      <p:pic>
        <p:nvPicPr>
          <p:cNvPr id="7" name="Picture 2">
            <a:extLst>
              <a:ext uri="{FF2B5EF4-FFF2-40B4-BE49-F238E27FC236}">
                <a16:creationId xmlns:a16="http://schemas.microsoft.com/office/drawing/2014/main" xmlns="" id="{111B4AA5-D70B-4D22-89DE-564E8EEF9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66170" y="3265714"/>
            <a:ext cx="9118947" cy="333798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104127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799614DD-6511-4C37-ACD9-90189F558C9E}"/>
              </a:ext>
            </a:extLst>
          </p:cNvPr>
          <p:cNvSpPr txBox="1"/>
          <p:nvPr/>
        </p:nvSpPr>
        <p:spPr>
          <a:xfrm>
            <a:off x="501040" y="751344"/>
            <a:ext cx="6373289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r-Cyrl-RS" sz="2800" b="1" dirty="0">
                <a:latin typeface="Arial" panose="020B0604020202020204" pitchFamily="34" charset="0"/>
                <a:cs typeface="Arial" panose="020B0604020202020204" pitchFamily="34" charset="0"/>
              </a:rPr>
              <a:t>ЗАШТИТА ОРГАНА ЗА КРЕТАЊЕ</a:t>
            </a:r>
          </a:p>
          <a:p>
            <a:endParaRPr lang="sr-Cyrl-R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Правилно држање </a:t>
            </a:r>
            <a:r>
              <a:rPr lang="sr-Cyrl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тијела</a:t>
            </a:r>
            <a:endParaRPr lang="sr-Cyrl-R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sr-Cyrl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ад </a:t>
            </a:r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и кретање на чистом </a:t>
            </a:r>
            <a:r>
              <a:rPr lang="sr-Cyrl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ваздуху </a:t>
            </a:r>
            <a:endParaRPr lang="sr-Cyrl-R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П</a:t>
            </a:r>
            <a:r>
              <a:rPr lang="sr-Cyrl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равилна исхрана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2800" b="1" dirty="0">
                <a:latin typeface="Arial" panose="020B0604020202020204" pitchFamily="34" charset="0"/>
                <a:cs typeface="Arial" panose="020B0604020202020204" pitchFamily="34" charset="0"/>
              </a:rPr>
              <a:t>Болести</a:t>
            </a:r>
            <a:endParaRPr lang="en-US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r-Cyrl-R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Равна </a:t>
            </a:r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стопала, крива кичма,</a:t>
            </a:r>
          </a:p>
          <a:p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 упала зглобова, упала мишића, </a:t>
            </a:r>
          </a:p>
          <a:p>
            <a:r>
              <a:rPr lang="sr-Cyrl-RS" sz="2800" dirty="0">
                <a:latin typeface="Arial" panose="020B0604020202020204" pitchFamily="34" charset="0"/>
                <a:cs typeface="Arial" panose="020B0604020202020204" pitchFamily="34" charset="0"/>
              </a:rPr>
              <a:t> рахитис, преломи, ишчашења...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E0985525-5106-413E-AC17-90D6A558C1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4329" y="2236661"/>
            <a:ext cx="4637313" cy="2709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5261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xmlns="" id="{643E5A4D-1EAB-4B49-B271-4FE9061067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981199" y="479538"/>
            <a:ext cx="8229600" cy="706437"/>
          </a:xfrm>
        </p:spPr>
        <p:txBody>
          <a:bodyPr/>
          <a:lstStyle/>
          <a:p>
            <a:pPr eaLnBrk="1" hangingPunct="1"/>
            <a:r>
              <a:rPr lang="sr-Latn-CS" altLang="en-US" sz="4000" dirty="0">
                <a:latin typeface="Arial" panose="020B0604020202020204" pitchFamily="34" charset="0"/>
                <a:cs typeface="Arial" panose="020B0604020202020204" pitchFamily="34" charset="0"/>
              </a:rPr>
              <a:t>СИСТЕМ ОРГАНА ЗА КРЕТАЊЕ</a:t>
            </a:r>
            <a:endParaRPr lang="en-US" alt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xmlns="" id="{C1454C9D-4D28-4B49-84BF-7563D5FC99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05140" y="1705657"/>
            <a:ext cx="11181717" cy="4466543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sr-Latn-C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Органи за кретање су: </a:t>
            </a:r>
            <a:r>
              <a:rPr lang="sr-Latn-C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КОСТИ И </a:t>
            </a:r>
            <a:r>
              <a:rPr lang="sr-Latn-CS" alt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МИШИЋИ</a:t>
            </a:r>
            <a:r>
              <a:rPr lang="sr-Cyrl-RS" altLang="en-US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r-Latn-CS" alt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sr-Latn-C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У организму има од </a:t>
            </a:r>
            <a:r>
              <a:rPr lang="sr-Latn-C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sr-Cyrl-R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sr-Latn-C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 до 208</a:t>
            </a:r>
            <a:r>
              <a:rPr lang="sr-Latn-C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костију и много мишића.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sr-Latn-C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Кичма</a:t>
            </a:r>
            <a:r>
              <a:rPr lang="sr-Latn-C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је састављена од мањих костију (пршљенова) који су међусобно везани хрскавицом.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sr-Latn-C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Мишићи</a:t>
            </a:r>
            <a:r>
              <a:rPr lang="sr-Latn-C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се скупљају и </a:t>
            </a:r>
            <a:r>
              <a:rPr lang="sr-Cyrl-R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о</a:t>
            </a:r>
            <a:r>
              <a:rPr lang="sr-Latn-C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пуштају и тако омогућавају кретање.</a:t>
            </a:r>
          </a:p>
          <a:p>
            <a:pPr eaLnBrk="1" hangingPunct="1">
              <a:lnSpc>
                <a:spcPct val="90000"/>
              </a:lnSpc>
              <a:spcAft>
                <a:spcPts val="600"/>
              </a:spcAft>
            </a:pPr>
            <a:r>
              <a:rPr lang="sr-Latn-CS" alt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Тетиве</a:t>
            </a:r>
            <a:r>
              <a:rPr lang="sr-Latn-C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су завршни дијелови мишића који су везани за кости.</a:t>
            </a:r>
            <a:endParaRPr lang="en-US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6E5399E8-4DA4-45BF-86A4-F3D5E0B93D60}"/>
              </a:ext>
            </a:extLst>
          </p:cNvPr>
          <p:cNvSpPr txBox="1"/>
          <p:nvPr/>
        </p:nvSpPr>
        <p:spPr>
          <a:xfrm>
            <a:off x="1185052" y="741546"/>
            <a:ext cx="62682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600" b="1" dirty="0">
                <a:latin typeface="Arial" panose="020B0604020202020204" pitchFamily="34" charset="0"/>
                <a:cs typeface="Arial" panose="020B0604020202020204" pitchFamily="34" charset="0"/>
              </a:rPr>
              <a:t>Задаци за самостални рад</a:t>
            </a:r>
            <a:endParaRPr lang="en-US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E07BB059-F6C6-469C-9DDA-0265783DD1C1}"/>
              </a:ext>
            </a:extLst>
          </p:cNvPr>
          <p:cNvSpPr txBox="1"/>
          <p:nvPr/>
        </p:nvSpPr>
        <p:spPr>
          <a:xfrm>
            <a:off x="473529" y="2057515"/>
            <a:ext cx="8147957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000" dirty="0">
                <a:latin typeface="Arial" panose="020B0604020202020204" pitchFamily="34" charset="0"/>
                <a:cs typeface="Arial" panose="020B0604020202020204" pitchFamily="34" charset="0"/>
              </a:rPr>
              <a:t>1. На основу слике костура, помоћу </a:t>
            </a:r>
            <a:r>
              <a:rPr lang="sr-Cyrl-R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табеле, </a:t>
            </a:r>
            <a:r>
              <a:rPr lang="sr-Cyrl-RS" sz="3000" dirty="0">
                <a:latin typeface="Arial" panose="020B0604020202020204" pitchFamily="34" charset="0"/>
                <a:cs typeface="Arial" panose="020B0604020202020204" pitchFamily="34" charset="0"/>
              </a:rPr>
              <a:t>прикажи подјелу костију у три колоне: </a:t>
            </a:r>
            <a:r>
              <a:rPr lang="sr-Cyrl-RS" sz="3000" b="1" dirty="0">
                <a:latin typeface="Arial" panose="020B0604020202020204" pitchFamily="34" charset="0"/>
                <a:cs typeface="Arial" panose="020B0604020202020204" pitchFamily="34" charset="0"/>
              </a:rPr>
              <a:t>кости главе, кости удова и кости трупа.</a:t>
            </a:r>
          </a:p>
          <a:p>
            <a:endParaRPr lang="sr-Cyrl-R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3000" dirty="0">
                <a:latin typeface="Arial" panose="020B0604020202020204" pitchFamily="34" charset="0"/>
                <a:cs typeface="Arial" panose="020B0604020202020204" pitchFamily="34" charset="0"/>
              </a:rPr>
              <a:t>2. Објасни три </a:t>
            </a:r>
            <a:r>
              <a:rPr lang="sr-Cyrl-R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примјера </a:t>
            </a:r>
            <a:r>
              <a:rPr lang="sr-Cyrl-RS" sz="3000" dirty="0">
                <a:latin typeface="Arial" panose="020B0604020202020204" pitchFamily="34" charset="0"/>
                <a:cs typeface="Arial" panose="020B0604020202020204" pitchFamily="34" charset="0"/>
              </a:rPr>
              <a:t>сједења на слици </a:t>
            </a:r>
            <a:r>
              <a:rPr lang="sr-Cyrl-RS" sz="3000" dirty="0" smtClean="0">
                <a:latin typeface="Arial" panose="020B0604020202020204" pitchFamily="34" charset="0"/>
                <a:cs typeface="Arial" panose="020B0604020202020204" pitchFamily="34" charset="0"/>
              </a:rPr>
              <a:t>96 из уџбеника.</a:t>
            </a:r>
            <a:endParaRPr lang="sr-Cyrl-R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r-Cyrl-RS" sz="3000" dirty="0">
                <a:latin typeface="Arial" panose="020B0604020202020204" pitchFamily="34" charset="0"/>
                <a:cs typeface="Arial" panose="020B0604020202020204" pitchFamily="34" charset="0"/>
              </a:rPr>
              <a:t>На шта указују критичне тачке тијела при</a:t>
            </a:r>
          </a:p>
          <a:p>
            <a:r>
              <a:rPr lang="sr-Cyrl-RS" sz="3000" dirty="0">
                <a:latin typeface="Arial" panose="020B0604020202020204" pitchFamily="34" charset="0"/>
                <a:cs typeface="Arial" panose="020B0604020202020204" pitchFamily="34" charset="0"/>
              </a:rPr>
              <a:t>неправилном сједењу?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A1923D78-0D51-47BA-A900-48C9C54252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13801" y="1064710"/>
            <a:ext cx="2904670" cy="5005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464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292</Words>
  <Application>Microsoft Office PowerPoint</Application>
  <PresentationFormat>Widescreen</PresentationFormat>
  <Paragraphs>53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Office Theme</vt:lpstr>
      <vt:lpstr>Познавање природе 5. разред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СИСТЕМ ОРГАНА ЗА КРЕТАЊЕ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Mirjana Brkić</dc:creator>
  <cp:lastModifiedBy>51. Dragana Tendzeric</cp:lastModifiedBy>
  <cp:revision>30</cp:revision>
  <dcterms:created xsi:type="dcterms:W3CDTF">2020-12-15T19:17:32Z</dcterms:created>
  <dcterms:modified xsi:type="dcterms:W3CDTF">2020-12-25T09:17:12Z</dcterms:modified>
</cp:coreProperties>
</file>