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92" y="6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nasl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slov 13"/>
          <p:cNvSpPr>
            <a:spLocks noGrp="1"/>
          </p:cNvSpPr>
          <p:nvPr>
            <p:ph type="ctrTitle"/>
          </p:nvPr>
        </p:nvSpPr>
        <p:spPr>
          <a:xfrm>
            <a:off x="1432560" y="269923"/>
            <a:ext cx="7406640" cy="1104138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22" name="Podnaslov 21"/>
          <p:cNvSpPr>
            <a:spLocks noGrp="1"/>
          </p:cNvSpPr>
          <p:nvPr>
            <p:ph type="subTitle" idx="1"/>
          </p:nvPr>
        </p:nvSpPr>
        <p:spPr>
          <a:xfrm>
            <a:off x="1432560" y="1387548"/>
            <a:ext cx="7406640" cy="131445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bs-Latn-BA" smtClean="0"/>
              <a:t>Kliknite da dodate stil podnaslova prototipa</a:t>
            </a:r>
            <a:endParaRPr kumimoji="0" lang="en-US"/>
          </a:p>
        </p:txBody>
      </p:sp>
      <p:sp>
        <p:nvSpPr>
          <p:cNvPr id="7" name="Čuvar mjesta podatak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0C30DC-F982-412B-AB34-27A94D67A1B3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20" name="Čuvar mjesta podnožj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Čuvar mjesta broja slajd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F686A1-6C00-4927-B4CD-F6F34126E3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Elipsa 7"/>
          <p:cNvSpPr/>
          <p:nvPr/>
        </p:nvSpPr>
        <p:spPr>
          <a:xfrm>
            <a:off x="921433" y="106035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008762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0C30DC-F982-412B-AB34-27A94D67A1B3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F686A1-6C00-4927-B4CD-F6F34126E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858000" y="205980"/>
            <a:ext cx="1828800" cy="4388644"/>
          </a:xfrm>
        </p:spPr>
        <p:txBody>
          <a:bodyPr vert="eaVert"/>
          <a:lstStyle>
            <a:extLst/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>
          <a:xfrm>
            <a:off x="1143000" y="205980"/>
            <a:ext cx="55626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0C30DC-F982-412B-AB34-27A94D67A1B3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F686A1-6C00-4927-B4CD-F6F34126E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0C30DC-F982-412B-AB34-27A94D67A1B3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F686A1-6C00-4927-B4CD-F6F34126E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lo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ugaonik 6"/>
          <p:cNvSpPr/>
          <p:nvPr/>
        </p:nvSpPr>
        <p:spPr>
          <a:xfrm>
            <a:off x="2282890" y="-41"/>
            <a:ext cx="68580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78392" y="1950244"/>
            <a:ext cx="6400800" cy="17145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2578392" y="800100"/>
            <a:ext cx="6400800" cy="1132284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0C30DC-F982-412B-AB34-27A94D67A1B3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F686A1-6C00-4927-B4CD-F6F34126E3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ravougaonik 9"/>
          <p:cNvSpPr/>
          <p:nvPr/>
        </p:nvSpPr>
        <p:spPr bwMode="invGray">
          <a:xfrm>
            <a:off x="2286000" y="0"/>
            <a:ext cx="762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11099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059403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/>
          <a:lstStyle>
            <a:extLst/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sadržaja 2"/>
          <p:cNvSpPr>
            <a:spLocks noGrp="1"/>
          </p:cNvSpPr>
          <p:nvPr>
            <p:ph sz="half" idx="1"/>
          </p:nvPr>
        </p:nvSpPr>
        <p:spPr>
          <a:xfrm>
            <a:off x="143560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527608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0C30DC-F982-412B-AB34-27A94D67A1B3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F686A1-6C00-4927-B4CD-F6F34126E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870252"/>
            <a:ext cx="8229600" cy="85725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45720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3"/>
          </p:nvPr>
        </p:nvSpPr>
        <p:spPr>
          <a:xfrm>
            <a:off x="466344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5" name="Čuvar mjesta sadržaja 4"/>
          <p:cNvSpPr>
            <a:spLocks noGrp="1"/>
          </p:cNvSpPr>
          <p:nvPr>
            <p:ph sz="quarter" idx="2"/>
          </p:nvPr>
        </p:nvSpPr>
        <p:spPr>
          <a:xfrm>
            <a:off x="45720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6" name="Čuvar mjesta sadržaja 5"/>
          <p:cNvSpPr>
            <a:spLocks noGrp="1"/>
          </p:cNvSpPr>
          <p:nvPr>
            <p:ph sz="quarter" idx="4"/>
          </p:nvPr>
        </p:nvSpPr>
        <p:spPr>
          <a:xfrm>
            <a:off x="466344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7" name="Čuvar mjesta podatak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0C30DC-F982-412B-AB34-27A94D67A1B3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8" name="Čuvar mjesta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Čuvar mjesta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F686A1-6C00-4927-B4CD-F6F34126E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 anchor="ctr"/>
          <a:lstStyle>
            <a:extLst/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podatak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0C30DC-F982-412B-AB34-27A94D67A1B3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4" name="Čuvar mjesta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Čuvar mjesta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F686A1-6C00-4927-B4CD-F6F34126E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ugaonik 4"/>
          <p:cNvSpPr/>
          <p:nvPr/>
        </p:nvSpPr>
        <p:spPr>
          <a:xfrm>
            <a:off x="1014984" y="0"/>
            <a:ext cx="8129016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Čuvar mjesta podatak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0C30DC-F982-412B-AB34-27A94D67A1B3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3" name="Čuvar mjesta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Čuvar mjesta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F686A1-6C00-4927-B4CD-F6F34126E3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ravougaonik 5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62583"/>
            <a:ext cx="3810000" cy="871538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2"/>
          </p:nvPr>
        </p:nvSpPr>
        <p:spPr>
          <a:xfrm>
            <a:off x="457200" y="1055223"/>
            <a:ext cx="3810000" cy="523875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4" name="Čuvar mjesta sadržaja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153400" cy="29944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0C30DC-F982-412B-AB34-27A94D67A1B3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F686A1-6C00-4927-B4CD-F6F34126E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86896" y="800100"/>
            <a:ext cx="2743200" cy="14859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0C30DC-F982-412B-AB34-27A94D67A1B3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F686A1-6C00-4927-B4CD-F6F34126E3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ravougaonik 7"/>
          <p:cNvSpPr/>
          <p:nvPr/>
        </p:nvSpPr>
        <p:spPr>
          <a:xfrm>
            <a:off x="762000" y="800100"/>
            <a:ext cx="4572000" cy="3429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Čuvar mjesta za slike 2"/>
          <p:cNvSpPr>
            <a:spLocks noGrp="1"/>
          </p:cNvSpPr>
          <p:nvPr>
            <p:ph type="pic" idx="1"/>
          </p:nvPr>
        </p:nvSpPr>
        <p:spPr>
          <a:xfrm>
            <a:off x="838200" y="857253"/>
            <a:ext cx="4419600" cy="2635898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bs-Latn-BA" smtClean="0"/>
              <a:t>Klinite na ikonu da dodate sliku</a:t>
            </a:r>
            <a:endParaRPr kumimoji="0" lang="en-US" dirty="0"/>
          </a:p>
        </p:txBody>
      </p:sp>
      <p:sp>
        <p:nvSpPr>
          <p:cNvPr id="9" name="Dinamični dijagram: Postupak 8"/>
          <p:cNvSpPr/>
          <p:nvPr/>
        </p:nvSpPr>
        <p:spPr>
          <a:xfrm rot="19468671">
            <a:off x="396725" y="715756"/>
            <a:ext cx="685800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Dinamični dijagram: Postupak 9"/>
          <p:cNvSpPr/>
          <p:nvPr/>
        </p:nvSpPr>
        <p:spPr>
          <a:xfrm rot="2103354" flipH="1">
            <a:off x="5003667" y="702589"/>
            <a:ext cx="649224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838200" y="3600450"/>
            <a:ext cx="4419600" cy="5715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ružni 6"/>
          <p:cNvSpPr/>
          <p:nvPr/>
        </p:nvSpPr>
        <p:spPr>
          <a:xfrm>
            <a:off x="-815927" y="-611941"/>
            <a:ext cx="1638887" cy="1229165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7" y="15827"/>
            <a:ext cx="1702191" cy="1276643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 10"/>
          <p:cNvSpPr/>
          <p:nvPr/>
        </p:nvSpPr>
        <p:spPr>
          <a:xfrm rot="2315675">
            <a:off x="182882" y="791308"/>
            <a:ext cx="1125717" cy="826968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ugaonik 11"/>
          <p:cNvSpPr/>
          <p:nvPr/>
        </p:nvSpPr>
        <p:spPr>
          <a:xfrm>
            <a:off x="1012874" y="-41"/>
            <a:ext cx="8131127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Čuvar mjesta naslova 4"/>
          <p:cNvSpPr>
            <a:spLocks noGrp="1"/>
          </p:cNvSpPr>
          <p:nvPr>
            <p:ph type="title"/>
          </p:nvPr>
        </p:nvSpPr>
        <p:spPr>
          <a:xfrm>
            <a:off x="1435608" y="205979"/>
            <a:ext cx="7498080" cy="85725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9" name="Čuvar mjesta teksta 8"/>
          <p:cNvSpPr>
            <a:spLocks noGrp="1"/>
          </p:cNvSpPr>
          <p:nvPr>
            <p:ph type="body" idx="1"/>
          </p:nvPr>
        </p:nvSpPr>
        <p:spPr>
          <a:xfrm>
            <a:off x="1435608" y="1085850"/>
            <a:ext cx="7498080" cy="360045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  <a:p>
            <a:pPr lvl="1" eaLnBrk="1" latinLnBrk="0" hangingPunct="1"/>
            <a:r>
              <a:rPr kumimoji="0" lang="bs-Latn-BA" smtClean="0"/>
              <a:t>Drugi nivo</a:t>
            </a:r>
          </a:p>
          <a:p>
            <a:pPr lvl="2" eaLnBrk="1" latinLnBrk="0" hangingPunct="1"/>
            <a:r>
              <a:rPr kumimoji="0" lang="bs-Latn-BA" smtClean="0"/>
              <a:t>Treći nivo</a:t>
            </a:r>
          </a:p>
          <a:p>
            <a:pPr lvl="3" eaLnBrk="1" latinLnBrk="0" hangingPunct="1"/>
            <a:r>
              <a:rPr kumimoji="0" lang="bs-Latn-BA" smtClean="0"/>
              <a:t>Četvrti nivo</a:t>
            </a:r>
          </a:p>
          <a:p>
            <a:pPr lvl="4" eaLnBrk="1" latinLnBrk="0" hangingPunct="1"/>
            <a:r>
              <a:rPr kumimoji="0" lang="bs-Latn-BA" smtClean="0"/>
              <a:t>Peti nivo</a:t>
            </a:r>
            <a:endParaRPr kumimoji="0" lang="en-US"/>
          </a:p>
        </p:txBody>
      </p:sp>
      <p:sp>
        <p:nvSpPr>
          <p:cNvPr id="24" name="Čuvar mjesta podataka 23"/>
          <p:cNvSpPr>
            <a:spLocks noGrp="1"/>
          </p:cNvSpPr>
          <p:nvPr>
            <p:ph type="dt" sz="half" idx="2"/>
          </p:nvPr>
        </p:nvSpPr>
        <p:spPr>
          <a:xfrm>
            <a:off x="3581400" y="4729162"/>
            <a:ext cx="2133600" cy="357188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40C30DC-F982-412B-AB34-27A94D67A1B3}" type="datetimeFigureOut">
              <a:rPr lang="en-US" smtClean="0"/>
              <a:pPr/>
              <a:t>12/10/2020</a:t>
            </a:fld>
            <a:endParaRPr lang="en-US"/>
          </a:p>
        </p:txBody>
      </p:sp>
      <p:sp>
        <p:nvSpPr>
          <p:cNvPr id="10" name="Čuvar mjesta podnožja 9"/>
          <p:cNvSpPr>
            <a:spLocks noGrp="1"/>
          </p:cNvSpPr>
          <p:nvPr>
            <p:ph type="ftr" sz="quarter" idx="3"/>
          </p:nvPr>
        </p:nvSpPr>
        <p:spPr>
          <a:xfrm>
            <a:off x="5715000" y="4729162"/>
            <a:ext cx="2895600" cy="357188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Čuvar mjesta broja slajda 21"/>
          <p:cNvSpPr>
            <a:spLocks noGrp="1"/>
          </p:cNvSpPr>
          <p:nvPr>
            <p:ph type="sldNum" sz="quarter" idx="4"/>
          </p:nvPr>
        </p:nvSpPr>
        <p:spPr>
          <a:xfrm>
            <a:off x="8613648" y="4729162"/>
            <a:ext cx="457200" cy="3571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9F686A1-6C00-4927-B4CD-F6F34126E3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Pravougaonik 14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RS" sz="4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Познавање природе</a:t>
            </a:r>
            <a:br>
              <a:rPr lang="sr-Cyrl-RS" sz="4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RS" sz="4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5. разред</a:t>
            </a:r>
            <a:endParaRPr lang="en-US" sz="40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57290" y="1785932"/>
            <a:ext cx="7406640" cy="2875379"/>
          </a:xfrm>
        </p:spPr>
        <p:txBody>
          <a:bodyPr>
            <a:normAutofit/>
          </a:bodyPr>
          <a:lstStyle/>
          <a:p>
            <a:pPr algn="ctr"/>
            <a:r>
              <a:rPr lang="sr-Cyrl-R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ВАЗДУХ  И  ЕКОЛОГИЈА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Slika 4" descr="Slika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285734"/>
            <a:ext cx="1500198" cy="1500198"/>
          </a:xfrm>
          <a:prstGeom prst="rect">
            <a:avLst/>
          </a:prstGeom>
        </p:spPr>
      </p:pic>
      <p:pic>
        <p:nvPicPr>
          <p:cNvPr id="6" name="Slika 5" descr="ЕКОЛОГИЈ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0" y="2857502"/>
            <a:ext cx="3150085" cy="15639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1357290" y="214296"/>
            <a:ext cx="7576398" cy="44720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1. Шта је ваздух?</a:t>
            </a:r>
          </a:p>
          <a:p>
            <a:pPr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Ваздух је смјеша гасова без боје, укуса и мириса.</a:t>
            </a:r>
          </a:p>
          <a:p>
            <a:pPr>
              <a:buNone/>
            </a:pP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2. Заокружи тврдњу која је тачна:</a:t>
            </a:r>
          </a:p>
          <a:p>
            <a:pPr>
              <a:buFontTx/>
              <a:buChar char="-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ваздух има сталан облик;</a:t>
            </a:r>
          </a:p>
          <a:p>
            <a:pPr>
              <a:buFontTx/>
              <a:buChar char="-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ваздух има масу и тежину којом врши притисак;</a:t>
            </a:r>
          </a:p>
          <a:p>
            <a:pPr>
              <a:buFontTx/>
              <a:buChar char="-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ваздух може да се шири и скупља;</a:t>
            </a:r>
          </a:p>
          <a:p>
            <a:pPr>
              <a:buNone/>
            </a:pP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3. У саставу ваздуха највише има?</a:t>
            </a:r>
          </a:p>
          <a:p>
            <a:pPr>
              <a:buFontTx/>
              <a:buChar char="-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кисеоника;</a:t>
            </a:r>
          </a:p>
          <a:p>
            <a:pPr>
              <a:buFontTx/>
              <a:buChar char="-"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гљен - диоксида; </a:t>
            </a:r>
          </a:p>
          <a:p>
            <a:pPr>
              <a:buFontTx/>
              <a:buChar char="-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азота.</a:t>
            </a:r>
          </a:p>
        </p:txBody>
      </p:sp>
      <p:sp>
        <p:nvSpPr>
          <p:cNvPr id="4" name="Elipsa 3"/>
          <p:cNvSpPr/>
          <p:nvPr/>
        </p:nvSpPr>
        <p:spPr>
          <a:xfrm>
            <a:off x="1357290" y="2071684"/>
            <a:ext cx="357190" cy="35719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lipsa 4"/>
          <p:cNvSpPr/>
          <p:nvPr/>
        </p:nvSpPr>
        <p:spPr>
          <a:xfrm>
            <a:off x="1357290" y="2500312"/>
            <a:ext cx="357190" cy="35719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lipsa 5"/>
          <p:cNvSpPr/>
          <p:nvPr/>
        </p:nvSpPr>
        <p:spPr>
          <a:xfrm>
            <a:off x="1357290" y="4286262"/>
            <a:ext cx="428628" cy="41433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1214414" y="285734"/>
            <a:ext cx="7719274" cy="47149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4. Гас који нам омогућава дисање је:</a:t>
            </a:r>
          </a:p>
          <a:p>
            <a:pPr>
              <a:buFontTx/>
              <a:buChar char="-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азот;</a:t>
            </a:r>
          </a:p>
          <a:p>
            <a:pPr>
              <a:buFontTx/>
              <a:buChar char="-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кисеоник;</a:t>
            </a:r>
          </a:p>
          <a:p>
            <a:pPr>
              <a:buFontTx/>
              <a:buChar char="-"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водоник</a:t>
            </a: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sr-Latn-RS" sz="2400" b="1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 Када се у ваздуху истовремено нађу гасови, дим и магла настаје загађивач који се назива _________.</a:t>
            </a:r>
          </a:p>
          <a:p>
            <a:pPr>
              <a:buNone/>
            </a:pP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6. Повежи правилно одговарајуће парове:</a:t>
            </a:r>
          </a:p>
          <a:p>
            <a:pPr>
              <a:buNone/>
            </a:pPr>
            <a:r>
              <a:rPr lang="sr-Cyrl-RS" sz="1800" b="1" dirty="0" smtClean="0">
                <a:latin typeface="Times New Roman" pitchFamily="18" charset="0"/>
                <a:cs typeface="Times New Roman" pitchFamily="18" charset="0"/>
              </a:rPr>
              <a:t>фабрике                                                          посљедица загађења ваздуха</a:t>
            </a:r>
          </a:p>
          <a:p>
            <a:pPr>
              <a:buNone/>
            </a:pPr>
            <a:r>
              <a:rPr lang="sr-Cyrl-RS" sz="1800" b="1" dirty="0" smtClean="0">
                <a:latin typeface="Times New Roman" pitchFamily="18" charset="0"/>
                <a:cs typeface="Times New Roman" pitchFamily="18" charset="0"/>
              </a:rPr>
              <a:t>пошумљавање                                                    велики загађивач ваздуха    </a:t>
            </a:r>
          </a:p>
          <a:p>
            <a:pPr>
              <a:buNone/>
            </a:pPr>
            <a:r>
              <a:rPr lang="sr-Cyrl-RS" sz="1800" b="1" dirty="0" smtClean="0">
                <a:latin typeface="Times New Roman" pitchFamily="18" charset="0"/>
                <a:cs typeface="Times New Roman" pitchFamily="18" charset="0"/>
              </a:rPr>
              <a:t>настанак болести код човјека          мјера заштите ваздуха од загађења</a:t>
            </a:r>
          </a:p>
          <a:p>
            <a:pPr>
              <a:buNone/>
            </a:pPr>
            <a:endParaRPr lang="sr-Cyrl-R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lipsa 3"/>
          <p:cNvSpPr/>
          <p:nvPr/>
        </p:nvSpPr>
        <p:spPr>
          <a:xfrm>
            <a:off x="1214414" y="1214428"/>
            <a:ext cx="428628" cy="4286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kvir za tekst 4"/>
          <p:cNvSpPr txBox="1"/>
          <p:nvPr/>
        </p:nvSpPr>
        <p:spPr>
          <a:xfrm flipH="1">
            <a:off x="7358082" y="2428874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смог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Prava linija spajanja sa strelicom 8"/>
          <p:cNvCxnSpPr/>
          <p:nvPr/>
        </p:nvCxnSpPr>
        <p:spPr>
          <a:xfrm>
            <a:off x="2571736" y="3500444"/>
            <a:ext cx="314327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rava linija spajanja sa strelicom 10"/>
          <p:cNvCxnSpPr/>
          <p:nvPr/>
        </p:nvCxnSpPr>
        <p:spPr>
          <a:xfrm>
            <a:off x="3071802" y="3857634"/>
            <a:ext cx="192882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rava linija spajanja sa strelicom 12"/>
          <p:cNvCxnSpPr/>
          <p:nvPr/>
        </p:nvCxnSpPr>
        <p:spPr>
          <a:xfrm flipV="1">
            <a:off x="4500562" y="3500444"/>
            <a:ext cx="100013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1142976" y="142858"/>
            <a:ext cx="7790712" cy="454344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Latn-RS" sz="2400" b="1" dirty="0" smtClean="0"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 Како називамо зелене површине у градовима?</a:t>
            </a:r>
          </a:p>
          <a:p>
            <a:pPr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Зелене површине у градовима називамо “плућа града”.</a:t>
            </a:r>
          </a:p>
          <a:p>
            <a:pPr>
              <a:buNone/>
            </a:pPr>
            <a:endParaRPr lang="sr-Cyrl-R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8. Шта је природа и каква може бити?</a:t>
            </a:r>
          </a:p>
          <a:p>
            <a:pPr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Природа је све што нас окружује. </a:t>
            </a:r>
          </a:p>
          <a:p>
            <a:pPr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Може бити жива и нежива.</a:t>
            </a:r>
          </a:p>
          <a:p>
            <a:pPr>
              <a:buNone/>
            </a:pPr>
            <a:endParaRPr lang="sr-Cyrl-R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9. Повежи појмове:</a:t>
            </a:r>
          </a:p>
          <a:p>
            <a:pPr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- водено станиште;                           - шумска заједница;</a:t>
            </a:r>
          </a:p>
          <a:p>
            <a:pPr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- копнено станиште;                         - ријечна заједница.</a:t>
            </a:r>
          </a:p>
        </p:txBody>
      </p:sp>
      <p:cxnSp>
        <p:nvCxnSpPr>
          <p:cNvPr id="5" name="Prava linija spajanja sa strelicom 4"/>
          <p:cNvCxnSpPr/>
          <p:nvPr/>
        </p:nvCxnSpPr>
        <p:spPr>
          <a:xfrm>
            <a:off x="3714744" y="4000510"/>
            <a:ext cx="192882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Prava linija spajanja sa strelicom 8"/>
          <p:cNvCxnSpPr/>
          <p:nvPr/>
        </p:nvCxnSpPr>
        <p:spPr>
          <a:xfrm flipV="1">
            <a:off x="3929058" y="4000510"/>
            <a:ext cx="178595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Slika 5" descr="Slika1 životinj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2330" y="1500180"/>
            <a:ext cx="1455229" cy="875060"/>
          </a:xfrm>
          <a:prstGeom prst="rect">
            <a:avLst/>
          </a:prstGeom>
        </p:spPr>
      </p:pic>
      <p:pic>
        <p:nvPicPr>
          <p:cNvPr id="7" name="Slika 6" descr="Slika1 vazdu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2330" y="2714626"/>
            <a:ext cx="1500198" cy="8000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1214414" y="214296"/>
            <a:ext cx="7719274" cy="9286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10. Еколошки фактори се дијеле на:</a:t>
            </a:r>
          </a:p>
          <a:p>
            <a:pPr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Факторе живе природе:             Факторе неживе природе;</a:t>
            </a:r>
          </a:p>
          <a:p>
            <a:pPr>
              <a:buFontTx/>
              <a:buChar char="-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kvir za tekst 4"/>
          <p:cNvSpPr txBox="1"/>
          <p:nvPr/>
        </p:nvSpPr>
        <p:spPr>
          <a:xfrm>
            <a:off x="1500166" y="1214428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- биљке;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kvir za tekst 5"/>
          <p:cNvSpPr txBox="1"/>
          <p:nvPr/>
        </p:nvSpPr>
        <p:spPr>
          <a:xfrm>
            <a:off x="1428728" y="1714494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- животиње;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kvir za tekst 6"/>
          <p:cNvSpPr txBox="1"/>
          <p:nvPr/>
        </p:nvSpPr>
        <p:spPr>
          <a:xfrm>
            <a:off x="1428728" y="2214560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- људи.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kvir za tekst 7"/>
          <p:cNvSpPr txBox="1"/>
          <p:nvPr/>
        </p:nvSpPr>
        <p:spPr>
          <a:xfrm flipH="1">
            <a:off x="5500694" y="1214428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- ваздух;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kvir za tekst 8"/>
          <p:cNvSpPr txBox="1"/>
          <p:nvPr/>
        </p:nvSpPr>
        <p:spPr>
          <a:xfrm>
            <a:off x="5572132" y="1643056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- вода;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kvir za tekst 9"/>
          <p:cNvSpPr txBox="1"/>
          <p:nvPr/>
        </p:nvSpPr>
        <p:spPr>
          <a:xfrm>
            <a:off x="5572132" y="2071684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- земљиште;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kvir za tekst 10"/>
          <p:cNvSpPr txBox="1"/>
          <p:nvPr/>
        </p:nvSpPr>
        <p:spPr>
          <a:xfrm>
            <a:off x="5572132" y="2500312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- вјетар;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kvir za tekst 11"/>
          <p:cNvSpPr txBox="1"/>
          <p:nvPr/>
        </p:nvSpPr>
        <p:spPr>
          <a:xfrm>
            <a:off x="5572132" y="292894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- свјетлост;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kvir za tekst 12"/>
          <p:cNvSpPr txBox="1"/>
          <p:nvPr/>
        </p:nvSpPr>
        <p:spPr>
          <a:xfrm>
            <a:off x="5572132" y="3357568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- топлота.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Slika 13" descr="Slika1 vod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8082" y="1428742"/>
            <a:ext cx="1454738" cy="714380"/>
          </a:xfrm>
          <a:prstGeom prst="rect">
            <a:avLst/>
          </a:prstGeom>
        </p:spPr>
      </p:pic>
      <p:pic>
        <p:nvPicPr>
          <p:cNvPr id="15" name="Slika 14" descr="Slika1 zemljišt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8082" y="2714626"/>
            <a:ext cx="1428760" cy="714380"/>
          </a:xfrm>
          <a:prstGeom prst="rect">
            <a:avLst/>
          </a:prstGeom>
        </p:spPr>
      </p:pic>
      <p:pic>
        <p:nvPicPr>
          <p:cNvPr id="16" name="Slika 15" descr="Slika1 ljud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868" y="3786196"/>
            <a:ext cx="1357322" cy="857256"/>
          </a:xfrm>
          <a:prstGeom prst="rect">
            <a:avLst/>
          </a:prstGeom>
        </p:spPr>
      </p:pic>
      <p:pic>
        <p:nvPicPr>
          <p:cNvPr id="17" name="Slika 16" descr="Wallpaper_09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43306" y="2690814"/>
            <a:ext cx="1285884" cy="697182"/>
          </a:xfrm>
          <a:prstGeom prst="rect">
            <a:avLst/>
          </a:prstGeom>
        </p:spPr>
      </p:pic>
      <p:pic>
        <p:nvPicPr>
          <p:cNvPr id="18" name="Slika 17" descr="Slikabiqke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43306" y="1428742"/>
            <a:ext cx="1285884" cy="743830"/>
          </a:xfrm>
          <a:prstGeom prst="rect">
            <a:avLst/>
          </a:prstGeom>
        </p:spPr>
      </p:pic>
      <p:pic>
        <p:nvPicPr>
          <p:cNvPr id="19" name="Slika 18" descr="Slika1 svjetlost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58082" y="3929072"/>
            <a:ext cx="1451026" cy="6932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1214414" y="214296"/>
            <a:ext cx="7719274" cy="9286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11. Поредај појмове правилно тако да добијеш ланац исхране: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kvir za tekst 3"/>
          <p:cNvSpPr txBox="1"/>
          <p:nvPr/>
        </p:nvSpPr>
        <p:spPr>
          <a:xfrm>
            <a:off x="1571604" y="1214428"/>
            <a:ext cx="6858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Скакавац, змија, трава, гљива, јастријеб, жаба.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kvir za tekst 4"/>
          <p:cNvSpPr txBox="1"/>
          <p:nvPr/>
        </p:nvSpPr>
        <p:spPr>
          <a:xfrm>
            <a:off x="1428728" y="2857502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трава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Luk 6"/>
          <p:cNvSpPr/>
          <p:nvPr/>
        </p:nvSpPr>
        <p:spPr>
          <a:xfrm flipH="1">
            <a:off x="2143108" y="2214560"/>
            <a:ext cx="1071570" cy="857256"/>
          </a:xfrm>
          <a:prstGeom prst="arc">
            <a:avLst>
              <a:gd name="adj1" fmla="val 16200000"/>
              <a:gd name="adj2" fmla="val 354041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kvir za tekst 7"/>
          <p:cNvSpPr txBox="1"/>
          <p:nvPr/>
        </p:nvSpPr>
        <p:spPr>
          <a:xfrm>
            <a:off x="2786050" y="1928808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скакавац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Prava linija spajanja 9"/>
          <p:cNvCxnSpPr/>
          <p:nvPr/>
        </p:nvCxnSpPr>
        <p:spPr>
          <a:xfrm>
            <a:off x="4071934" y="2214560"/>
            <a:ext cx="100013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Okvir za tekst 12"/>
          <p:cNvSpPr txBox="1"/>
          <p:nvPr/>
        </p:nvSpPr>
        <p:spPr>
          <a:xfrm>
            <a:off x="5214942" y="1928808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жаба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Luk 13"/>
          <p:cNvSpPr/>
          <p:nvPr/>
        </p:nvSpPr>
        <p:spPr>
          <a:xfrm>
            <a:off x="6143636" y="2214560"/>
            <a:ext cx="914400" cy="914400"/>
          </a:xfrm>
          <a:prstGeom prst="arc">
            <a:avLst>
              <a:gd name="adj1" fmla="val 15961048"/>
              <a:gd name="adj2" fmla="val 25153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kvir za tekst 14"/>
          <p:cNvSpPr txBox="1"/>
          <p:nvPr/>
        </p:nvSpPr>
        <p:spPr>
          <a:xfrm>
            <a:off x="6929454" y="2928940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змија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Luk 15"/>
          <p:cNvSpPr/>
          <p:nvPr/>
        </p:nvSpPr>
        <p:spPr>
          <a:xfrm>
            <a:off x="6286512" y="3286130"/>
            <a:ext cx="857256" cy="857256"/>
          </a:xfrm>
          <a:prstGeom prst="arc">
            <a:avLst>
              <a:gd name="adj1" fmla="val 20545974"/>
              <a:gd name="adj2" fmla="val 681305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kvir za tekst 16"/>
          <p:cNvSpPr txBox="1"/>
          <p:nvPr/>
        </p:nvSpPr>
        <p:spPr>
          <a:xfrm>
            <a:off x="4929190" y="4000510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јастријеб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Prava linija spajanja 18"/>
          <p:cNvCxnSpPr/>
          <p:nvPr/>
        </p:nvCxnSpPr>
        <p:spPr>
          <a:xfrm rot="10800000">
            <a:off x="3714744" y="4286262"/>
            <a:ext cx="92869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kvir za tekst 19"/>
          <p:cNvSpPr txBox="1"/>
          <p:nvPr/>
        </p:nvSpPr>
        <p:spPr>
          <a:xfrm>
            <a:off x="2285984" y="3786196"/>
            <a:ext cx="10001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гљива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Okvir za tekst 20"/>
          <p:cNvSpPr txBox="1"/>
          <p:nvPr/>
        </p:nvSpPr>
        <p:spPr>
          <a:xfrm>
            <a:off x="3286116" y="3000378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ланац исхране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1142976" y="214296"/>
            <a:ext cx="7790712" cy="5715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12. У чему је разлика између отпада и смећа?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kvir za tekst 3"/>
          <p:cNvSpPr txBox="1"/>
          <p:nvPr/>
        </p:nvSpPr>
        <p:spPr>
          <a:xfrm>
            <a:off x="1357290" y="642924"/>
            <a:ext cx="61436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Отпад је сваки предмет и материјал који одбацујемо зато што га више нећемо користити, али га можемо прерадити.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Смеће је отпад од којег прерадом није могуће добити нови производ.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Slika 4" descr="Slika reciklaž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3286130"/>
            <a:ext cx="2657272" cy="14684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1142976" y="142858"/>
            <a:ext cx="7790712" cy="10715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13. У празна поља, испред наведених појмова, упиши редне бројеве према логичном редослиједу: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ravougaonik 3"/>
          <p:cNvSpPr/>
          <p:nvPr/>
        </p:nvSpPr>
        <p:spPr>
          <a:xfrm>
            <a:off x="1428728" y="1142990"/>
            <a:ext cx="428628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kvir za tekst 4"/>
          <p:cNvSpPr txBox="1"/>
          <p:nvPr/>
        </p:nvSpPr>
        <p:spPr>
          <a:xfrm>
            <a:off x="2071670" y="1142990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депонија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Pravougaonik 5"/>
          <p:cNvSpPr/>
          <p:nvPr/>
        </p:nvSpPr>
        <p:spPr>
          <a:xfrm>
            <a:off x="1428728" y="1785932"/>
            <a:ext cx="428628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kvir za tekst 7"/>
          <p:cNvSpPr txBox="1"/>
          <p:nvPr/>
        </p:nvSpPr>
        <p:spPr>
          <a:xfrm>
            <a:off x="2143108" y="1785932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сакупи отпад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Pravougaonik 8"/>
          <p:cNvSpPr/>
          <p:nvPr/>
        </p:nvSpPr>
        <p:spPr>
          <a:xfrm>
            <a:off x="1428728" y="2428874"/>
            <a:ext cx="428628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kvir za tekst 9"/>
          <p:cNvSpPr txBox="1"/>
          <p:nvPr/>
        </p:nvSpPr>
        <p:spPr>
          <a:xfrm>
            <a:off x="2071670" y="2428874"/>
            <a:ext cx="3643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комунално предузеће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Pravougaonik 10"/>
          <p:cNvSpPr/>
          <p:nvPr/>
        </p:nvSpPr>
        <p:spPr>
          <a:xfrm>
            <a:off x="1428728" y="3071816"/>
            <a:ext cx="428628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kvir za tekst 11"/>
          <p:cNvSpPr txBox="1"/>
          <p:nvPr/>
        </p:nvSpPr>
        <p:spPr>
          <a:xfrm>
            <a:off x="2071670" y="3071816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 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одложи отпад у контејнер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Pravougaonik 12"/>
          <p:cNvSpPr/>
          <p:nvPr/>
        </p:nvSpPr>
        <p:spPr>
          <a:xfrm>
            <a:off x="1428728" y="3714758"/>
            <a:ext cx="428628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kvir za tekst 13"/>
          <p:cNvSpPr txBox="1"/>
          <p:nvPr/>
        </p:nvSpPr>
        <p:spPr>
          <a:xfrm>
            <a:off x="2071670" y="3714758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раврстај отпад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Pravougaonik 14"/>
          <p:cNvSpPr/>
          <p:nvPr/>
        </p:nvSpPr>
        <p:spPr>
          <a:xfrm>
            <a:off x="1428728" y="4429138"/>
            <a:ext cx="428628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kvir za tekst 15"/>
          <p:cNvSpPr txBox="1"/>
          <p:nvPr/>
        </p:nvSpPr>
        <p:spPr>
          <a:xfrm>
            <a:off x="2071670" y="4429138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преради отпад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Okvir za tekst 16"/>
          <p:cNvSpPr txBox="1"/>
          <p:nvPr/>
        </p:nvSpPr>
        <p:spPr>
          <a:xfrm>
            <a:off x="1428728" y="178593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Cyrl-R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Okvir za tekst 17"/>
          <p:cNvSpPr txBox="1"/>
          <p:nvPr/>
        </p:nvSpPr>
        <p:spPr>
          <a:xfrm>
            <a:off x="1428728" y="3357568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kvir za tekst 18"/>
          <p:cNvSpPr txBox="1"/>
          <p:nvPr/>
        </p:nvSpPr>
        <p:spPr>
          <a:xfrm>
            <a:off x="1428728" y="3071816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Okvir za tekst 19"/>
          <p:cNvSpPr txBox="1"/>
          <p:nvPr/>
        </p:nvSpPr>
        <p:spPr>
          <a:xfrm>
            <a:off x="1428728" y="2428874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Okvir za tekst 20"/>
          <p:cNvSpPr txBox="1"/>
          <p:nvPr/>
        </p:nvSpPr>
        <p:spPr>
          <a:xfrm>
            <a:off x="1428728" y="114299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 5.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Okvir za tekst 21"/>
          <p:cNvSpPr txBox="1"/>
          <p:nvPr/>
        </p:nvSpPr>
        <p:spPr>
          <a:xfrm>
            <a:off x="1428728" y="4429138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6.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 animBg="1"/>
      <p:bldP spid="11" grpId="0" animBg="1"/>
      <p:bldP spid="13" grpId="0" animBg="1"/>
      <p:bldP spid="15" grpId="0" animBg="1"/>
      <p:bldP spid="17" grpId="0"/>
      <p:bldP spid="18" grpId="0"/>
      <p:bldP spid="20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Čuvar mjesta sadržaja 3" descr="Slika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43306" y="1214428"/>
            <a:ext cx="2722570" cy="2947369"/>
          </a:xfrm>
        </p:spPr>
      </p:pic>
      <p:sp>
        <p:nvSpPr>
          <p:cNvPr id="5" name="Okvir za tekst 4"/>
          <p:cNvSpPr txBox="1"/>
          <p:nvPr/>
        </p:nvSpPr>
        <p:spPr>
          <a:xfrm>
            <a:off x="2357422" y="71420"/>
            <a:ext cx="5715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 smtClean="0"/>
              <a:t>Чувајмо нашу планету!</a:t>
            </a:r>
            <a:endParaRPr lang="en-US" sz="3200" b="1" dirty="0"/>
          </a:p>
        </p:txBody>
      </p:sp>
      <p:sp>
        <p:nvSpPr>
          <p:cNvPr id="7" name="Okvir za tekst 6"/>
          <p:cNvSpPr txBox="1"/>
          <p:nvPr/>
        </p:nvSpPr>
        <p:spPr>
          <a:xfrm>
            <a:off x="2714612" y="571486"/>
            <a:ext cx="4786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 22.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април</a:t>
            </a:r>
          </a:p>
          <a:p>
            <a:pPr algn="ctr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Међународни дан планете Земље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kvir za tekst 7"/>
          <p:cNvSpPr txBox="1"/>
          <p:nvPr/>
        </p:nvSpPr>
        <p:spPr>
          <a:xfrm>
            <a:off x="6765852" y="3448530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22. март</a:t>
            </a:r>
          </a:p>
          <a:p>
            <a:pPr algn="ctr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Свјетски дан вода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kvir za tekst 8"/>
          <p:cNvSpPr txBox="1"/>
          <p:nvPr/>
        </p:nvSpPr>
        <p:spPr>
          <a:xfrm>
            <a:off x="3643306" y="4117701"/>
            <a:ext cx="30594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22. мај</a:t>
            </a:r>
          </a:p>
          <a:p>
            <a:pPr algn="ctr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Свјетски дан разноврсности живог свијета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kvir za tekst 9"/>
          <p:cNvSpPr txBox="1"/>
          <p:nvPr/>
        </p:nvSpPr>
        <p:spPr>
          <a:xfrm>
            <a:off x="1171570" y="2164746"/>
            <a:ext cx="25002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4. октобар</a:t>
            </a:r>
          </a:p>
          <a:p>
            <a:pPr algn="ctr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Свјетски дан заштите животиња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kvir za tekst 10"/>
          <p:cNvSpPr txBox="1"/>
          <p:nvPr/>
        </p:nvSpPr>
        <p:spPr>
          <a:xfrm>
            <a:off x="6925970" y="905870"/>
            <a:ext cx="2000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2. фебруар</a:t>
            </a:r>
          </a:p>
          <a:p>
            <a:pPr algn="ctr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Свјетски дан мочвара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kvir za tekst 11"/>
          <p:cNvSpPr txBox="1"/>
          <p:nvPr/>
        </p:nvSpPr>
        <p:spPr>
          <a:xfrm>
            <a:off x="1306125" y="834796"/>
            <a:ext cx="2000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11. децембар</a:t>
            </a:r>
          </a:p>
          <a:p>
            <a:pPr algn="ctr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Међународни дан планина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kvir za tekst 12"/>
          <p:cNvSpPr txBox="1"/>
          <p:nvPr/>
        </p:nvSpPr>
        <p:spPr>
          <a:xfrm>
            <a:off x="1091811" y="3494696"/>
            <a:ext cx="22145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5. јун</a:t>
            </a:r>
          </a:p>
          <a:p>
            <a:pPr algn="ctr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Свјетски дан заштите животне средине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kvir za tekst 14"/>
          <p:cNvSpPr txBox="1"/>
          <p:nvPr/>
        </p:nvSpPr>
        <p:spPr>
          <a:xfrm>
            <a:off x="6711656" y="2303246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21. март</a:t>
            </a:r>
          </a:p>
          <a:p>
            <a:pPr algn="ctr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Свјетски дан шума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j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olsticij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j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342</TotalTime>
  <Words>430</Words>
  <Application>Microsoft Office PowerPoint</Application>
  <PresentationFormat>On-screen Show (16:9)</PresentationFormat>
  <Paragraphs>87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Corbel</vt:lpstr>
      <vt:lpstr>Gill Sans MT</vt:lpstr>
      <vt:lpstr>Times New Roman</vt:lpstr>
      <vt:lpstr>Verdana</vt:lpstr>
      <vt:lpstr>Wingdings 2</vt:lpstr>
      <vt:lpstr>Solsticij</vt:lpstr>
      <vt:lpstr>Познавање природе     5. разред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Познавање природе     5. разред</dc:title>
  <dc:creator>zujic</dc:creator>
  <cp:lastModifiedBy>Sladja</cp:lastModifiedBy>
  <cp:revision>48</cp:revision>
  <dcterms:created xsi:type="dcterms:W3CDTF">2020-12-07T19:28:23Z</dcterms:created>
  <dcterms:modified xsi:type="dcterms:W3CDTF">2020-12-10T16:41:55Z</dcterms:modified>
</cp:coreProperties>
</file>