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76" r:id="rId4"/>
    <p:sldId id="259" r:id="rId5"/>
    <p:sldId id="258" r:id="rId6"/>
    <p:sldId id="260" r:id="rId7"/>
    <p:sldId id="261" r:id="rId8"/>
    <p:sldId id="262" r:id="rId9"/>
    <p:sldId id="263" r:id="rId10"/>
    <p:sldId id="277" r:id="rId11"/>
    <p:sldId id="278" r:id="rId12"/>
    <p:sldId id="279" r:id="rId13"/>
    <p:sldId id="283" r:id="rId14"/>
    <p:sldId id="280" r:id="rId15"/>
    <p:sldId id="284" r:id="rId16"/>
    <p:sldId id="281" r:id="rId17"/>
    <p:sldId id="282" r:id="rId18"/>
  </p:sldIdLst>
  <p:sldSz cx="9144000" cy="5143500" type="screen16x9"/>
  <p:notesSz cx="6858000" cy="9144000"/>
  <p:defaultTextStyle>
    <a:defPPr>
      <a:defRPr lang="en-US"/>
    </a:defPPr>
    <a:lvl1pPr marL="0" algn="l" defTabSz="8163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80" algn="l" defTabSz="8163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60" algn="l" defTabSz="8163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40" algn="l" defTabSz="8163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19" algn="l" defTabSz="8163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99" algn="l" defTabSz="8163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80" algn="l" defTabSz="8163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260" algn="l" defTabSz="8163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440" algn="l" defTabSz="8163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84F01"/>
    <a:srgbClr val="F45901"/>
    <a:srgbClr val="F55C01"/>
    <a:srgbClr val="F55D00"/>
    <a:srgbClr val="F65D01"/>
    <a:srgbClr val="F4560D"/>
    <a:srgbClr val="FF3399"/>
    <a:srgbClr val="CC3399"/>
    <a:srgbClr val="70AC2E"/>
    <a:srgbClr val="C19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94" d="100"/>
          <a:sy n="94" d="100"/>
        </p:scale>
        <p:origin x="-396" y="-7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510235"/>
            <a:ext cx="7772400" cy="572643"/>
          </a:xfrm>
          <a:effectLst>
            <a:outerShdw blurRad="25400" dist="38100" dir="1920000" algn="tl" rotWithShape="0">
              <a:schemeClr val="bg1"/>
            </a:outerShdw>
          </a:effectLst>
        </p:spPr>
        <p:txBody>
          <a:bodyPr>
            <a:normAutofit/>
          </a:bodyPr>
          <a:lstStyle>
            <a:lvl1pPr algn="r"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1197405"/>
            <a:ext cx="6400800" cy="916230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</a:defRPr>
            </a:lvl1pPr>
            <a:lvl2pPr marL="306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12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8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2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30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36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42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4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6804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600451"/>
            <a:ext cx="5486400" cy="425053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459582"/>
            <a:ext cx="5486400" cy="3086100"/>
          </a:xfrm>
        </p:spPr>
        <p:txBody>
          <a:bodyPr/>
          <a:lstStyle>
            <a:lvl1pPr marL="0" indent="0">
              <a:buNone/>
              <a:defRPr sz="2100"/>
            </a:lvl1pPr>
            <a:lvl2pPr marL="306135" indent="0">
              <a:buNone/>
              <a:defRPr sz="1900"/>
            </a:lvl2pPr>
            <a:lvl3pPr marL="612270" indent="0">
              <a:buNone/>
              <a:defRPr sz="1600"/>
            </a:lvl3pPr>
            <a:lvl4pPr marL="918405" indent="0">
              <a:buNone/>
              <a:defRPr sz="1400"/>
            </a:lvl4pPr>
            <a:lvl5pPr marL="1224540" indent="0">
              <a:buNone/>
              <a:defRPr sz="1400"/>
            </a:lvl5pPr>
            <a:lvl6pPr marL="1530675" indent="0">
              <a:buNone/>
              <a:defRPr sz="1400"/>
            </a:lvl6pPr>
            <a:lvl7pPr marL="1836809" indent="0">
              <a:buNone/>
              <a:defRPr sz="1400"/>
            </a:lvl7pPr>
            <a:lvl8pPr marL="2142945" indent="0">
              <a:buNone/>
              <a:defRPr sz="1400"/>
            </a:lvl8pPr>
            <a:lvl9pPr marL="2449080" indent="0">
              <a:buNone/>
              <a:defRPr sz="14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025503"/>
            <a:ext cx="5486400" cy="603647"/>
          </a:xfrm>
        </p:spPr>
        <p:txBody>
          <a:bodyPr/>
          <a:lstStyle>
            <a:lvl1pPr marL="0" indent="0">
              <a:buNone/>
              <a:defRPr sz="1000"/>
            </a:lvl1pPr>
            <a:lvl2pPr marL="306135" indent="0">
              <a:buNone/>
              <a:defRPr sz="800"/>
            </a:lvl2pPr>
            <a:lvl3pPr marL="612270" indent="0">
              <a:buNone/>
              <a:defRPr sz="600"/>
            </a:lvl3pPr>
            <a:lvl4pPr marL="918405" indent="0">
              <a:buNone/>
              <a:defRPr sz="600"/>
            </a:lvl4pPr>
            <a:lvl5pPr marL="1224540" indent="0">
              <a:buNone/>
              <a:defRPr sz="600"/>
            </a:lvl5pPr>
            <a:lvl6pPr marL="1530675" indent="0">
              <a:buNone/>
              <a:defRPr sz="600"/>
            </a:lvl6pPr>
            <a:lvl7pPr marL="1836809" indent="0">
              <a:buNone/>
              <a:defRPr sz="600"/>
            </a:lvl7pPr>
            <a:lvl8pPr marL="2142945" indent="0">
              <a:buNone/>
              <a:defRPr sz="600"/>
            </a:lvl8pPr>
            <a:lvl9pPr marL="2449080" indent="0">
              <a:buNone/>
              <a:defRPr sz="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1265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569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05981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2484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24763"/>
            <a:ext cx="8229600" cy="343586"/>
          </a:xfrm>
          <a:effectLst/>
        </p:spPr>
        <p:txBody>
          <a:bodyPr>
            <a:normAutofit/>
          </a:bodyPr>
          <a:lstStyle>
            <a:lvl1pPr algn="r"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7406"/>
            <a:ext cx="8229600" cy="3321333"/>
          </a:xfrm>
        </p:spPr>
        <p:txBody>
          <a:bodyPr/>
          <a:lstStyle>
            <a:lvl1pPr>
              <a:defRPr sz="19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6221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6" y="395704"/>
            <a:ext cx="7016195" cy="45811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7" y="968348"/>
            <a:ext cx="7016195" cy="3435863"/>
          </a:xfrm>
        </p:spPr>
        <p:txBody>
          <a:bodyPr/>
          <a:lstStyle>
            <a:lvl1pPr>
              <a:defRPr sz="19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7457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061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1227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840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2454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3067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83680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14294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44908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656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93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624761"/>
            <a:ext cx="8229600" cy="458115"/>
          </a:xfrm>
          <a:effectLst/>
        </p:spPr>
        <p:txBody>
          <a:bodyPr>
            <a:normAutofit/>
          </a:bodyPr>
          <a:lstStyle>
            <a:lvl1pPr algn="r"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1" y="1183123"/>
            <a:ext cx="4040188" cy="479821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  <a:lvl2pPr marL="306135" indent="0">
              <a:buNone/>
              <a:defRPr sz="1400" b="1"/>
            </a:lvl2pPr>
            <a:lvl3pPr marL="612270" indent="0">
              <a:buNone/>
              <a:defRPr sz="1200" b="1"/>
            </a:lvl3pPr>
            <a:lvl4pPr marL="918405" indent="0">
              <a:buNone/>
              <a:defRPr sz="1100" b="1"/>
            </a:lvl4pPr>
            <a:lvl5pPr marL="1224540" indent="0">
              <a:buNone/>
              <a:defRPr sz="1100" b="1"/>
            </a:lvl5pPr>
            <a:lvl6pPr marL="1530675" indent="0">
              <a:buNone/>
              <a:defRPr sz="1100" b="1"/>
            </a:lvl6pPr>
            <a:lvl7pPr marL="1836809" indent="0">
              <a:buNone/>
              <a:defRPr sz="1100" b="1"/>
            </a:lvl7pPr>
            <a:lvl8pPr marL="2142945" indent="0">
              <a:buNone/>
              <a:defRPr sz="1100" b="1"/>
            </a:lvl8pPr>
            <a:lvl9pPr marL="2449080" indent="0">
              <a:buNone/>
              <a:defRPr sz="1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1" y="1655520"/>
            <a:ext cx="4040188" cy="2276294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1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2" y="1183123"/>
            <a:ext cx="4041775" cy="479821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  <a:lvl2pPr marL="306135" indent="0">
              <a:buNone/>
              <a:defRPr sz="1400" b="1"/>
            </a:lvl2pPr>
            <a:lvl3pPr marL="612270" indent="0">
              <a:buNone/>
              <a:defRPr sz="1200" b="1"/>
            </a:lvl3pPr>
            <a:lvl4pPr marL="918405" indent="0">
              <a:buNone/>
              <a:defRPr sz="1100" b="1"/>
            </a:lvl4pPr>
            <a:lvl5pPr marL="1224540" indent="0">
              <a:buNone/>
              <a:defRPr sz="1100" b="1"/>
            </a:lvl5pPr>
            <a:lvl6pPr marL="1530675" indent="0">
              <a:buNone/>
              <a:defRPr sz="1100" b="1"/>
            </a:lvl6pPr>
            <a:lvl7pPr marL="1836809" indent="0">
              <a:buNone/>
              <a:defRPr sz="1100" b="1"/>
            </a:lvl7pPr>
            <a:lvl8pPr marL="2142945" indent="0">
              <a:buNone/>
              <a:defRPr sz="1100" b="1"/>
            </a:lvl8pPr>
            <a:lvl9pPr marL="2449080" indent="0">
              <a:buNone/>
              <a:defRPr sz="1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2" y="1655520"/>
            <a:ext cx="4041775" cy="2276294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1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8955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6927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7210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8"/>
          </a:xfrm>
        </p:spPr>
        <p:txBody>
          <a:bodyPr/>
          <a:lstStyle>
            <a:lvl1pPr marL="0" indent="0">
              <a:buNone/>
              <a:defRPr sz="1000"/>
            </a:lvl1pPr>
            <a:lvl2pPr marL="306135" indent="0">
              <a:buNone/>
              <a:defRPr sz="800"/>
            </a:lvl2pPr>
            <a:lvl3pPr marL="612270" indent="0">
              <a:buNone/>
              <a:defRPr sz="600"/>
            </a:lvl3pPr>
            <a:lvl4pPr marL="918405" indent="0">
              <a:buNone/>
              <a:defRPr sz="600"/>
            </a:lvl4pPr>
            <a:lvl5pPr marL="1224540" indent="0">
              <a:buNone/>
              <a:defRPr sz="600"/>
            </a:lvl5pPr>
            <a:lvl6pPr marL="1530675" indent="0">
              <a:buNone/>
              <a:defRPr sz="600"/>
            </a:lvl6pPr>
            <a:lvl7pPr marL="1836809" indent="0">
              <a:buNone/>
              <a:defRPr sz="600"/>
            </a:lvl7pPr>
            <a:lvl8pPr marL="2142945" indent="0">
              <a:buNone/>
              <a:defRPr sz="600"/>
            </a:lvl8pPr>
            <a:lvl9pPr marL="2449080" indent="0">
              <a:buNone/>
              <a:defRPr sz="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1169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81636" tIns="40818" rIns="81636" bIns="408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81636" tIns="40818" rIns="81636" bIns="408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81636" tIns="40818" rIns="81636" bIns="40818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5"/>
            <a:ext cx="2895600" cy="273844"/>
          </a:xfrm>
          <a:prstGeom prst="rect">
            <a:avLst/>
          </a:prstGeom>
        </p:spPr>
        <p:txBody>
          <a:bodyPr vert="horz" lIns="81636" tIns="40818" rIns="81636" bIns="40818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81636" tIns="40818" rIns="81636" bIns="40818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041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612270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601" indent="-229601" algn="l" defTabSz="61227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7470" indent="-191335" algn="l" defTabSz="6122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5337" indent="-153067" algn="l" defTabSz="6122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472" indent="-153067" algn="l" defTabSz="61227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7608" indent="-153067" algn="l" defTabSz="61227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742" indent="-153067" algn="l" defTabSz="61227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89877" indent="-153067" algn="l" defTabSz="61227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96012" indent="-153067" algn="l" defTabSz="61227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2147" indent="-153067" algn="l" defTabSz="61227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227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6135" algn="l" defTabSz="61227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12270" algn="l" defTabSz="61227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8405" algn="l" defTabSz="61227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540" algn="l" defTabSz="61227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30675" algn="l" defTabSz="61227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36809" algn="l" defTabSz="61227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42945" algn="l" defTabSz="61227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9080" algn="l" defTabSz="61227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4950" y="128470"/>
            <a:ext cx="5801268" cy="1375095"/>
          </a:xfrm>
          <a:prstGeom prst="rect">
            <a:avLst/>
          </a:prstGeom>
          <a:noFill/>
        </p:spPr>
        <p:txBody>
          <a:bodyPr wrap="square" lIns="81636" tIns="40818" rIns="81636" bIns="40818" rtlCol="0">
            <a:spAutoFit/>
          </a:bodyPr>
          <a:lstStyle/>
          <a:p>
            <a:pPr algn="ctr"/>
            <a:r>
              <a:rPr lang="sr-Cyrl-BA" sz="2800" b="1" i="1" dirty="0" smtClean="0">
                <a:solidFill>
                  <a:srgbClr val="231F20"/>
                </a:solidFill>
                <a:latin typeface="TimesNewRomanPSMT-Identity-H"/>
              </a:rPr>
              <a:t>ОСНОВНА ПОДЕШАВАЊА У </a:t>
            </a:r>
            <a:r>
              <a:rPr lang="sr-Latn-RS" sz="2800" b="1" i="1" dirty="0" smtClean="0">
                <a:solidFill>
                  <a:srgbClr val="231F20"/>
                </a:solidFill>
                <a:latin typeface="TimesNewRomanPSMT-Identity-H"/>
              </a:rPr>
              <a:t>WINDOWS </a:t>
            </a:r>
            <a:r>
              <a:rPr lang="sr-Cyrl-BA" sz="2800" b="1" i="1" dirty="0" smtClean="0">
                <a:solidFill>
                  <a:srgbClr val="231F20"/>
                </a:solidFill>
                <a:latin typeface="TimesNewRomanPSMT-Identity-H"/>
              </a:rPr>
              <a:t>ОКРУЖЕЊУ</a:t>
            </a:r>
            <a:endParaRPr lang="sr-Latn-RS" sz="2800" b="1" i="1" dirty="0">
              <a:solidFill>
                <a:srgbClr val="231F20"/>
              </a:solidFill>
              <a:latin typeface="TimesNewRomanPSMT-Identity-H"/>
            </a:endParaRPr>
          </a:p>
          <a:p>
            <a:pPr algn="r"/>
            <a:endParaRPr lang="en-US" sz="2800" b="1" i="1" dirty="0">
              <a:solidFill>
                <a:srgbClr val="231F20"/>
              </a:solidFill>
              <a:latin typeface="TimesNewRomanPSMT-Identity-H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b="1" dirty="0" smtClean="0"/>
              <a:t>                                          ПОДЕШАВАЊЕ ТАСТАТУРЕ</a:t>
            </a:r>
            <a:endParaRPr lang="sr-Latn-RS" b="1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197405"/>
            <a:ext cx="3206805" cy="3603839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670" y="1655520"/>
            <a:ext cx="3054100" cy="122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8399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961180" y="205978"/>
            <a:ext cx="4725620" cy="857250"/>
          </a:xfrm>
        </p:spPr>
        <p:txBody>
          <a:bodyPr>
            <a:normAutofit fontScale="90000"/>
          </a:bodyPr>
          <a:lstStyle/>
          <a:p>
            <a:r>
              <a:rPr lang="sr-Cyrl-BA" b="1" dirty="0" smtClean="0"/>
              <a:t>РЕГИОНАЛНО ПОДЕШАВАЊЕ ЈЕЗИКА</a:t>
            </a:r>
            <a:endParaRPr lang="sr-Latn-RS" b="1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0906" y="1219527"/>
            <a:ext cx="2928631" cy="3359510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555" y="1808225"/>
            <a:ext cx="1997351" cy="151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7" t="8962"/>
          <a:stretch/>
        </p:blipFill>
        <p:spPr>
          <a:xfrm>
            <a:off x="5335525" y="1197405"/>
            <a:ext cx="3460820" cy="33595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625" y="3062250"/>
            <a:ext cx="415340" cy="259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Oval 7"/>
          <p:cNvSpPr/>
          <p:nvPr/>
        </p:nvSpPr>
        <p:spPr>
          <a:xfrm>
            <a:off x="448965" y="3169384"/>
            <a:ext cx="381763" cy="305411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1</a:t>
            </a:r>
            <a:endParaRPr lang="sr-Latn-RS" dirty="0"/>
          </a:p>
        </p:txBody>
      </p:sp>
      <p:sp>
        <p:nvSpPr>
          <p:cNvPr id="9" name="Rectangle 8"/>
          <p:cNvSpPr/>
          <p:nvPr/>
        </p:nvSpPr>
        <p:spPr>
          <a:xfrm>
            <a:off x="339430" y="2724455"/>
            <a:ext cx="1734721" cy="1892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Oval 9"/>
          <p:cNvSpPr/>
          <p:nvPr/>
        </p:nvSpPr>
        <p:spPr>
          <a:xfrm>
            <a:off x="1365195" y="2398799"/>
            <a:ext cx="381763" cy="305411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2</a:t>
            </a:r>
            <a:endParaRPr lang="sr-Latn-RS" dirty="0"/>
          </a:p>
        </p:txBody>
      </p:sp>
      <p:sp>
        <p:nvSpPr>
          <p:cNvPr id="11" name="Rectangle 10"/>
          <p:cNvSpPr/>
          <p:nvPr/>
        </p:nvSpPr>
        <p:spPr>
          <a:xfrm>
            <a:off x="4164380" y="3097562"/>
            <a:ext cx="763525" cy="1892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Oval 11"/>
          <p:cNvSpPr/>
          <p:nvPr/>
        </p:nvSpPr>
        <p:spPr>
          <a:xfrm>
            <a:off x="4495647" y="2724454"/>
            <a:ext cx="381763" cy="305411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3</a:t>
            </a:r>
            <a:endParaRPr lang="sr-Latn-RS" dirty="0"/>
          </a:p>
        </p:txBody>
      </p:sp>
      <p:sp>
        <p:nvSpPr>
          <p:cNvPr id="13" name="Oval 12"/>
          <p:cNvSpPr/>
          <p:nvPr/>
        </p:nvSpPr>
        <p:spPr>
          <a:xfrm>
            <a:off x="7473395" y="2513651"/>
            <a:ext cx="381763" cy="305411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4</a:t>
            </a:r>
            <a:endParaRPr lang="sr-Latn-RS" dirty="0"/>
          </a:p>
        </p:txBody>
      </p:sp>
      <p:sp>
        <p:nvSpPr>
          <p:cNvPr id="16" name="Rectangle 15"/>
          <p:cNvSpPr/>
          <p:nvPr/>
        </p:nvSpPr>
        <p:spPr>
          <a:xfrm>
            <a:off x="5488230" y="1713617"/>
            <a:ext cx="1985165" cy="2537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7" name="Rectangle 16"/>
          <p:cNvSpPr/>
          <p:nvPr/>
        </p:nvSpPr>
        <p:spPr>
          <a:xfrm>
            <a:off x="7931510" y="1529499"/>
            <a:ext cx="763525" cy="1892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8" name="Oval 17"/>
          <p:cNvSpPr/>
          <p:nvPr/>
        </p:nvSpPr>
        <p:spPr>
          <a:xfrm>
            <a:off x="8431452" y="1743776"/>
            <a:ext cx="381763" cy="305411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5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1129908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655770" y="205978"/>
            <a:ext cx="5031030" cy="857250"/>
          </a:xfrm>
        </p:spPr>
        <p:txBody>
          <a:bodyPr>
            <a:normAutofit fontScale="90000"/>
          </a:bodyPr>
          <a:lstStyle/>
          <a:p>
            <a:r>
              <a:rPr lang="sr-Cyrl-BA" b="1" dirty="0" smtClean="0"/>
              <a:t>ПОДЕШАВАЊЕ ДАТУМА И ВРЕМЕНА</a:t>
            </a:r>
            <a:endParaRPr lang="sr-Latn-RS" b="1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009459"/>
            <a:ext cx="3512215" cy="3661354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7080" y="1960930"/>
            <a:ext cx="3206802" cy="106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4770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652532" y="4923"/>
            <a:ext cx="5031030" cy="857250"/>
          </a:xfrm>
        </p:spPr>
        <p:txBody>
          <a:bodyPr>
            <a:normAutofit/>
          </a:bodyPr>
          <a:lstStyle/>
          <a:p>
            <a:r>
              <a:rPr lang="sr-Cyrl-BA" b="1" dirty="0" smtClean="0"/>
              <a:t>ПОДЕШАВАЊЕ ЗВУКА</a:t>
            </a:r>
            <a:endParaRPr lang="sr-Latn-RS" b="1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785" y="2042060"/>
            <a:ext cx="2748690" cy="3044601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3310" y="1197404"/>
            <a:ext cx="1806030" cy="7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1322" y="967689"/>
            <a:ext cx="2526870" cy="45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0" t="-1539" b="7565"/>
          <a:stretch/>
        </p:blipFill>
        <p:spPr bwMode="auto">
          <a:xfrm>
            <a:off x="5300687" y="1503210"/>
            <a:ext cx="1805940" cy="12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6259" y="2877160"/>
            <a:ext cx="3069105" cy="220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419141" y="1067485"/>
            <a:ext cx="415340" cy="259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Oval 9"/>
          <p:cNvSpPr/>
          <p:nvPr/>
        </p:nvSpPr>
        <p:spPr>
          <a:xfrm>
            <a:off x="5889048" y="814983"/>
            <a:ext cx="381763" cy="305411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1</a:t>
            </a:r>
            <a:endParaRPr lang="sr-Latn-RS" dirty="0"/>
          </a:p>
        </p:txBody>
      </p:sp>
      <p:sp>
        <p:nvSpPr>
          <p:cNvPr id="11" name="Rectangle 10"/>
          <p:cNvSpPr/>
          <p:nvPr/>
        </p:nvSpPr>
        <p:spPr>
          <a:xfrm>
            <a:off x="5300687" y="1579167"/>
            <a:ext cx="1734721" cy="1892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Oval 11"/>
          <p:cNvSpPr/>
          <p:nvPr/>
        </p:nvSpPr>
        <p:spPr>
          <a:xfrm>
            <a:off x="7106627" y="1461076"/>
            <a:ext cx="381763" cy="305411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2</a:t>
            </a:r>
            <a:endParaRPr lang="sr-Latn-RS" dirty="0"/>
          </a:p>
        </p:txBody>
      </p:sp>
      <p:sp>
        <p:nvSpPr>
          <p:cNvPr id="13" name="Oval 12"/>
          <p:cNvSpPr/>
          <p:nvPr/>
        </p:nvSpPr>
        <p:spPr>
          <a:xfrm>
            <a:off x="5382068" y="3829204"/>
            <a:ext cx="381763" cy="305411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3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271237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06601" y="281175"/>
            <a:ext cx="3931640" cy="857250"/>
          </a:xfrm>
        </p:spPr>
        <p:txBody>
          <a:bodyPr>
            <a:normAutofit/>
          </a:bodyPr>
          <a:lstStyle/>
          <a:p>
            <a:r>
              <a:rPr lang="sr-Cyrl-BA" sz="2400" b="1" dirty="0" smtClean="0"/>
              <a:t>ПОДЕШАВАЊЕ ПОЗАДИНЕ И ЧУВАРА ЕКРАНА</a:t>
            </a:r>
            <a:endParaRPr lang="sr-Latn-RS" sz="2400" b="1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6808" y="1305906"/>
            <a:ext cx="5109558" cy="3375377"/>
          </a:xfrm>
          <a:ln>
            <a:solidFill>
              <a:schemeClr val="tx1"/>
            </a:solidFill>
          </a:ln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3" b="-565"/>
          <a:stretch/>
        </p:blipFill>
        <p:spPr>
          <a:xfrm>
            <a:off x="333002" y="1960929"/>
            <a:ext cx="2253833" cy="2961368"/>
          </a:xfrm>
        </p:spPr>
      </p:pic>
      <p:sp>
        <p:nvSpPr>
          <p:cNvPr id="7" name="Rectangle 6"/>
          <p:cNvSpPr/>
          <p:nvPr/>
        </p:nvSpPr>
        <p:spPr>
          <a:xfrm>
            <a:off x="333001" y="4602018"/>
            <a:ext cx="1948424" cy="2616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Oval 7"/>
          <p:cNvSpPr/>
          <p:nvPr/>
        </p:nvSpPr>
        <p:spPr>
          <a:xfrm>
            <a:off x="2200496" y="4217794"/>
            <a:ext cx="381763" cy="305411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1</a:t>
            </a:r>
            <a:endParaRPr lang="sr-Latn-RS" dirty="0"/>
          </a:p>
        </p:txBody>
      </p:sp>
      <p:sp>
        <p:nvSpPr>
          <p:cNvPr id="10" name="Oval 9"/>
          <p:cNvSpPr/>
          <p:nvPr/>
        </p:nvSpPr>
        <p:spPr>
          <a:xfrm>
            <a:off x="4755160" y="4065088"/>
            <a:ext cx="381763" cy="305411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2</a:t>
            </a:r>
            <a:endParaRPr lang="sr-Latn-RS" dirty="0"/>
          </a:p>
        </p:txBody>
      </p:sp>
      <p:sp>
        <p:nvSpPr>
          <p:cNvPr id="11" name="Rectangle 10"/>
          <p:cNvSpPr/>
          <p:nvPr/>
        </p:nvSpPr>
        <p:spPr>
          <a:xfrm>
            <a:off x="3896535" y="3946095"/>
            <a:ext cx="828170" cy="6559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Rectangle 19"/>
          <p:cNvSpPr/>
          <p:nvPr/>
        </p:nvSpPr>
        <p:spPr>
          <a:xfrm>
            <a:off x="7561455" y="3946095"/>
            <a:ext cx="828170" cy="6559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1" name="Oval 20"/>
          <p:cNvSpPr/>
          <p:nvPr/>
        </p:nvSpPr>
        <p:spPr>
          <a:xfrm>
            <a:off x="8466211" y="4107104"/>
            <a:ext cx="381763" cy="305411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3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765705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 animBg="1"/>
      <p:bldP spid="8" grpId="0" animBg="1"/>
      <p:bldP spid="10" grpId="0" animBg="1"/>
      <p:bldP spid="11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55" y="1808225"/>
            <a:ext cx="4765927" cy="30541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2820" y="1197405"/>
            <a:ext cx="3406464" cy="3774333"/>
          </a:xfrm>
        </p:spPr>
      </p:pic>
    </p:spTree>
    <p:extLst>
      <p:ext uri="{BB962C8B-B14F-4D97-AF65-F5344CB8AC3E}">
        <p14:creationId xmlns:p14="http://schemas.microsoft.com/office/powerpoint/2010/main" xmlns="" val="3984654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06601" y="281175"/>
            <a:ext cx="3931640" cy="857250"/>
          </a:xfrm>
        </p:spPr>
        <p:txBody>
          <a:bodyPr>
            <a:normAutofit/>
          </a:bodyPr>
          <a:lstStyle/>
          <a:p>
            <a:r>
              <a:rPr lang="sr-Cyrl-BA" sz="2400" b="1" dirty="0" smtClean="0"/>
              <a:t>ПОДЕШАВАЊЕ РЕЗОЛУЦИЈЕ ЕКРАНА</a:t>
            </a:r>
            <a:endParaRPr lang="sr-Latn-RS" sz="2400" b="1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8157" y="1226641"/>
            <a:ext cx="4463733" cy="3375377"/>
          </a:xfrm>
          <a:ln>
            <a:solidFill>
              <a:schemeClr val="tx1"/>
            </a:solidFill>
          </a:ln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3" b="-565"/>
          <a:stretch/>
        </p:blipFill>
        <p:spPr>
          <a:xfrm>
            <a:off x="333002" y="1808225"/>
            <a:ext cx="2228640" cy="2928266"/>
          </a:xfrm>
        </p:spPr>
      </p:pic>
      <p:sp>
        <p:nvSpPr>
          <p:cNvPr id="7" name="Rectangle 6"/>
          <p:cNvSpPr/>
          <p:nvPr/>
        </p:nvSpPr>
        <p:spPr>
          <a:xfrm>
            <a:off x="296260" y="4126048"/>
            <a:ext cx="1643013" cy="259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Oval 7"/>
          <p:cNvSpPr/>
          <p:nvPr/>
        </p:nvSpPr>
        <p:spPr>
          <a:xfrm>
            <a:off x="2138861" y="4000591"/>
            <a:ext cx="381763" cy="305411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1</a:t>
            </a:r>
            <a:endParaRPr lang="sr-Latn-RS" dirty="0"/>
          </a:p>
        </p:txBody>
      </p:sp>
      <p:sp>
        <p:nvSpPr>
          <p:cNvPr id="10" name="Oval 9"/>
          <p:cNvSpPr/>
          <p:nvPr/>
        </p:nvSpPr>
        <p:spPr>
          <a:xfrm>
            <a:off x="6404460" y="2571750"/>
            <a:ext cx="381763" cy="305411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2</a:t>
            </a:r>
            <a:endParaRPr lang="sr-Latn-RS" dirty="0"/>
          </a:p>
        </p:txBody>
      </p:sp>
      <p:sp>
        <p:nvSpPr>
          <p:cNvPr id="11" name="Rectangle 10"/>
          <p:cNvSpPr/>
          <p:nvPr/>
        </p:nvSpPr>
        <p:spPr>
          <a:xfrm>
            <a:off x="4656635" y="2724455"/>
            <a:ext cx="1595120" cy="3279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802825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 animBg="1"/>
      <p:bldP spid="8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25748" y="2110085"/>
            <a:ext cx="5892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ХВАЛА НА ПАЖЊИ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288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295" y="586585"/>
            <a:ext cx="2426809" cy="343586"/>
          </a:xfrm>
        </p:spPr>
        <p:txBody>
          <a:bodyPr>
            <a:noAutofit/>
          </a:bodyPr>
          <a:lstStyle/>
          <a:p>
            <a:r>
              <a:rPr lang="sr-Latn-RS" sz="3200" b="1" dirty="0" smtClean="0">
                <a:solidFill>
                  <a:schemeClr val="tx1"/>
                </a:solidFill>
              </a:rPr>
              <a:t>WINDOWS</a:t>
            </a:r>
            <a:endParaRPr lang="sr-Latn-RS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655520"/>
            <a:ext cx="8229600" cy="33213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</a:t>
            </a:r>
            <a:r>
              <a:rPr lang="sr-Cyrl-B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 графички оперативни систем који кориснику омогућава угодинији рад помоћу миша, даје више визуелних података, омогућава преношење слика и текстова између различитих програма.</a:t>
            </a:r>
          </a:p>
          <a:p>
            <a:pPr marL="0" indent="0" algn="just">
              <a:buNone/>
            </a:pPr>
            <a:r>
              <a:rPr lang="sr-Cyrl-B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 укључите рачунар и учита се систем на екрану ћете добити радну површину.</a:t>
            </a:r>
          </a:p>
          <a:p>
            <a:pPr marL="0" indent="0" algn="just">
              <a:buNone/>
            </a:pPr>
            <a:endParaRPr lang="sr-Cyrl-B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endParaRPr lang="sr-Cyrl-BA" dirty="0" smtClean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7080" y="128470"/>
            <a:ext cx="7635250" cy="4292732"/>
          </a:xfr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943743" y="4199486"/>
            <a:ext cx="7598587" cy="2047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7" name="Straight Connector 6"/>
          <p:cNvCxnSpPr/>
          <p:nvPr/>
        </p:nvCxnSpPr>
        <p:spPr>
          <a:xfrm>
            <a:off x="4408828" y="4404210"/>
            <a:ext cx="0" cy="3054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03065" y="4709620"/>
            <a:ext cx="202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1800" b="1" dirty="0" smtClean="0"/>
              <a:t>ТРАКА ЗАДАТАКА</a:t>
            </a:r>
            <a:endParaRPr lang="sr-Latn-RS" sz="1800" b="1" dirty="0"/>
          </a:p>
        </p:txBody>
      </p:sp>
      <p:sp>
        <p:nvSpPr>
          <p:cNvPr id="10" name="Rectangle 9"/>
          <p:cNvSpPr/>
          <p:nvPr/>
        </p:nvSpPr>
        <p:spPr>
          <a:xfrm>
            <a:off x="907080" y="128469"/>
            <a:ext cx="2901395" cy="3512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3808475" y="2113635"/>
            <a:ext cx="916230" cy="8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52387" y="1937187"/>
            <a:ext cx="2352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000" b="1" dirty="0" smtClean="0"/>
              <a:t>ИКОНЕ</a:t>
            </a:r>
            <a:endParaRPr lang="sr-Latn-RS" sz="2000" b="1" dirty="0"/>
          </a:p>
        </p:txBody>
      </p:sp>
    </p:spTree>
    <p:extLst>
      <p:ext uri="{BB962C8B-B14F-4D97-AF65-F5344CB8AC3E}">
        <p14:creationId xmlns:p14="http://schemas.microsoft.com/office/powerpoint/2010/main" xmlns="" val="2077355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7080" y="128470"/>
            <a:ext cx="7061810" cy="3970329"/>
          </a:xfr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907079" y="3894077"/>
            <a:ext cx="305411" cy="2047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7" name="Straight Connector 6"/>
          <p:cNvCxnSpPr/>
          <p:nvPr/>
        </p:nvCxnSpPr>
        <p:spPr>
          <a:xfrm>
            <a:off x="1053989" y="4098800"/>
            <a:ext cx="0" cy="3054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6260" y="4404210"/>
            <a:ext cx="1221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b="1" dirty="0" smtClean="0"/>
              <a:t>ДУГМЕ СТАРТ</a:t>
            </a:r>
            <a:endParaRPr lang="sr-Latn-RS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1290087" y="3883271"/>
            <a:ext cx="1297993" cy="2047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128720" y="4098800"/>
            <a:ext cx="0" cy="3054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09106" y="4400468"/>
            <a:ext cx="2352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1400" b="1" dirty="0" smtClean="0"/>
              <a:t>ТРАКА ЗА БРЗО ПОКРЕТАЊЕ ПРОГРАМА</a:t>
            </a:r>
            <a:endParaRPr lang="sr-Latn-RS" sz="1400" b="1" dirty="0"/>
          </a:p>
        </p:txBody>
      </p:sp>
      <p:sp>
        <p:nvSpPr>
          <p:cNvPr id="17" name="Rectangle 16"/>
          <p:cNvSpPr/>
          <p:nvPr/>
        </p:nvSpPr>
        <p:spPr>
          <a:xfrm>
            <a:off x="6557165" y="3907680"/>
            <a:ext cx="1450698" cy="19391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282514" y="4101597"/>
            <a:ext cx="0" cy="30541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99050" y="4400468"/>
            <a:ext cx="2352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1400" b="1" dirty="0" smtClean="0"/>
              <a:t>СИСТЕМСКА ТРАКА ПОСЛОВА</a:t>
            </a:r>
            <a:endParaRPr lang="sr-Latn-RS" sz="1400" b="1" dirty="0"/>
          </a:p>
        </p:txBody>
      </p:sp>
    </p:spTree>
    <p:extLst>
      <p:ext uri="{BB962C8B-B14F-4D97-AF65-F5344CB8AC3E}">
        <p14:creationId xmlns:p14="http://schemas.microsoft.com/office/powerpoint/2010/main" xmlns="" val="2494917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 animBg="1"/>
      <p:bldP spid="16" grpId="0"/>
      <p:bldP spid="17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buFont typeface="Arial" charset="0"/>
              <a:buChar char="•"/>
            </a:pPr>
            <a:endParaRPr lang="sr-Cyrl-B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endParaRPr lang="sr-Cyrl-BA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12185" y="1807920"/>
            <a:ext cx="6413610" cy="2176046"/>
          </a:xfrm>
          <a:prstGeom prst="rect">
            <a:avLst/>
          </a:prstGeom>
        </p:spPr>
        <p:txBody>
          <a:bodyPr vert="horz" lIns="81636" tIns="40818" rIns="81636" bIns="40818" rtlCol="0">
            <a:normAutofit/>
          </a:bodyPr>
          <a:lstStyle>
            <a:lvl1pPr marL="229601" indent="-229601" algn="l" defTabSz="612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470" indent="-191335" algn="l" defTabSz="612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65337" indent="-153067" algn="l" defTabSz="612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1472" indent="-153067" algn="l" defTabSz="6122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7608" indent="-153067" algn="l" defTabSz="6122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83742" indent="-153067" algn="l" defTabSz="612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9877" indent="-153067" algn="l" defTabSz="612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96012" indent="-153067" algn="l" defTabSz="612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2147" indent="-153067" algn="l" defTabSz="6122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endParaRPr lang="sr-Cyrl-BA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48965" y="281175"/>
            <a:ext cx="8237835" cy="4581150"/>
          </a:xfrm>
        </p:spPr>
        <p:txBody>
          <a:bodyPr>
            <a:normAutofit/>
          </a:bodyPr>
          <a:lstStyle/>
          <a:p>
            <a:r>
              <a:rPr lang="sr-Cyrl-BA" dirty="0" smtClean="0"/>
              <a:t>Иконе на радној површини омогућавају бржи приступ програмима, датотекама, фасциклама и подешавањима рачунара.</a:t>
            </a:r>
          </a:p>
          <a:p>
            <a:pPr marL="0" indent="0">
              <a:buNone/>
            </a:pPr>
            <a:endParaRPr lang="sr-Cyrl-BA" dirty="0" smtClean="0"/>
          </a:p>
          <a:p>
            <a:r>
              <a:rPr lang="sr-Cyrl-BA" dirty="0" smtClean="0"/>
              <a:t>Системске иконе радне површине    </a:t>
            </a:r>
          </a:p>
          <a:p>
            <a:endParaRPr lang="sr-Cyrl-BA" dirty="0"/>
          </a:p>
          <a:p>
            <a:r>
              <a:rPr lang="sr-Cyrl-BA" dirty="0" smtClean="0"/>
              <a:t>Иконе фасцикли</a:t>
            </a:r>
          </a:p>
          <a:p>
            <a:endParaRPr lang="sr-Cyrl-BA" dirty="0"/>
          </a:p>
          <a:p>
            <a:r>
              <a:rPr lang="sr-Cyrl-BA" dirty="0" smtClean="0"/>
              <a:t>Иконе датотека</a:t>
            </a:r>
          </a:p>
          <a:p>
            <a:endParaRPr lang="sr-Cyrl-BA" dirty="0"/>
          </a:p>
          <a:p>
            <a:r>
              <a:rPr lang="sr-Cyrl-BA" dirty="0" smtClean="0"/>
              <a:t>Иконе пречица програма</a:t>
            </a:r>
          </a:p>
          <a:p>
            <a:endParaRPr lang="sr-Cyrl-BA" dirty="0"/>
          </a:p>
          <a:p>
            <a:r>
              <a:rPr lang="sr-Cyrl-BA" dirty="0" smtClean="0"/>
              <a:t>Остале иконе </a:t>
            </a:r>
          </a:p>
          <a:p>
            <a:pPr marL="0" indent="0">
              <a:buNone/>
            </a:pPr>
            <a:endParaRPr lang="sr-Cyrl-BA" dirty="0"/>
          </a:p>
          <a:p>
            <a:endParaRPr lang="sr-Latn-R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1755" y="1093545"/>
            <a:ext cx="610820" cy="64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5560" y="3487980"/>
            <a:ext cx="610820" cy="63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1755" y="2667255"/>
            <a:ext cx="610820" cy="64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1756" y="1868320"/>
            <a:ext cx="610820" cy="64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5560" y="4251505"/>
            <a:ext cx="590550" cy="63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BA" sz="2800" b="1" dirty="0" smtClean="0">
                <a:solidFill>
                  <a:schemeClr val="tx1"/>
                </a:solidFill>
              </a:rPr>
              <a:t>КОНТРОЛНА ТАБЛА</a:t>
            </a:r>
            <a:endParaRPr lang="sr-Latn-RS" sz="28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965" y="1960930"/>
            <a:ext cx="8229600" cy="16797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BA" sz="2400" dirty="0" smtClean="0">
                <a:solidFill>
                  <a:schemeClr val="tx1"/>
                </a:solidFill>
              </a:rPr>
              <a:t>Програм у ко</a:t>
            </a:r>
            <a:r>
              <a:rPr lang="sr-Latn-RS" sz="2400" dirty="0" smtClean="0">
                <a:solidFill>
                  <a:schemeClr val="tx1"/>
                </a:solidFill>
              </a:rPr>
              <a:t>je</a:t>
            </a:r>
            <a:r>
              <a:rPr lang="sr-Cyrl-BA" sz="2400" dirty="0" smtClean="0">
                <a:solidFill>
                  <a:schemeClr val="tx1"/>
                </a:solidFill>
              </a:rPr>
              <a:t>м подешавате својства елемената </a:t>
            </a:r>
            <a:r>
              <a:rPr lang="sr-Latn-RS" sz="2400" dirty="0" smtClean="0">
                <a:solidFill>
                  <a:schemeClr val="tx1"/>
                </a:solidFill>
              </a:rPr>
              <a:t>Windows</a:t>
            </a:r>
            <a:r>
              <a:rPr lang="sr-Cyrl-BA" sz="2400" dirty="0">
                <a:solidFill>
                  <a:schemeClr val="tx1"/>
                </a:solidFill>
              </a:rPr>
              <a:t> </a:t>
            </a:r>
            <a:r>
              <a:rPr lang="sr-Cyrl-BA" sz="2400" dirty="0" smtClean="0">
                <a:solidFill>
                  <a:schemeClr val="tx1"/>
                </a:solidFill>
              </a:rPr>
              <a:t>окружења (оперативни систем, радна површина, тастатура и  миш, датум и вријеме и др.) назива се </a:t>
            </a:r>
            <a:r>
              <a:rPr lang="sr-Cyrl-BA" sz="2400" b="1" dirty="0" smtClean="0">
                <a:solidFill>
                  <a:schemeClr val="tx1"/>
                </a:solidFill>
              </a:rPr>
              <a:t>контролна табла.</a:t>
            </a:r>
            <a:r>
              <a:rPr lang="sr-Cyrl-BA" sz="2400" dirty="0" smtClean="0">
                <a:solidFill>
                  <a:schemeClr val="tx1"/>
                </a:solidFill>
              </a:rPr>
              <a:t> (</a:t>
            </a:r>
            <a:r>
              <a:rPr lang="sr-Latn-RS" sz="2400" dirty="0" smtClean="0">
                <a:solidFill>
                  <a:schemeClr val="tx1"/>
                </a:solidFill>
              </a:rPr>
              <a:t>Control panel)</a:t>
            </a:r>
            <a:r>
              <a:rPr lang="sr-Cyrl-BA" sz="2400" dirty="0">
                <a:solidFill>
                  <a:schemeClr val="tx1"/>
                </a:solidFill>
              </a:rPr>
              <a:t>.</a:t>
            </a:r>
            <a:r>
              <a:rPr lang="sr-Cyrl-BA" sz="2400" dirty="0" smtClean="0">
                <a:solidFill>
                  <a:schemeClr val="tx1"/>
                </a:solidFill>
              </a:rPr>
              <a:t> </a:t>
            </a:r>
            <a:endParaRPr lang="sr-Latn-R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462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7080" y="281175"/>
            <a:ext cx="7635249" cy="4707411"/>
          </a:xfrm>
        </p:spPr>
      </p:pic>
      <p:sp>
        <p:nvSpPr>
          <p:cNvPr id="5" name="Rectangle 4"/>
          <p:cNvSpPr/>
          <p:nvPr/>
        </p:nvSpPr>
        <p:spPr>
          <a:xfrm>
            <a:off x="938664" y="4633574"/>
            <a:ext cx="458116" cy="3814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3732122" y="2405668"/>
            <a:ext cx="1374345" cy="2047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" name="Oval 3"/>
          <p:cNvSpPr/>
          <p:nvPr/>
        </p:nvSpPr>
        <p:spPr>
          <a:xfrm>
            <a:off x="4572000" y="2100257"/>
            <a:ext cx="381763" cy="305411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2</a:t>
            </a:r>
            <a:endParaRPr lang="sr-Latn-RS" dirty="0"/>
          </a:p>
        </p:txBody>
      </p:sp>
      <p:sp>
        <p:nvSpPr>
          <p:cNvPr id="8" name="Oval 7"/>
          <p:cNvSpPr/>
          <p:nvPr/>
        </p:nvSpPr>
        <p:spPr>
          <a:xfrm>
            <a:off x="1297524" y="4328163"/>
            <a:ext cx="381763" cy="305411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1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1026668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375" y="281175"/>
            <a:ext cx="7622800" cy="4341537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76313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b="1" dirty="0" smtClean="0"/>
              <a:t>                                          ПОДЕШАВАЊЕ МИША</a:t>
            </a:r>
            <a:endParaRPr lang="sr-Latn-RS" b="1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3885" y="1350110"/>
            <a:ext cx="3020151" cy="3394075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7080" y="1808225"/>
            <a:ext cx="2379827" cy="11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38734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heme1" id="{97DD32FB-B774-4E72-88F2-B8EF1B6DEC91}" vid="{D22C864C-73AC-4B24-A3A4-72300F9CF2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1007</TotalTime>
  <Words>169</Words>
  <Application>Microsoft Office PowerPoint</Application>
  <PresentationFormat>On-screen Show (16:9)</PresentationFormat>
  <Paragraphs>45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Theme1</vt:lpstr>
      <vt:lpstr>Slide 1</vt:lpstr>
      <vt:lpstr>WINDOWS</vt:lpstr>
      <vt:lpstr>Slide 3</vt:lpstr>
      <vt:lpstr>Slide 4</vt:lpstr>
      <vt:lpstr>Slide 5</vt:lpstr>
      <vt:lpstr>КОНТРОЛНА ТАБЛА</vt:lpstr>
      <vt:lpstr>Slide 7</vt:lpstr>
      <vt:lpstr>Slide 8</vt:lpstr>
      <vt:lpstr>                                          ПОДЕШАВАЊЕ МИША</vt:lpstr>
      <vt:lpstr>                                          ПОДЕШАВАЊЕ ТАСТАТУРЕ</vt:lpstr>
      <vt:lpstr>РЕГИОНАЛНО ПОДЕШАВАЊЕ ЈЕЗИКА</vt:lpstr>
      <vt:lpstr>ПОДЕШАВАЊЕ ДАТУМА И ВРЕМЕНА</vt:lpstr>
      <vt:lpstr>ПОДЕШАВАЊЕ ЗВУКА</vt:lpstr>
      <vt:lpstr>ПОДЕШАВАЊЕ ПОЗАДИНЕ И ЧУВАРА ЕКРАНА</vt:lpstr>
      <vt:lpstr>Slide 15</vt:lpstr>
      <vt:lpstr>ПОДЕШАВАЊЕ РЕЗОЛУЦИЈЕ ЕКРАНА</vt:lpstr>
      <vt:lpstr>Slide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Brankica Jokic</dc:creator>
  <cp:lastModifiedBy>Aleksandra Stankovic</cp:lastModifiedBy>
  <cp:revision>112</cp:revision>
  <dcterms:created xsi:type="dcterms:W3CDTF">2013-08-21T19:17:07Z</dcterms:created>
  <dcterms:modified xsi:type="dcterms:W3CDTF">2020-12-03T08:52:50Z</dcterms:modified>
</cp:coreProperties>
</file>