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33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02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5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4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93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77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26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006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8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36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9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93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11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2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1D7FE0-C072-445D-96F8-267A877AE19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DA1740-3EC3-44CA-AEB8-B570E24F1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2800" dirty="0" smtClean="0"/>
              <a:t>ИСТОРИЈА</a:t>
            </a:r>
            <a:r>
              <a:rPr lang="en-US" sz="2800" dirty="0" smtClean="0"/>
              <a:t> </a:t>
            </a:r>
            <a:r>
              <a:rPr lang="en-US" sz="2800" dirty="0" smtClean="0"/>
              <a:t>7. </a:t>
            </a:r>
            <a:r>
              <a:rPr lang="sr-Cyrl-RS" sz="2800" dirty="0" smtClean="0"/>
              <a:t>РАЗРЕД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sr-Latn-BA" dirty="0" smtClean="0"/>
          </a:p>
          <a:p>
            <a:pPr algn="l"/>
            <a:r>
              <a:rPr lang="sr-Cyrl-RS" dirty="0" smtClean="0"/>
              <a:t>Наставник</a:t>
            </a:r>
            <a:r>
              <a:rPr lang="sr-Latn-BA" dirty="0" smtClean="0"/>
              <a:t>: </a:t>
            </a:r>
            <a:r>
              <a:rPr lang="sr-Cyrl-RS" dirty="0" smtClean="0"/>
              <a:t>Мрдеља Рондовић</a:t>
            </a:r>
            <a:endParaRPr lang="sr-Cyrl-RS" dirty="0" smtClean="0"/>
          </a:p>
          <a:p>
            <a:pPr algn="l"/>
            <a:r>
              <a:rPr lang="sr-Cyrl-RS" dirty="0" smtClean="0"/>
              <a:t>ОШ „Десанка Максимовић“ Рибник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КУЛТУРА</a:t>
            </a:r>
            <a:r>
              <a:rPr lang="sr-Latn-BA" sz="2400" dirty="0" smtClean="0"/>
              <a:t> –</a:t>
            </a:r>
            <a:r>
              <a:rPr lang="sr-Cyrl-RS" sz="2400" dirty="0" smtClean="0"/>
              <a:t> ОПШТЕ ОДЛИКЕ</a:t>
            </a:r>
            <a:r>
              <a:rPr lang="sr-Latn-BA" sz="2400" dirty="0" smtClean="0"/>
              <a:t/>
            </a:r>
            <a:br>
              <a:rPr lang="sr-Latn-BA" sz="2400" dirty="0" smtClean="0"/>
            </a:br>
            <a:r>
              <a:rPr lang="sr-Cyrl-RS" sz="2400" dirty="0" smtClean="0"/>
              <a:t>КУЛТУРНЕ ОБЛАСТИ У СРЕДЊЕМ ВИЈЕКУ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096" y="2603351"/>
            <a:ext cx="10703426" cy="3272516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Послије слабљења и постепене пропасти античке културе у средњем вијеку наступа доба скоро опште неписмености.</a:t>
            </a:r>
            <a:endParaRPr lang="sr-Latn-BA" dirty="0" smtClean="0"/>
          </a:p>
          <a:p>
            <a:r>
              <a:rPr lang="sr-Cyrl-RS" dirty="0" smtClean="0"/>
              <a:t>Стуб писмености била је црква која је шкоовала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младе људе за своје потребе, свештенике.</a:t>
            </a:r>
            <a:endParaRPr lang="sr-Latn-BA" dirty="0" smtClean="0"/>
          </a:p>
          <a:p>
            <a:r>
              <a:rPr lang="sr-Cyrl-RS" dirty="0" smtClean="0"/>
              <a:t>Прелазак са натуралне на робноновчану привреду</a:t>
            </a:r>
            <a:r>
              <a:rPr lang="sr-Latn-BA" dirty="0" smtClean="0"/>
              <a:t>privredu </a:t>
            </a:r>
            <a:r>
              <a:rPr lang="sr-Cyrl-RS" dirty="0" smtClean="0"/>
              <a:t>у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условило је развој културе.</a:t>
            </a:r>
            <a:r>
              <a:rPr lang="sr-Latn-BA" dirty="0" smtClean="0"/>
              <a:t> </a:t>
            </a:r>
            <a:endParaRPr lang="sr-Latn-BA" dirty="0" smtClean="0"/>
          </a:p>
          <a:p>
            <a:r>
              <a:rPr lang="sr-Cyrl-RS" dirty="0" smtClean="0"/>
              <a:t>Усљед развоја робноновчане привреде појављује </a:t>
            </a:r>
          </a:p>
          <a:p>
            <a:pPr marL="0" indent="0">
              <a:buNone/>
            </a:pPr>
            <a:r>
              <a:rPr lang="sr-Cyrl-RS" dirty="0" smtClean="0"/>
              <a:t>     се потреба за школованим кадром.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22" y="2948737"/>
            <a:ext cx="4572000" cy="29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365" y="982131"/>
            <a:ext cx="3836275" cy="920241"/>
          </a:xfrm>
        </p:spPr>
        <p:txBody>
          <a:bodyPr>
            <a:normAutofit/>
          </a:bodyPr>
          <a:lstStyle/>
          <a:p>
            <a:r>
              <a:rPr lang="sr-Latn-BA" sz="2800" dirty="0"/>
              <a:t> </a:t>
            </a:r>
            <a:r>
              <a:rPr lang="sr-Cyrl-RS" sz="2800" dirty="0" smtClean="0"/>
              <a:t>СРЕДЊИ ВИЈЕК</a:t>
            </a:r>
            <a:r>
              <a:rPr lang="sr-Latn-BA" sz="2800" dirty="0" smtClean="0"/>
              <a:t/>
            </a:r>
            <a:br>
              <a:rPr lang="sr-Latn-BA" sz="2800" dirty="0" smtClean="0"/>
            </a:br>
            <a:r>
              <a:rPr lang="sr-Latn-BA" dirty="0" smtClean="0"/>
              <a:t>v- xv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627" y="982131"/>
            <a:ext cx="1863876" cy="4892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7365" y="1828800"/>
            <a:ext cx="3836275" cy="4047066"/>
          </a:xfrm>
        </p:spPr>
        <p:txBody>
          <a:bodyPr>
            <a:normAutofit/>
          </a:bodyPr>
          <a:lstStyle/>
          <a:p>
            <a:pPr algn="l"/>
            <a:r>
              <a:rPr lang="sr-Cyrl-RS" sz="2000" dirty="0" smtClean="0"/>
              <a:t>Школе су се налазиле у оквиру манастира.</a:t>
            </a:r>
            <a:endParaRPr lang="sr-Latn-BA" sz="2000" dirty="0" smtClean="0"/>
          </a:p>
          <a:p>
            <a:pPr algn="l"/>
            <a:r>
              <a:rPr lang="sr-Cyrl-RS" sz="2000" dirty="0" smtClean="0"/>
              <a:t>У том мрачном добу средњег вијека постојали су изузеци када је у питању култура и културно стваралаштво.</a:t>
            </a:r>
          </a:p>
          <a:p>
            <a:pPr algn="l"/>
            <a:r>
              <a:rPr lang="sr-Cyrl-RS" sz="2000" dirty="0" smtClean="0">
                <a:solidFill>
                  <a:srgbClr val="C00000"/>
                </a:solidFill>
              </a:rPr>
              <a:t>Византија и њен Цариград</a:t>
            </a:r>
            <a:endParaRPr lang="sr-Latn-BA" sz="2000" dirty="0" smtClean="0">
              <a:solidFill>
                <a:srgbClr val="C00000"/>
              </a:solidFill>
            </a:endParaRPr>
          </a:p>
          <a:p>
            <a:pPr algn="l"/>
            <a:r>
              <a:rPr lang="sr-Latn-BA" sz="2000" dirty="0" smtClean="0">
                <a:solidFill>
                  <a:srgbClr val="C00000"/>
                </a:solidFill>
              </a:rPr>
              <a:t>      </a:t>
            </a:r>
            <a:r>
              <a:rPr lang="sr-Latn-BA" sz="2000" dirty="0" smtClean="0">
                <a:solidFill>
                  <a:srgbClr val="C00000"/>
                </a:solidFill>
              </a:rPr>
              <a:t>(</a:t>
            </a:r>
            <a:r>
              <a:rPr lang="sr-Cyrl-RS" sz="2000" dirty="0" smtClean="0">
                <a:solidFill>
                  <a:srgbClr val="C00000"/>
                </a:solidFill>
              </a:rPr>
              <a:t>право и филозофија</a:t>
            </a:r>
            <a:r>
              <a:rPr lang="sr-Latn-BA" sz="2000" dirty="0" smtClean="0">
                <a:solidFill>
                  <a:srgbClr val="C00000"/>
                </a:solidFill>
              </a:rPr>
              <a:t>)</a:t>
            </a:r>
            <a:endParaRPr lang="sr-Latn-BA" sz="2000" dirty="0" smtClean="0">
              <a:solidFill>
                <a:srgbClr val="C00000"/>
              </a:solidFill>
            </a:endParaRPr>
          </a:p>
          <a:p>
            <a:pPr algn="l"/>
            <a:r>
              <a:rPr lang="sr-Cyrl-RS" sz="2000" dirty="0" smtClean="0">
                <a:solidFill>
                  <a:srgbClr val="C00000"/>
                </a:solidFill>
              </a:rPr>
              <a:t>Западноевропске школе </a:t>
            </a:r>
            <a:r>
              <a:rPr lang="sr-Latn-BA" sz="2000" dirty="0" smtClean="0">
                <a:solidFill>
                  <a:srgbClr val="C00000"/>
                </a:solidFill>
              </a:rPr>
              <a:t> </a:t>
            </a:r>
            <a:endParaRPr lang="sr-Latn-BA" sz="2000" dirty="0" smtClean="0">
              <a:solidFill>
                <a:srgbClr val="C00000"/>
              </a:solidFill>
            </a:endParaRPr>
          </a:p>
          <a:p>
            <a:pPr algn="l"/>
            <a:r>
              <a:rPr lang="sr-Latn-BA" sz="2000" dirty="0" smtClean="0">
                <a:solidFill>
                  <a:srgbClr val="C00000"/>
                </a:solidFill>
              </a:rPr>
              <a:t>   </a:t>
            </a:r>
            <a:r>
              <a:rPr lang="sr-Latn-BA" sz="2000" dirty="0" smtClean="0">
                <a:solidFill>
                  <a:srgbClr val="C00000"/>
                </a:solidFill>
              </a:rPr>
              <a:t>(</a:t>
            </a:r>
            <a:r>
              <a:rPr lang="sr-Cyrl-RS" sz="2000" dirty="0" smtClean="0">
                <a:solidFill>
                  <a:srgbClr val="C00000"/>
                </a:solidFill>
              </a:rPr>
              <a:t>факултети и универзитети</a:t>
            </a:r>
            <a:r>
              <a:rPr lang="sr-Latn-BA" sz="2000" dirty="0" smtClean="0">
                <a:solidFill>
                  <a:srgbClr val="C00000"/>
                </a:solidFill>
              </a:rPr>
              <a:t>)</a:t>
            </a:r>
            <a:endParaRPr lang="sr-Latn-BA" sz="2000" dirty="0" smtClean="0">
              <a:solidFill>
                <a:srgbClr val="C00000"/>
              </a:solidFill>
            </a:endParaRPr>
          </a:p>
          <a:p>
            <a:pPr algn="l"/>
            <a:endParaRPr lang="sr-Latn-BA" sz="2000" dirty="0" smtClean="0">
              <a:solidFill>
                <a:srgbClr val="C00000"/>
              </a:solidFill>
            </a:endParaRPr>
          </a:p>
          <a:p>
            <a:pPr algn="l"/>
            <a:endParaRPr lang="sr-Latn-BA" sz="2000" dirty="0" smtClean="0"/>
          </a:p>
          <a:p>
            <a:pPr algn="l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40" y="1183342"/>
            <a:ext cx="3678279" cy="1947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05" y="3216394"/>
            <a:ext cx="2235384" cy="29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407" y="736892"/>
            <a:ext cx="3446225" cy="797618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ПРОНААСЦИ У СРЕДЊЕМ ВИЈЕКУ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034" y="1671144"/>
            <a:ext cx="4096829" cy="4204722"/>
          </a:xfrm>
        </p:spPr>
        <p:txBody>
          <a:bodyPr>
            <a:normAutofit/>
          </a:bodyPr>
          <a:lstStyle/>
          <a:p>
            <a:pPr algn="l"/>
            <a:r>
              <a:rPr lang="sr-Cyrl-RS" sz="2000" dirty="0" smtClean="0"/>
              <a:t>Црква није подстицала развој науке.</a:t>
            </a:r>
          </a:p>
          <a:p>
            <a:pPr algn="l"/>
            <a:r>
              <a:rPr lang="sr-Cyrl-RS" sz="2000" dirty="0" smtClean="0"/>
              <a:t>Прогонила је људе који су проучавали природне процесе.</a:t>
            </a:r>
            <a:endParaRPr lang="sr-Latn-BA" sz="2000" dirty="0" smtClean="0"/>
          </a:p>
          <a:p>
            <a:pPr algn="l"/>
            <a:r>
              <a:rPr lang="sr-Cyrl-RS" sz="2000" dirty="0" smtClean="0"/>
              <a:t>Први часовник је урађен у </a:t>
            </a:r>
            <a:r>
              <a:rPr lang="sr-Latn-BA" sz="2000" dirty="0" smtClean="0"/>
              <a:t>XV </a:t>
            </a:r>
            <a:r>
              <a:rPr lang="sr-Cyrl-RS" sz="2000" dirty="0" smtClean="0"/>
              <a:t>вијеку у Фиренци.</a:t>
            </a:r>
            <a:endParaRPr lang="sr-Latn-BA" sz="2000" dirty="0" smtClean="0"/>
          </a:p>
          <a:p>
            <a:pPr algn="l"/>
            <a:r>
              <a:rPr lang="sr-Cyrl-RS" sz="2000" dirty="0" smtClean="0"/>
              <a:t>Средином </a:t>
            </a:r>
            <a:r>
              <a:rPr lang="sr-Latn-BA" sz="2000" dirty="0" smtClean="0"/>
              <a:t>XV</a:t>
            </a:r>
            <a:r>
              <a:rPr lang="sr-Cyrl-RS" sz="2000" dirty="0" smtClean="0"/>
              <a:t> вијека</a:t>
            </a:r>
            <a:r>
              <a:rPr lang="sr-Latn-BA" sz="2000" dirty="0" smtClean="0"/>
              <a:t>, </a:t>
            </a:r>
            <a:r>
              <a:rPr lang="sr-Cyrl-RS" sz="2000" dirty="0" smtClean="0"/>
              <a:t>Њемац Јохан Гутенберг је пронашао штампарију.</a:t>
            </a:r>
            <a:endParaRPr lang="sr-Latn-BA" sz="2000" dirty="0" smtClean="0"/>
          </a:p>
          <a:p>
            <a:pPr algn="l"/>
            <a:r>
              <a:rPr lang="sr-Cyrl-RS" sz="2000" dirty="0" smtClean="0"/>
              <a:t>Штампарија представља прекретницу у средњем вијеку у развоју науке и културе.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68" y="982131"/>
            <a:ext cx="5469466" cy="489373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303" y="1145626"/>
            <a:ext cx="6236559" cy="1008994"/>
          </a:xfrm>
        </p:spPr>
        <p:txBody>
          <a:bodyPr>
            <a:normAutofit fontScale="90000"/>
          </a:bodyPr>
          <a:lstStyle/>
          <a:p>
            <a:r>
              <a:rPr lang="sr-Latn-BA" sz="2400" dirty="0" smtClean="0"/>
              <a:t/>
            </a:r>
            <a:br>
              <a:rPr lang="sr-Latn-BA" sz="2400" dirty="0" smtClean="0"/>
            </a:br>
            <a:r>
              <a:rPr lang="sr-Latn-BA" sz="2400" dirty="0"/>
              <a:t/>
            </a:r>
            <a:br>
              <a:rPr lang="sr-Latn-BA" sz="2400" dirty="0"/>
            </a:br>
            <a:r>
              <a:rPr lang="sr-Latn-BA" sz="2400" dirty="0" smtClean="0"/>
              <a:t/>
            </a:r>
            <a:br>
              <a:rPr lang="sr-Latn-BA" sz="2400" dirty="0" smtClean="0"/>
            </a:br>
            <a:r>
              <a:rPr lang="sr-Cyrl-RS" sz="3100" dirty="0" smtClean="0"/>
              <a:t>КУЛТУРНЕ ОБЛАСТИ </a:t>
            </a:r>
            <a:r>
              <a:rPr lang="sr-Latn-BA" sz="3100" dirty="0" smtClean="0"/>
              <a:t> </a:t>
            </a:r>
            <a:endParaRPr lang="en-US"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8179" y="2900855"/>
            <a:ext cx="6375820" cy="291574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r-Cyrl-RS" sz="2400" dirty="0" smtClean="0"/>
              <a:t>Вјера је обиљежила средњовјекову културу, те су се развиле сљедеће културне области</a:t>
            </a:r>
            <a:r>
              <a:rPr lang="sr-Latn-BA" sz="2400" dirty="0" smtClean="0"/>
              <a:t>:</a:t>
            </a:r>
            <a:endParaRPr lang="sr-Latn-BA" sz="2400" dirty="0" smtClean="0"/>
          </a:p>
          <a:p>
            <a:pPr algn="l"/>
            <a:r>
              <a:rPr lang="sr-Cyrl-RS" sz="2400" dirty="0" smtClean="0">
                <a:solidFill>
                  <a:srgbClr val="C00000"/>
                </a:solidFill>
              </a:rPr>
              <a:t>ВИЗАНТИЈСКА</a:t>
            </a:r>
            <a:endParaRPr lang="sr-Latn-BA" sz="2400" dirty="0" smtClean="0">
              <a:solidFill>
                <a:srgbClr val="C00000"/>
              </a:solidFill>
            </a:endParaRPr>
          </a:p>
          <a:p>
            <a:pPr algn="l"/>
            <a:r>
              <a:rPr lang="sr-Cyrl-RS" sz="2400" dirty="0" smtClean="0">
                <a:solidFill>
                  <a:srgbClr val="C00000"/>
                </a:solidFill>
              </a:rPr>
              <a:t>ЗАПАДНОЕВРОПСКА</a:t>
            </a:r>
          </a:p>
          <a:p>
            <a:pPr algn="l"/>
            <a:r>
              <a:rPr lang="sr-Cyrl-RS" sz="2400" dirty="0" smtClean="0">
                <a:solidFill>
                  <a:srgbClr val="C00000"/>
                </a:solidFill>
              </a:rPr>
              <a:t>АРАБЉАНСКА </a:t>
            </a:r>
          </a:p>
          <a:p>
            <a:pPr algn="l"/>
            <a:r>
              <a:rPr lang="sr-Cyrl-RS" sz="2400" dirty="0" smtClean="0">
                <a:solidFill>
                  <a:schemeClr val="tx1"/>
                </a:solidFill>
              </a:rPr>
              <a:t>Техничка и културна достигнућа брисала су многе државне и вјерске ранице.</a:t>
            </a:r>
            <a:endParaRPr lang="sr-Latn-BA" sz="2400" dirty="0" smtClean="0">
              <a:solidFill>
                <a:srgbClr val="C00000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r="17253"/>
          <a:stretch>
            <a:fillRect/>
          </a:stretch>
        </p:blipFill>
        <p:spPr>
          <a:xfrm>
            <a:off x="8094831" y="3804744"/>
            <a:ext cx="2625721" cy="201185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710" y="1124606"/>
            <a:ext cx="3951890" cy="249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819807"/>
            <a:ext cx="3718455" cy="1156139"/>
          </a:xfrm>
        </p:spPr>
        <p:txBody>
          <a:bodyPr>
            <a:normAutofit/>
          </a:bodyPr>
          <a:lstStyle/>
          <a:p>
            <a:r>
              <a:rPr lang="sr-Cyrl-RS" dirty="0" smtClean="0"/>
              <a:t>ГРАЂЕВИНАРСТВО И КЊИЖЕВОСТ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745" y="2081048"/>
            <a:ext cx="4255521" cy="3388421"/>
          </a:xfrm>
        </p:spPr>
        <p:txBody>
          <a:bodyPr>
            <a:normAutofit lnSpcReduction="10000"/>
          </a:bodyPr>
          <a:lstStyle/>
          <a:p>
            <a:pPr algn="l"/>
            <a:r>
              <a:rPr lang="sr-Cyrl-RS" sz="2000" dirty="0" smtClean="0"/>
              <a:t>Културне области</a:t>
            </a:r>
            <a:r>
              <a:rPr lang="sr-Latn-BA" sz="2000" dirty="0" smtClean="0"/>
              <a:t>:</a:t>
            </a:r>
            <a:endParaRPr lang="sr-Latn-BA" sz="2000" dirty="0" smtClean="0"/>
          </a:p>
          <a:p>
            <a:pPr algn="l"/>
            <a:r>
              <a:rPr lang="sr-Cyrl-RS" sz="2000" dirty="0" smtClean="0">
                <a:solidFill>
                  <a:srgbClr val="C00000"/>
                </a:solidFill>
              </a:rPr>
              <a:t>ВИЗАНТИЈСКИ СТИЛ</a:t>
            </a:r>
            <a:endParaRPr lang="sr-Latn-BA" sz="2000" dirty="0" smtClean="0">
              <a:solidFill>
                <a:srgbClr val="C00000"/>
              </a:solidFill>
            </a:endParaRPr>
          </a:p>
          <a:p>
            <a:pPr algn="l"/>
            <a:r>
              <a:rPr lang="sr-Cyrl-RS" sz="2000" dirty="0" smtClean="0">
                <a:solidFill>
                  <a:srgbClr val="C00000"/>
                </a:solidFill>
              </a:rPr>
              <a:t>ЗАПАДНО-ЕВРОПСКИ СТИЛ ИЛИ ЛАТИНСКИ </a:t>
            </a:r>
            <a:endParaRPr lang="sr-Latn-BA" sz="2000" dirty="0" smtClean="0">
              <a:solidFill>
                <a:srgbClr val="C00000"/>
              </a:solidFill>
            </a:endParaRPr>
          </a:p>
          <a:p>
            <a:pPr algn="l"/>
            <a:r>
              <a:rPr lang="sr-Cyrl-RS" sz="2000" dirty="0" smtClean="0">
                <a:solidFill>
                  <a:srgbClr val="C00000"/>
                </a:solidFill>
              </a:rPr>
              <a:t>АРАПСКИ-ИСЛАМСКИ</a:t>
            </a:r>
            <a:endParaRPr lang="sr-Latn-BA" sz="2000" dirty="0" smtClean="0">
              <a:solidFill>
                <a:srgbClr val="C00000"/>
              </a:solidFill>
            </a:endParaRPr>
          </a:p>
          <a:p>
            <a:pPr algn="l"/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Књижевност</a:t>
            </a:r>
            <a:r>
              <a:rPr lang="sr-Latn-B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sr-Latn-BA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Засниваа се на усменом предању, на примјер Пјесма о Роланду и Карлу Великом.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21" y="3503234"/>
            <a:ext cx="2439570" cy="2629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78" y="3665634"/>
            <a:ext cx="3408400" cy="246664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21" y="673002"/>
            <a:ext cx="5622925" cy="2698407"/>
          </a:xfrm>
        </p:spPr>
      </p:pic>
    </p:spTree>
    <p:extLst>
      <p:ext uri="{BB962C8B-B14F-4D97-AF65-F5344CB8AC3E}">
        <p14:creationId xmlns:p14="http://schemas.microsoft.com/office/powerpoint/2010/main" val="4286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2800" dirty="0" smtClean="0"/>
              <a:t>ЗАДАТАК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 smtClean="0"/>
              <a:t> </a:t>
            </a:r>
            <a:r>
              <a:rPr lang="sr-Cyrl-RS" dirty="0" smtClean="0"/>
              <a:t>Одговорите на питања из уџбеника на </a:t>
            </a:r>
            <a:r>
              <a:rPr lang="sr-Latn-BA" dirty="0" smtClean="0"/>
              <a:t>178</a:t>
            </a:r>
            <a:r>
              <a:rPr lang="sr-Latn-BA" dirty="0" smtClean="0"/>
              <a:t>. </a:t>
            </a:r>
            <a:r>
              <a:rPr lang="sr-Cyrl-RS" smtClean="0"/>
              <a:t>страни.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247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ИСТОРИЈА 7. РАЗРЕД</vt:lpstr>
      <vt:lpstr>КУЛТУРА – ОПШТЕ ОДЛИКЕ КУЛТУРНЕ ОБЛАСТИ У СРЕДЊЕМ ВИЈЕКУ</vt:lpstr>
      <vt:lpstr> СРЕДЊИ ВИЈЕК v- xv</vt:lpstr>
      <vt:lpstr>ПРОНААСЦИ У СРЕДЊЕМ ВИЈЕКУ </vt:lpstr>
      <vt:lpstr>   КУЛТУРНЕ ОБЛАСТИ  </vt:lpstr>
      <vt:lpstr>ГРАЂЕВИНАРСТВО И КЊИЖЕВОСТ</vt:lpstr>
      <vt:lpstr>ЗАДАТАК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ISTORIJA 7. RAZRED</dc:title>
  <dc:creator>Korisnik</dc:creator>
  <cp:lastModifiedBy>24. Milija Marjanovic</cp:lastModifiedBy>
  <cp:revision>18</cp:revision>
  <dcterms:created xsi:type="dcterms:W3CDTF">2020-11-30T07:49:10Z</dcterms:created>
  <dcterms:modified xsi:type="dcterms:W3CDTF">2020-11-30T14:54:08Z</dcterms:modified>
</cp:coreProperties>
</file>