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biste dodali stil podnaslova prototipa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s-Latn-BA" smtClean="0"/>
              <a:t>Klinite na ikonu kako bi dodali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8573" y="4218710"/>
            <a:ext cx="70138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3600" dirty="0" smtClean="0"/>
          </a:p>
          <a:p>
            <a:r>
              <a:rPr lang="sr-Cyrl-RS" sz="3600" dirty="0" smtClean="0"/>
              <a:t>ПАРНИ И НЕПАРНИ БРОЈЕВИ</a:t>
            </a:r>
            <a:endParaRPr lang="en-US" sz="3600" dirty="0" smtClean="0"/>
          </a:p>
          <a:p>
            <a:r>
              <a:rPr lang="sr-Cyrl-RS" sz="3600" dirty="0" smtClean="0"/>
              <a:t>           Утврђивање</a:t>
            </a:r>
            <a:endParaRPr lang="en-US" sz="360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973" y="135083"/>
            <a:ext cx="4426527" cy="418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38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46161" y="570779"/>
            <a:ext cx="8596668" cy="5892365"/>
          </a:xfrm>
        </p:spPr>
        <p:txBody>
          <a:bodyPr/>
          <a:lstStyle/>
          <a:p>
            <a:pPr marL="0" indent="0">
              <a:buNone/>
            </a:pPr>
            <a:r>
              <a:rPr lang="sr-Cyrl-RS" sz="2800" u="sng" dirty="0" smtClean="0">
                <a:solidFill>
                  <a:srgbClr val="FF0000"/>
                </a:solidFill>
              </a:rPr>
              <a:t>ПОНОВИМО!</a:t>
            </a:r>
          </a:p>
          <a:p>
            <a:pPr marL="0" indent="0">
              <a:buNone/>
            </a:pPr>
            <a:endParaRPr lang="sr-Cyrl-RS" sz="28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RS" sz="2800" dirty="0" smtClean="0"/>
              <a:t>ПАР СУ ДВОЈЕ!</a:t>
            </a:r>
          </a:p>
          <a:p>
            <a:pPr marL="0" indent="0">
              <a:buNone/>
            </a:pPr>
            <a:endParaRPr lang="sr-Cyrl-RS" sz="2800" dirty="0"/>
          </a:p>
          <a:p>
            <a:pPr marL="0" indent="0">
              <a:buNone/>
            </a:pPr>
            <a:endParaRPr lang="sr-Cyrl-RS" sz="2800" dirty="0" smtClean="0"/>
          </a:p>
          <a:p>
            <a:pPr marL="0" indent="0">
              <a:buNone/>
            </a:pPr>
            <a:endParaRPr lang="sr-Cyrl-RS" sz="2800" dirty="0"/>
          </a:p>
          <a:p>
            <a:pPr marL="0" indent="0">
              <a:buNone/>
            </a:pPr>
            <a:endParaRPr lang="sr-Cyrl-RS" sz="2800" dirty="0" smtClean="0"/>
          </a:p>
          <a:p>
            <a:pPr marL="0" indent="0">
              <a:buNone/>
            </a:pPr>
            <a:r>
              <a:rPr lang="sr-Cyrl-RS" sz="2800" u="sng" dirty="0" smtClean="0">
                <a:solidFill>
                  <a:srgbClr val="FF0000"/>
                </a:solidFill>
              </a:rPr>
              <a:t>ПАРНИ БРОЈЕВИ СУ: 2, 4, 6, 8, 10.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885" y="2926447"/>
            <a:ext cx="993992" cy="993992"/>
          </a:xfrm>
          <a:prstGeom prst="rect">
            <a:avLst/>
          </a:prstGeom>
        </p:spPr>
      </p:pic>
      <p:sp>
        <p:nvSpPr>
          <p:cNvPr id="5" name="Elipsa 4"/>
          <p:cNvSpPr/>
          <p:nvPr/>
        </p:nvSpPr>
        <p:spPr>
          <a:xfrm>
            <a:off x="5549066" y="570779"/>
            <a:ext cx="2525630" cy="35128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95" y="1236192"/>
            <a:ext cx="1783773" cy="178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18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77334" y="665019"/>
            <a:ext cx="8596668" cy="537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 smtClean="0"/>
              <a:t>        ДРВО ЈЕ САМО. ОНО НЕМА СВОГ ПАРА. </a:t>
            </a:r>
          </a:p>
          <a:p>
            <a:pPr marL="0" indent="0">
              <a:buNone/>
            </a:pPr>
            <a:endParaRPr lang="sr-Cyrl-RS" sz="2800" dirty="0"/>
          </a:p>
          <a:p>
            <a:pPr marL="0" indent="0">
              <a:buNone/>
            </a:pPr>
            <a:endParaRPr lang="sr-Cyrl-RS" sz="2800" dirty="0" smtClean="0"/>
          </a:p>
          <a:p>
            <a:pPr marL="0" indent="0">
              <a:buNone/>
            </a:pPr>
            <a:endParaRPr lang="sr-Cyrl-RS" sz="2800" dirty="0" smtClean="0"/>
          </a:p>
          <a:p>
            <a:pPr marL="0" indent="0">
              <a:buNone/>
            </a:pPr>
            <a:endParaRPr lang="sr-Cyrl-RS" sz="28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Cyrl-RS" sz="28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Cyrl-RS" sz="2800" u="sng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r-Cyrl-RS" sz="2800" u="sng" dirty="0" smtClean="0">
                <a:solidFill>
                  <a:srgbClr val="FF0000"/>
                </a:solidFill>
              </a:rPr>
              <a:t>НЕПАРНИ БРОЈЕВИ СУ: 1, 3, 5, 7, 9.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047" y="1367055"/>
            <a:ext cx="2780434" cy="2780434"/>
          </a:xfrm>
          <a:prstGeom prst="rect">
            <a:avLst/>
          </a:prstGeom>
        </p:spPr>
      </p:pic>
      <p:sp>
        <p:nvSpPr>
          <p:cNvPr id="6" name="Elipsa 5"/>
          <p:cNvSpPr/>
          <p:nvPr/>
        </p:nvSpPr>
        <p:spPr>
          <a:xfrm>
            <a:off x="3229408" y="1367055"/>
            <a:ext cx="2660073" cy="29644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30237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77334" y="426027"/>
            <a:ext cx="8596668" cy="5798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Cyrl-RS" sz="2800" dirty="0" smtClean="0"/>
              <a:t>1. ЗАОКРУЖИ СВЕ </a:t>
            </a:r>
            <a:r>
              <a:rPr lang="sr-Cyrl-RS" sz="2800" dirty="0" smtClean="0">
                <a:solidFill>
                  <a:srgbClr val="FF0000"/>
                </a:solidFill>
              </a:rPr>
              <a:t>ПАРНЕ </a:t>
            </a:r>
            <a:r>
              <a:rPr lang="sr-Cyrl-RS" sz="2800" dirty="0" smtClean="0"/>
              <a:t>БРОЈЕВЕ.</a:t>
            </a:r>
          </a:p>
          <a:p>
            <a:pPr marL="0" indent="0">
              <a:buNone/>
            </a:pPr>
            <a:endParaRPr lang="sr-Cyrl-RS" sz="2800" dirty="0" smtClean="0"/>
          </a:p>
          <a:p>
            <a:pPr marL="0" indent="0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      1       2        5        7  </a:t>
            </a:r>
            <a:r>
              <a:rPr lang="sr-Cyrl-RS" sz="2800" dirty="0" smtClean="0"/>
              <a:t>    </a:t>
            </a:r>
            <a:r>
              <a:rPr lang="sr-Cyrl-RS" sz="2800" dirty="0" smtClean="0"/>
              <a:t>8      </a:t>
            </a:r>
          </a:p>
          <a:p>
            <a:pPr marL="0" indent="0">
              <a:buNone/>
            </a:pPr>
            <a:endParaRPr lang="sr-Cyrl-RS" sz="2800" dirty="0" smtClean="0"/>
          </a:p>
          <a:p>
            <a:pPr marL="0" indent="0">
              <a:buNone/>
            </a:pPr>
            <a:endParaRPr lang="sr-Cyrl-RS" sz="2800" dirty="0"/>
          </a:p>
          <a:p>
            <a:pPr marL="0" indent="0">
              <a:buNone/>
            </a:pPr>
            <a:r>
              <a:rPr lang="sr-Cyrl-RS" sz="2800" dirty="0" smtClean="0"/>
              <a:t>2. ДА ЛИ СУ СЉЕДЕЋИ БРОЈЕВИ ПАРНИ ИЛИ НЕПАРНИ? ЗАОКРУЖИ </a:t>
            </a:r>
            <a:r>
              <a:rPr lang="sr-Cyrl-RS" sz="2800" dirty="0" smtClean="0">
                <a:solidFill>
                  <a:srgbClr val="FF0000"/>
                </a:solidFill>
              </a:rPr>
              <a:t>П</a:t>
            </a:r>
            <a:r>
              <a:rPr lang="sr-Cyrl-RS" sz="2800" dirty="0" smtClean="0"/>
              <a:t> ИЛИ </a:t>
            </a:r>
            <a:r>
              <a:rPr lang="sr-Cyrl-RS" sz="2800" dirty="0" smtClean="0">
                <a:solidFill>
                  <a:srgbClr val="00B0F0"/>
                </a:solidFill>
              </a:rPr>
              <a:t>Н.</a:t>
            </a:r>
          </a:p>
          <a:p>
            <a:pPr marL="0" indent="0">
              <a:buNone/>
            </a:pPr>
            <a:endParaRPr lang="sr-Cyrl-RS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tx1"/>
                </a:solidFill>
              </a:rPr>
              <a:t>СЕДАМ       </a:t>
            </a:r>
            <a:r>
              <a:rPr lang="sr-Cyrl-RS" sz="3000" dirty="0" smtClean="0">
                <a:solidFill>
                  <a:srgbClr val="FF0000"/>
                </a:solidFill>
              </a:rPr>
              <a:t>П     </a:t>
            </a:r>
            <a:r>
              <a:rPr lang="sr-Cyrl-RS" sz="3000" dirty="0" smtClean="0">
                <a:solidFill>
                  <a:srgbClr val="00B0F0"/>
                </a:solidFill>
              </a:rPr>
              <a:t>Н             </a:t>
            </a:r>
            <a:r>
              <a:rPr lang="sr-Cyrl-RS" sz="3000" dirty="0" smtClean="0">
                <a:solidFill>
                  <a:schemeClr val="tx1"/>
                </a:solidFill>
              </a:rPr>
              <a:t>ДЕСЕТ      </a:t>
            </a:r>
            <a:r>
              <a:rPr lang="sr-Cyrl-RS" sz="3000" dirty="0" smtClean="0">
                <a:solidFill>
                  <a:srgbClr val="FF0000"/>
                </a:solidFill>
              </a:rPr>
              <a:t>  П</a:t>
            </a:r>
            <a:r>
              <a:rPr lang="sr-Cyrl-RS" sz="3000" dirty="0" smtClean="0">
                <a:solidFill>
                  <a:srgbClr val="00B0F0"/>
                </a:solidFill>
              </a:rPr>
              <a:t>    Н</a:t>
            </a:r>
            <a:endParaRPr lang="sr-Cyrl-RS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RS" sz="3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RS" sz="3000" dirty="0" smtClean="0">
                <a:solidFill>
                  <a:schemeClr val="tx1"/>
                </a:solidFill>
              </a:rPr>
              <a:t>ТРИ</a:t>
            </a:r>
            <a:r>
              <a:rPr lang="sr-Cyrl-RS" sz="3000" dirty="0" smtClean="0">
                <a:solidFill>
                  <a:srgbClr val="FF0000"/>
                </a:solidFill>
              </a:rPr>
              <a:t>          </a:t>
            </a:r>
            <a:r>
              <a:rPr lang="sr-Cyrl-RS" sz="3000" dirty="0">
                <a:solidFill>
                  <a:srgbClr val="FF0000"/>
                </a:solidFill>
              </a:rPr>
              <a:t>П   </a:t>
            </a:r>
            <a:r>
              <a:rPr lang="sr-Cyrl-RS" sz="3000" dirty="0">
                <a:solidFill>
                  <a:srgbClr val="00B0F0"/>
                </a:solidFill>
              </a:rPr>
              <a:t> </a:t>
            </a:r>
            <a:r>
              <a:rPr lang="sr-Cyrl-RS" sz="3000" dirty="0" smtClean="0">
                <a:solidFill>
                  <a:srgbClr val="00B0F0"/>
                </a:solidFill>
              </a:rPr>
              <a:t> Н            </a:t>
            </a:r>
            <a:r>
              <a:rPr lang="sr-Cyrl-RS" sz="3000" dirty="0" smtClean="0">
                <a:solidFill>
                  <a:schemeClr val="tx1"/>
                </a:solidFill>
              </a:rPr>
              <a:t>ШЕСТ</a:t>
            </a:r>
            <a:r>
              <a:rPr lang="sr-Cyrl-RS" sz="3000" dirty="0" smtClean="0">
                <a:solidFill>
                  <a:srgbClr val="FF0000"/>
                </a:solidFill>
              </a:rPr>
              <a:t>          </a:t>
            </a:r>
            <a:r>
              <a:rPr lang="sr-Cyrl-RS" sz="3000" dirty="0">
                <a:solidFill>
                  <a:srgbClr val="FF0000"/>
                </a:solidFill>
              </a:rPr>
              <a:t>П</a:t>
            </a:r>
            <a:r>
              <a:rPr lang="sr-Cyrl-RS" sz="3000" dirty="0">
                <a:solidFill>
                  <a:srgbClr val="00B0F0"/>
                </a:solidFill>
              </a:rPr>
              <a:t>    </a:t>
            </a:r>
            <a:r>
              <a:rPr lang="sr-Cyrl-RS" sz="3000" dirty="0" smtClean="0">
                <a:solidFill>
                  <a:srgbClr val="00B0F0"/>
                </a:solidFill>
              </a:rPr>
              <a:t>Н</a:t>
            </a:r>
            <a:endParaRPr lang="sr-Cyrl-RS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tx1"/>
                </a:solidFill>
              </a:rPr>
              <a:t>                                    </a:t>
            </a:r>
          </a:p>
        </p:txBody>
      </p:sp>
      <p:sp>
        <p:nvSpPr>
          <p:cNvPr id="4" name="Elipsa 3"/>
          <p:cNvSpPr/>
          <p:nvPr/>
        </p:nvSpPr>
        <p:spPr>
          <a:xfrm>
            <a:off x="2467728" y="1148196"/>
            <a:ext cx="607981" cy="6702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4975668" y="1148196"/>
            <a:ext cx="571499" cy="6702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2872973" y="3370554"/>
            <a:ext cx="716973" cy="7143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2872973" y="4427834"/>
            <a:ext cx="685688" cy="8286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6140972" y="3370554"/>
            <a:ext cx="633845" cy="87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Elipsa 8"/>
          <p:cNvSpPr/>
          <p:nvPr/>
        </p:nvSpPr>
        <p:spPr>
          <a:xfrm>
            <a:off x="6057846" y="4427834"/>
            <a:ext cx="716971" cy="7793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06807" y="322118"/>
            <a:ext cx="8596668" cy="5912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sz="2800" dirty="0" smtClean="0"/>
              <a:t>3. ПОГЛЕДАЈ СКУП.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sz="2800" dirty="0" smtClean="0"/>
              <a:t>ОВАЈ СКУП ИМА _ ЕЛЕМЕНАТА.</a:t>
            </a:r>
          </a:p>
          <a:p>
            <a:pPr marL="0" indent="0">
              <a:buNone/>
            </a:pPr>
            <a:endParaRPr lang="sr-Cyrl-RS" sz="2800" dirty="0" smtClean="0"/>
          </a:p>
          <a:p>
            <a:pPr marL="0" indent="0">
              <a:buNone/>
            </a:pPr>
            <a:r>
              <a:rPr lang="sr-Cyrl-RS" sz="2800" dirty="0" smtClean="0"/>
              <a:t>БРОЈ ПАРОВА ЈЕ: _</a:t>
            </a:r>
            <a:endParaRPr lang="sr-Cyrl-RS" sz="2800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4" name="Elipsa 3"/>
          <p:cNvSpPr/>
          <p:nvPr/>
        </p:nvSpPr>
        <p:spPr>
          <a:xfrm>
            <a:off x="3051288" y="201814"/>
            <a:ext cx="4364181" cy="42187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05" y="722059"/>
            <a:ext cx="845126" cy="845126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59394">
            <a:off x="3968611" y="1942608"/>
            <a:ext cx="845126" cy="845126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611" y="3114606"/>
            <a:ext cx="845126" cy="845126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325" y="787647"/>
            <a:ext cx="1042555" cy="104255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379" y="1851204"/>
            <a:ext cx="1042555" cy="1042555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083" y="3015891"/>
            <a:ext cx="1042555" cy="1042555"/>
          </a:xfrm>
          <a:prstGeom prst="rect">
            <a:avLst/>
          </a:prstGeom>
        </p:spPr>
      </p:pic>
      <p:sp>
        <p:nvSpPr>
          <p:cNvPr id="11" name="Elipsa 10"/>
          <p:cNvSpPr/>
          <p:nvPr/>
        </p:nvSpPr>
        <p:spPr>
          <a:xfrm>
            <a:off x="3721666" y="584188"/>
            <a:ext cx="3065318" cy="10934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3777094" y="1788110"/>
            <a:ext cx="3065317" cy="10459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ipsa 12"/>
          <p:cNvSpPr/>
          <p:nvPr/>
        </p:nvSpPr>
        <p:spPr>
          <a:xfrm>
            <a:off x="3777094" y="2942219"/>
            <a:ext cx="2867891" cy="12157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12191" y="4300219"/>
            <a:ext cx="2223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/>
              <a:t>6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278838" y="5267382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3.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011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542252" y="737035"/>
            <a:ext cx="8596668" cy="5622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 smtClean="0"/>
              <a:t>4. ДА ЛИ ОВЕ ДЈЕВОЈЧИЦЕ МОГУ ДА ПОДИЈЕЛЕ ЈАБУКЕ ТАКО ДА ДОБИЈУ ЈЕДНАК БРОЈ ЈАБУКА? </a:t>
            </a:r>
          </a:p>
          <a:p>
            <a:pPr marL="0" indent="0">
              <a:buNone/>
            </a:pPr>
            <a:r>
              <a:rPr lang="sr-Cyrl-RS" sz="2800" dirty="0" smtClean="0"/>
              <a:t>ЗАОКРУЖИ </a:t>
            </a:r>
            <a:r>
              <a:rPr lang="sr-Cyrl-RS" sz="2800" dirty="0" smtClean="0">
                <a:solidFill>
                  <a:srgbClr val="FF0000"/>
                </a:solidFill>
              </a:rPr>
              <a:t>ДА</a:t>
            </a:r>
            <a:r>
              <a:rPr lang="sr-Cyrl-RS" sz="2800" dirty="0" smtClean="0"/>
              <a:t> ИЛИ </a:t>
            </a: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</a:rPr>
              <a:t>НЕ.</a:t>
            </a:r>
            <a:r>
              <a:rPr lang="sr-Cyrl-RS" sz="2800" dirty="0" smtClean="0"/>
              <a:t>                                  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34" y="2930236"/>
            <a:ext cx="1608754" cy="222365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062" y="3143252"/>
            <a:ext cx="2101534" cy="207818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936" y="4036868"/>
            <a:ext cx="725701" cy="935182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945" y="4016087"/>
            <a:ext cx="725701" cy="93518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816" y="4016087"/>
            <a:ext cx="725701" cy="93518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935" y="4016087"/>
            <a:ext cx="725701" cy="93518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361" y="4042063"/>
            <a:ext cx="725701" cy="93518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772" y="4016087"/>
            <a:ext cx="725701" cy="935182"/>
          </a:xfrm>
          <a:prstGeom prst="rect">
            <a:avLst/>
          </a:prstGeom>
        </p:spPr>
      </p:pic>
      <p:sp>
        <p:nvSpPr>
          <p:cNvPr id="12" name="Elipsa 11"/>
          <p:cNvSpPr/>
          <p:nvPr/>
        </p:nvSpPr>
        <p:spPr>
          <a:xfrm>
            <a:off x="1829927" y="3190010"/>
            <a:ext cx="2878282" cy="2171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ipsa 12"/>
          <p:cNvSpPr/>
          <p:nvPr/>
        </p:nvSpPr>
        <p:spPr>
          <a:xfrm>
            <a:off x="4753319" y="3158837"/>
            <a:ext cx="2992581" cy="22028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2524991" y="1683329"/>
            <a:ext cx="581891" cy="7377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2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u="sng" dirty="0" smtClean="0">
                <a:solidFill>
                  <a:srgbClr val="FF0000"/>
                </a:solidFill>
              </a:rPr>
              <a:t>ЗАДАТАК ЗА САМОСТАЛАН РАД: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521471" y="1848862"/>
            <a:ext cx="8596668" cy="3880773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НАЈВЕЋИ ПАРНИ БРОЈ ПРВЕ ДЕСЕТИЦЕ УМАЊИ ЗА НАЈМАЊИ НЕПАРНИ БРОЈ.</a:t>
            </a:r>
            <a:endParaRPr lang="en-US" sz="32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141" y="3054928"/>
            <a:ext cx="2903923" cy="267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734</TotalTime>
  <Words>151</Words>
  <Application>Microsoft Office PowerPoint</Application>
  <PresentationFormat>Široki ekran</PresentationFormat>
  <Paragraphs>53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Faseta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ЗАДАТАК ЗА САМОСТАЛАН РАД: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MM</dc:creator>
  <cp:lastModifiedBy>MM</cp:lastModifiedBy>
  <cp:revision>19</cp:revision>
  <dcterms:created xsi:type="dcterms:W3CDTF">2020-11-07T19:22:40Z</dcterms:created>
  <dcterms:modified xsi:type="dcterms:W3CDTF">2020-11-12T20:24:35Z</dcterms:modified>
</cp:coreProperties>
</file>