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51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13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8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2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69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1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1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36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75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7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5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91499-7E89-4348-9EB9-92FAD40F02C0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3A90ED-8436-48A0-AF87-963FF9884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6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87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16687" y="2278599"/>
            <a:ext cx="62720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4000" i="1" dirty="0" smtClean="0">
                <a:solidFill>
                  <a:srgbClr val="002060"/>
                </a:solidFill>
              </a:rPr>
              <a:t>   ДОБРО  ПОЖАЛОВАТ</a:t>
            </a:r>
            <a:r>
              <a:rPr lang="ru-RU" sz="4000" i="1" dirty="0" smtClean="0">
                <a:solidFill>
                  <a:srgbClr val="002060"/>
                </a:solidFill>
              </a:rPr>
              <a:t>Ь</a:t>
            </a:r>
            <a:endParaRPr lang="bs-Cyrl-BA" sz="4000" i="1" dirty="0" smtClean="0">
              <a:solidFill>
                <a:srgbClr val="002060"/>
              </a:solidFill>
            </a:endParaRPr>
          </a:p>
          <a:p>
            <a:r>
              <a:rPr lang="bs-Cyrl-BA" sz="4000" i="1" dirty="0" smtClean="0">
                <a:solidFill>
                  <a:srgbClr val="002060"/>
                </a:solidFill>
              </a:rPr>
              <a:t>НА УРОК  РУССКОГО </a:t>
            </a:r>
            <a:r>
              <a:rPr lang="ru-RU" sz="4000" i="1" dirty="0" smtClean="0">
                <a:solidFill>
                  <a:srgbClr val="002060"/>
                </a:solidFill>
              </a:rPr>
              <a:t>ЯЗЫКА</a:t>
            </a:r>
            <a:endParaRPr lang="en-US" sz="4000" i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07287" y="2958323"/>
            <a:ext cx="415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3200" dirty="0" smtClean="0"/>
              <a:t>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5" y="1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0017" y="862884"/>
            <a:ext cx="5943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4000" dirty="0" smtClean="0">
                <a:solidFill>
                  <a:srgbClr val="002060"/>
                </a:solidFill>
              </a:rPr>
              <a:t>ОБ</a:t>
            </a:r>
            <a:r>
              <a:rPr lang="ru-RU" sz="4000" dirty="0" smtClean="0">
                <a:solidFill>
                  <a:srgbClr val="002060"/>
                </a:solidFill>
              </a:rPr>
              <a:t>Я</a:t>
            </a:r>
            <a:r>
              <a:rPr lang="bs-Cyrl-BA" sz="4000" dirty="0" smtClean="0">
                <a:solidFill>
                  <a:srgbClr val="002060"/>
                </a:solidFill>
              </a:rPr>
              <a:t>ЗАННОСТИ  ПО  ДОМУ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420" y="1841679"/>
            <a:ext cx="3030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bs-Cyrl-BA" sz="2400" dirty="0" smtClean="0">
                <a:solidFill>
                  <a:srgbClr val="002060"/>
                </a:solidFill>
              </a:rPr>
              <a:t>Кто  что делает? Чем?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4" r="72869" b="68075"/>
          <a:stretch/>
        </p:blipFill>
        <p:spPr>
          <a:xfrm>
            <a:off x="448419" y="2423007"/>
            <a:ext cx="1395480" cy="1455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2" t="10329" r="43574" b="68075"/>
          <a:stretch/>
        </p:blipFill>
        <p:spPr>
          <a:xfrm>
            <a:off x="465591" y="4301544"/>
            <a:ext cx="1455313" cy="1481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8" t="11080" r="13777" b="67699"/>
          <a:stretch/>
        </p:blipFill>
        <p:spPr>
          <a:xfrm>
            <a:off x="6219757" y="2219630"/>
            <a:ext cx="1481072" cy="14553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6" r="68362" b="48545"/>
          <a:stretch/>
        </p:blipFill>
        <p:spPr>
          <a:xfrm>
            <a:off x="6073530" y="4159876"/>
            <a:ext cx="1627299" cy="14037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34862" y="2859110"/>
            <a:ext cx="4100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 smtClean="0">
                <a:solidFill>
                  <a:srgbClr val="002060"/>
                </a:solidFill>
              </a:rPr>
              <a:t>Мама  моет посуду  губко</a:t>
            </a:r>
            <a:r>
              <a:rPr lang="ru-RU" sz="2000" dirty="0" smtClean="0">
                <a:solidFill>
                  <a:srgbClr val="002060"/>
                </a:solidFill>
              </a:rPr>
              <a:t>й.</a:t>
            </a:r>
            <a:endParaRPr lang="bs-Cyrl-BA" sz="2000" dirty="0" smtClean="0">
              <a:solidFill>
                <a:srgbClr val="002060"/>
              </a:solidFill>
            </a:endParaRPr>
          </a:p>
          <a:p>
            <a:r>
              <a:rPr lang="bs-Cyrl-BA" sz="2000" dirty="0" smtClean="0">
                <a:solidFill>
                  <a:srgbClr val="002060"/>
                </a:solidFill>
              </a:rPr>
              <a:t>Доч</a:t>
            </a:r>
            <a:r>
              <a:rPr lang="ru-RU" sz="2000" dirty="0" smtClean="0">
                <a:solidFill>
                  <a:srgbClr val="002060"/>
                </a:solidFill>
              </a:rPr>
              <a:t>ь вытирает </a:t>
            </a:r>
            <a:r>
              <a:rPr lang="bs-Cyrl-BA" sz="2000" dirty="0" smtClean="0">
                <a:solidFill>
                  <a:srgbClr val="002060"/>
                </a:solidFill>
              </a:rPr>
              <a:t>посуду  полотенцем.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6225" y="4855336"/>
            <a:ext cx="379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 smtClean="0">
                <a:solidFill>
                  <a:srgbClr val="002060"/>
                </a:solidFill>
              </a:rPr>
              <a:t>Бабушка гладит рубашку ут</a:t>
            </a:r>
            <a:r>
              <a:rPr lang="ru-RU" sz="2000" dirty="0" smtClean="0">
                <a:solidFill>
                  <a:srgbClr val="002060"/>
                </a:solidFill>
              </a:rPr>
              <a:t>ю</a:t>
            </a:r>
            <a:r>
              <a:rPr lang="bs-Cyrl-BA" sz="2000" dirty="0" smtClean="0">
                <a:solidFill>
                  <a:srgbClr val="002060"/>
                </a:solidFill>
              </a:rPr>
              <a:t>гом.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07629" y="2700202"/>
            <a:ext cx="4008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 smtClean="0">
                <a:solidFill>
                  <a:srgbClr val="002060"/>
                </a:solidFill>
              </a:rPr>
              <a:t>Мал</a:t>
            </a:r>
            <a:r>
              <a:rPr lang="ru-RU" sz="2000" dirty="0" smtClean="0">
                <a:solidFill>
                  <a:srgbClr val="002060"/>
                </a:solidFill>
              </a:rPr>
              <a:t>ь</a:t>
            </a:r>
            <a:r>
              <a:rPr lang="bs-Cyrl-BA" sz="2000" dirty="0" smtClean="0">
                <a:solidFill>
                  <a:srgbClr val="002060"/>
                </a:solidFill>
              </a:rPr>
              <a:t>чик чистит  ков</a:t>
            </a:r>
            <a:r>
              <a:rPr lang="ru-RU" sz="2000" dirty="0" smtClean="0">
                <a:solidFill>
                  <a:srgbClr val="002060"/>
                </a:solidFill>
              </a:rPr>
              <a:t>ёр пы</a:t>
            </a:r>
            <a:r>
              <a:rPr lang="bs-Cyrl-BA" sz="2000" dirty="0" smtClean="0">
                <a:solidFill>
                  <a:srgbClr val="002060"/>
                </a:solidFill>
              </a:rPr>
              <a:t>лесосом</a:t>
            </a:r>
            <a:r>
              <a:rPr lang="bs-Cyrl-BA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07629" y="4579046"/>
            <a:ext cx="3361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 smtClean="0">
                <a:solidFill>
                  <a:srgbClr val="002060"/>
                </a:solidFill>
              </a:rPr>
              <a:t>Сегодн</a:t>
            </a:r>
            <a:r>
              <a:rPr lang="ru-RU" sz="2000" dirty="0" smtClean="0">
                <a:solidFill>
                  <a:srgbClr val="002060"/>
                </a:solidFill>
              </a:rPr>
              <a:t>я</a:t>
            </a:r>
            <a:r>
              <a:rPr lang="bs-Cyrl-BA" sz="2000" dirty="0" smtClean="0">
                <a:solidFill>
                  <a:srgbClr val="002060"/>
                </a:solidFill>
              </a:rPr>
              <a:t> Маша  готовит обед.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909"/>
            <a:ext cx="12358927" cy="7070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31737" r="40444" b="46854"/>
          <a:stretch/>
        </p:blipFill>
        <p:spPr>
          <a:xfrm>
            <a:off x="437880" y="1300767"/>
            <a:ext cx="1506829" cy="1468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31549" r="13025" b="46479"/>
          <a:stretch/>
        </p:blipFill>
        <p:spPr>
          <a:xfrm>
            <a:off x="437880" y="3567448"/>
            <a:ext cx="1584101" cy="15068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31" r="70365" b="23943"/>
          <a:stretch/>
        </p:blipFill>
        <p:spPr>
          <a:xfrm>
            <a:off x="5951688" y="1172840"/>
            <a:ext cx="1464395" cy="1596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t="51644" r="44324" b="25445"/>
          <a:stretch/>
        </p:blipFill>
        <p:spPr>
          <a:xfrm>
            <a:off x="6012286" y="3567448"/>
            <a:ext cx="1403797" cy="1571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21981" y="1931831"/>
            <a:ext cx="3217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 smtClean="0">
                <a:solidFill>
                  <a:srgbClr val="002060"/>
                </a:solidFill>
              </a:rPr>
              <a:t>Девочка накр</a:t>
            </a:r>
            <a:r>
              <a:rPr lang="ru-RU" sz="2000" dirty="0" smtClean="0">
                <a:solidFill>
                  <a:srgbClr val="002060"/>
                </a:solidFill>
              </a:rPr>
              <a:t>ы</a:t>
            </a:r>
            <a:r>
              <a:rPr lang="bs-Cyrl-BA" sz="2000" dirty="0" smtClean="0">
                <a:solidFill>
                  <a:srgbClr val="002060"/>
                </a:solidFill>
              </a:rPr>
              <a:t>вает на стол.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8190" y="4179626"/>
            <a:ext cx="35786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 smtClean="0">
                <a:solidFill>
                  <a:srgbClr val="002060"/>
                </a:solidFill>
              </a:rPr>
              <a:t>С</a:t>
            </a:r>
            <a:r>
              <a:rPr lang="ru-RU" sz="2000" dirty="0" smtClean="0">
                <a:solidFill>
                  <a:srgbClr val="002060"/>
                </a:solidFill>
              </a:rPr>
              <a:t>ын  вы</a:t>
            </a:r>
            <a:r>
              <a:rPr lang="bs-Cyrl-BA" sz="2000" dirty="0" smtClean="0">
                <a:solidFill>
                  <a:srgbClr val="002060"/>
                </a:solidFill>
              </a:rPr>
              <a:t>носит мусорное ведро.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5076" y="1931831"/>
            <a:ext cx="3917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 smtClean="0">
                <a:solidFill>
                  <a:srgbClr val="002060"/>
                </a:solidFill>
              </a:rPr>
              <a:t>Иногда папа ходит  за  покупками.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2310" y="4179626"/>
            <a:ext cx="4834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000" dirty="0" smtClean="0">
                <a:solidFill>
                  <a:srgbClr val="002060"/>
                </a:solidFill>
              </a:rPr>
              <a:t>Девочка в</a:t>
            </a:r>
            <a:r>
              <a:rPr lang="ru-RU" sz="2000" dirty="0" smtClean="0">
                <a:solidFill>
                  <a:srgbClr val="002060"/>
                </a:solidFill>
              </a:rPr>
              <a:t>ы</a:t>
            </a:r>
            <a:r>
              <a:rPr lang="bs-Cyrl-BA" sz="2000" dirty="0" smtClean="0">
                <a:solidFill>
                  <a:srgbClr val="002060"/>
                </a:solidFill>
              </a:rPr>
              <a:t>тирает п</a:t>
            </a:r>
            <a:r>
              <a:rPr lang="ru-RU" sz="2000" dirty="0" smtClean="0">
                <a:solidFill>
                  <a:srgbClr val="002060"/>
                </a:solidFill>
              </a:rPr>
              <a:t>ыль</a:t>
            </a:r>
            <a:r>
              <a:rPr lang="bs-Cyrl-BA" sz="2000" dirty="0" smtClean="0">
                <a:solidFill>
                  <a:srgbClr val="002060"/>
                </a:solidFill>
              </a:rPr>
              <a:t> с мебели тр</a:t>
            </a:r>
            <a:r>
              <a:rPr lang="ru-RU" sz="2000" dirty="0" smtClean="0">
                <a:solidFill>
                  <a:srgbClr val="002060"/>
                </a:solidFill>
              </a:rPr>
              <a:t>япкой.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" y="-70578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26" t="52582" r="9770" b="27700"/>
          <a:stretch/>
        </p:blipFill>
        <p:spPr>
          <a:xfrm>
            <a:off x="1421358" y="1310510"/>
            <a:ext cx="1764406" cy="1352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73" t="70798" r="9269" b="7042"/>
          <a:stretch/>
        </p:blipFill>
        <p:spPr>
          <a:xfrm>
            <a:off x="6963958" y="1310510"/>
            <a:ext cx="1700012" cy="1355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5002" y="2665925"/>
            <a:ext cx="3603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Папа и с</a:t>
            </a:r>
            <a:r>
              <a:rPr lang="ru-RU" sz="2400" dirty="0" smtClean="0">
                <a:solidFill>
                  <a:srgbClr val="002060"/>
                </a:solidFill>
              </a:rPr>
              <a:t>ын моют машину.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6845" y="2884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88712" y="2629654"/>
            <a:ext cx="3859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bs-Cyrl-BA" sz="2400" dirty="0" smtClean="0">
                <a:solidFill>
                  <a:srgbClr val="002060"/>
                </a:solidFill>
              </a:rPr>
              <a:t>Дети корм</a:t>
            </a:r>
            <a:r>
              <a:rPr lang="ru-RU" sz="2400" dirty="0" smtClean="0">
                <a:solidFill>
                  <a:srgbClr val="002060"/>
                </a:solidFill>
              </a:rPr>
              <a:t>ят и моют</a:t>
            </a:r>
            <a:r>
              <a:rPr lang="bs-Cyrl-BA" sz="2400" dirty="0" smtClean="0">
                <a:solidFill>
                  <a:srgbClr val="002060"/>
                </a:solidFill>
              </a:rPr>
              <a:t> собаку.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6974" y="2976322"/>
            <a:ext cx="1797298" cy="479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s-Cyrl-BA" sz="2400" dirty="0" smtClean="0">
                <a:solidFill>
                  <a:srgbClr val="002060"/>
                </a:solidFill>
              </a:rPr>
              <a:t>Кажд</a:t>
            </a:r>
            <a:r>
              <a:rPr lang="ru-RU" sz="2400" dirty="0" smtClean="0">
                <a:solidFill>
                  <a:srgbClr val="002060"/>
                </a:solidFill>
              </a:rPr>
              <a:t>ый 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9541" y="3104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993485" y="3358869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49954" y="2976322"/>
            <a:ext cx="3909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bs-Cyrl-BA" sz="2400" dirty="0" smtClean="0">
                <a:solidFill>
                  <a:srgbClr val="002060"/>
                </a:solidFill>
              </a:rPr>
              <a:t>ден</a:t>
            </a:r>
            <a:r>
              <a:rPr lang="ru-RU" sz="2400" dirty="0" smtClean="0">
                <a:solidFill>
                  <a:srgbClr val="002060"/>
                </a:solidFill>
              </a:rPr>
              <a:t>ь</a:t>
            </a:r>
            <a:r>
              <a:rPr lang="bs-Cyrl-BA" sz="2400" dirty="0" smtClean="0">
                <a:solidFill>
                  <a:srgbClr val="002060"/>
                </a:solidFill>
              </a:rPr>
              <a:t> они в</a:t>
            </a:r>
            <a:r>
              <a:rPr lang="ru-RU" sz="2400" dirty="0" smtClean="0">
                <a:solidFill>
                  <a:srgbClr val="002060"/>
                </a:solidFill>
              </a:rPr>
              <a:t>ыводят её </a:t>
            </a:r>
            <a:r>
              <a:rPr lang="bs-Cyrl-BA" sz="2400" dirty="0" smtClean="0">
                <a:solidFill>
                  <a:srgbClr val="002060"/>
                </a:solidFill>
              </a:rPr>
              <a:t>гул</a:t>
            </a:r>
            <a:r>
              <a:rPr lang="ru-RU" sz="2400" dirty="0" smtClean="0">
                <a:solidFill>
                  <a:srgbClr val="002060"/>
                </a:solidFill>
              </a:rPr>
              <a:t>ять.</a:t>
            </a:r>
            <a:r>
              <a:rPr lang="bs-Cyrl-BA" sz="2400" dirty="0" smtClean="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0310" y="3979572"/>
            <a:ext cx="868186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Ответьте на вопросы</a:t>
            </a:r>
            <a:r>
              <a:rPr lang="bs-Cyrl-BA" sz="2400" dirty="0" smtClean="0">
                <a:solidFill>
                  <a:srgbClr val="002060"/>
                </a:solidFill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bs-Cyrl-BA" sz="2400" dirty="0" smtClean="0">
                <a:solidFill>
                  <a:srgbClr val="002060"/>
                </a:solidFill>
              </a:rPr>
              <a:t>Кто в ваше</a:t>
            </a:r>
            <a:r>
              <a:rPr lang="ru-RU" sz="2400" dirty="0" smtClean="0">
                <a:solidFill>
                  <a:srgbClr val="002060"/>
                </a:solidFill>
              </a:rPr>
              <a:t>й</a:t>
            </a:r>
            <a:r>
              <a:rPr lang="bs-Cyrl-BA" sz="2400" dirty="0" smtClean="0">
                <a:solidFill>
                  <a:srgbClr val="002060"/>
                </a:solidFill>
              </a:rPr>
              <a:t> сем</a:t>
            </a:r>
            <a:r>
              <a:rPr lang="ru-RU" sz="2400" dirty="0" smtClean="0">
                <a:solidFill>
                  <a:srgbClr val="002060"/>
                </a:solidFill>
              </a:rPr>
              <a:t>ье</a:t>
            </a:r>
            <a:r>
              <a:rPr lang="bs-Cyrl-BA" sz="2400" dirty="0" smtClean="0">
                <a:solidFill>
                  <a:srgbClr val="002060"/>
                </a:solidFill>
              </a:rPr>
              <a:t> готовит обед,а кто моет посуду?</a:t>
            </a:r>
          </a:p>
          <a:p>
            <a:pPr marL="342900" indent="-342900">
              <a:buFontTx/>
              <a:buChar char="-"/>
            </a:pPr>
            <a:r>
              <a:rPr lang="bs-Cyrl-BA" sz="2400" dirty="0" smtClean="0">
                <a:solidFill>
                  <a:srgbClr val="002060"/>
                </a:solidFill>
              </a:rPr>
              <a:t>Помогаеш</a:t>
            </a:r>
            <a:r>
              <a:rPr lang="ru-RU" sz="2400" dirty="0" smtClean="0">
                <a:solidFill>
                  <a:srgbClr val="002060"/>
                </a:solidFill>
              </a:rPr>
              <a:t>ь ли ты </a:t>
            </a:r>
            <a:r>
              <a:rPr lang="bs-Cyrl-BA" sz="2400" dirty="0" smtClean="0">
                <a:solidFill>
                  <a:srgbClr val="002060"/>
                </a:solidFill>
              </a:rPr>
              <a:t>маме накр</a:t>
            </a:r>
            <a:r>
              <a:rPr lang="ru-RU" sz="2400" dirty="0" smtClean="0">
                <a:solidFill>
                  <a:srgbClr val="002060"/>
                </a:solidFill>
              </a:rPr>
              <a:t>ывать</a:t>
            </a:r>
            <a:r>
              <a:rPr lang="bs-Cyrl-BA" sz="2400" dirty="0" smtClean="0">
                <a:solidFill>
                  <a:srgbClr val="002060"/>
                </a:solidFill>
              </a:rPr>
              <a:t> на стол и убират</a:t>
            </a:r>
            <a:r>
              <a:rPr lang="ru-RU" sz="2400" dirty="0" smtClean="0">
                <a:solidFill>
                  <a:srgbClr val="002060"/>
                </a:solidFill>
              </a:rPr>
              <a:t>ь</a:t>
            </a:r>
            <a:r>
              <a:rPr lang="bs-Cyrl-BA" sz="2400" dirty="0" smtClean="0">
                <a:solidFill>
                  <a:srgbClr val="002060"/>
                </a:solidFill>
              </a:rPr>
              <a:t> со стола?</a:t>
            </a:r>
          </a:p>
          <a:p>
            <a:pPr marL="342900" indent="-342900">
              <a:buFontTx/>
              <a:buChar char="-"/>
            </a:pPr>
            <a:r>
              <a:rPr lang="bs-Cyrl-BA" sz="2400" dirty="0" smtClean="0">
                <a:solidFill>
                  <a:srgbClr val="002060"/>
                </a:solidFill>
              </a:rPr>
              <a:t>Кто в</a:t>
            </a:r>
            <a:r>
              <a:rPr lang="ru-RU" sz="2400" dirty="0" smtClean="0">
                <a:solidFill>
                  <a:srgbClr val="002060"/>
                </a:solidFill>
              </a:rPr>
              <a:t>ы</a:t>
            </a:r>
            <a:r>
              <a:rPr lang="bs-Cyrl-BA" sz="2400" dirty="0" smtClean="0">
                <a:solidFill>
                  <a:srgbClr val="002060"/>
                </a:solidFill>
              </a:rPr>
              <a:t>тирает п</a:t>
            </a:r>
            <a:r>
              <a:rPr lang="ru-RU" sz="2400" dirty="0" smtClean="0">
                <a:solidFill>
                  <a:srgbClr val="002060"/>
                </a:solidFill>
              </a:rPr>
              <a:t>ыль</a:t>
            </a:r>
            <a:r>
              <a:rPr lang="bs-Cyrl-BA" sz="2400" dirty="0" smtClean="0">
                <a:solidFill>
                  <a:srgbClr val="002060"/>
                </a:solidFill>
              </a:rPr>
              <a:t> в твое</a:t>
            </a:r>
            <a:r>
              <a:rPr lang="ru-RU" sz="2400" dirty="0" smtClean="0">
                <a:solidFill>
                  <a:srgbClr val="002060"/>
                </a:solidFill>
              </a:rPr>
              <a:t>й</a:t>
            </a:r>
            <a:r>
              <a:rPr lang="bs-Cyrl-BA" sz="2400" dirty="0" smtClean="0">
                <a:solidFill>
                  <a:srgbClr val="002060"/>
                </a:solidFill>
              </a:rPr>
              <a:t> комнате?</a:t>
            </a:r>
          </a:p>
          <a:p>
            <a:pPr marL="342900" indent="-342900">
              <a:buFontTx/>
              <a:buChar char="-"/>
            </a:pPr>
            <a:r>
              <a:rPr lang="bs-Cyrl-BA" sz="2400" dirty="0" smtClean="0">
                <a:solidFill>
                  <a:srgbClr val="002060"/>
                </a:solidFill>
              </a:rPr>
              <a:t>Какие твои об</a:t>
            </a:r>
            <a:r>
              <a:rPr lang="ru-RU" sz="2400" dirty="0" smtClean="0">
                <a:solidFill>
                  <a:srgbClr val="002060"/>
                </a:solidFill>
              </a:rPr>
              <a:t>я</a:t>
            </a:r>
            <a:r>
              <a:rPr lang="bs-Cyrl-BA" sz="2400" dirty="0" smtClean="0">
                <a:solidFill>
                  <a:srgbClr val="002060"/>
                </a:solidFill>
              </a:rPr>
              <a:t>занности  по дому?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4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23"/>
            <a:ext cx="12191999" cy="69739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9185" y="489397"/>
            <a:ext cx="9773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Cyrl-BA" sz="2800" dirty="0" smtClean="0">
                <a:solidFill>
                  <a:srgbClr val="002060"/>
                </a:solidFill>
              </a:rPr>
              <a:t>ПРИТ</a:t>
            </a:r>
            <a:r>
              <a:rPr lang="ru-RU" sz="2800" dirty="0" smtClean="0">
                <a:solidFill>
                  <a:srgbClr val="002060"/>
                </a:solidFill>
              </a:rPr>
              <a:t>ЯЖАТЕЛЬНЫЕ  МЕСТОИМЕНИЯ ( ПРИСВОЈНЕ ЗАМЈЕНИЦЕ)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337" y="1047734"/>
            <a:ext cx="726006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Вопрос</a:t>
            </a:r>
            <a:r>
              <a:rPr lang="ru-RU" sz="2400" dirty="0" smtClean="0">
                <a:solidFill>
                  <a:srgbClr val="002060"/>
                </a:solidFill>
              </a:rPr>
              <a:t>ы</a:t>
            </a:r>
            <a:r>
              <a:rPr lang="bs-Cyrl-BA" sz="2400" dirty="0" smtClean="0">
                <a:solidFill>
                  <a:srgbClr val="002060"/>
                </a:solidFill>
              </a:rPr>
              <a:t>  :</a:t>
            </a:r>
          </a:p>
          <a:p>
            <a:endParaRPr lang="bs-Cyrl-BA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r>
              <a:rPr lang="bs-Cyrl-BA" sz="2400" dirty="0" smtClean="0">
                <a:solidFill>
                  <a:srgbClr val="002060"/>
                </a:solidFill>
              </a:rPr>
              <a:t>Че</a:t>
            </a:r>
            <a:r>
              <a:rPr lang="ru-RU" sz="2400" dirty="0" smtClean="0">
                <a:solidFill>
                  <a:srgbClr val="002060"/>
                </a:solidFill>
              </a:rPr>
              <a:t>й</a:t>
            </a:r>
            <a:r>
              <a:rPr lang="bs-Cyrl-BA" sz="2400" dirty="0" smtClean="0">
                <a:solidFill>
                  <a:srgbClr val="002060"/>
                </a:solidFill>
              </a:rPr>
              <a:t> ?  (друг)        - мо</a:t>
            </a:r>
            <a:r>
              <a:rPr lang="ru-RU" sz="2400" dirty="0" smtClean="0">
                <a:solidFill>
                  <a:srgbClr val="002060"/>
                </a:solidFill>
              </a:rPr>
              <a:t>й</a:t>
            </a:r>
            <a:r>
              <a:rPr lang="bs-Cyrl-BA" sz="2400" dirty="0" smtClean="0">
                <a:solidFill>
                  <a:srgbClr val="002060"/>
                </a:solidFill>
              </a:rPr>
              <a:t>, тво</a:t>
            </a:r>
            <a:r>
              <a:rPr lang="ru-RU" sz="2400" dirty="0" smtClean="0">
                <a:solidFill>
                  <a:srgbClr val="002060"/>
                </a:solidFill>
              </a:rPr>
              <a:t>й</a:t>
            </a:r>
            <a:r>
              <a:rPr lang="bs-Cyrl-BA" sz="2400" dirty="0" smtClean="0">
                <a:solidFill>
                  <a:srgbClr val="002060"/>
                </a:solidFill>
              </a:rPr>
              <a:t>, его, е</a:t>
            </a:r>
            <a:r>
              <a:rPr lang="ru-RU" sz="2400" dirty="0" smtClean="0">
                <a:solidFill>
                  <a:srgbClr val="002060"/>
                </a:solidFill>
              </a:rPr>
              <a:t>ё</a:t>
            </a:r>
            <a:r>
              <a:rPr lang="bs-Cyrl-BA" sz="2400" dirty="0" smtClean="0">
                <a:solidFill>
                  <a:srgbClr val="002060"/>
                </a:solidFill>
              </a:rPr>
              <a:t>, наш, ваш, их</a:t>
            </a:r>
          </a:p>
          <a:p>
            <a:pPr marL="342900" indent="-342900">
              <a:buFontTx/>
              <a:buChar char="-"/>
            </a:pPr>
            <a:r>
              <a:rPr lang="bs-Cyrl-BA" sz="2400" dirty="0" smtClean="0">
                <a:solidFill>
                  <a:srgbClr val="002060"/>
                </a:solidFill>
              </a:rPr>
              <a:t>Ч</a:t>
            </a:r>
            <a:r>
              <a:rPr lang="ru-RU" sz="2400" dirty="0" smtClean="0">
                <a:solidFill>
                  <a:srgbClr val="002060"/>
                </a:solidFill>
              </a:rPr>
              <a:t>ья</a:t>
            </a:r>
            <a:r>
              <a:rPr lang="bs-Cyrl-BA" sz="2400" dirty="0" smtClean="0">
                <a:solidFill>
                  <a:srgbClr val="002060"/>
                </a:solidFill>
              </a:rPr>
              <a:t> ? (подруга)   - мо</a:t>
            </a:r>
            <a:r>
              <a:rPr lang="ru-RU" sz="2400" dirty="0" smtClean="0">
                <a:solidFill>
                  <a:srgbClr val="002060"/>
                </a:solidFill>
              </a:rPr>
              <a:t>я</a:t>
            </a:r>
            <a:r>
              <a:rPr lang="bs-Cyrl-BA" sz="2400" dirty="0" smtClean="0">
                <a:solidFill>
                  <a:srgbClr val="002060"/>
                </a:solidFill>
              </a:rPr>
              <a:t>, тво</a:t>
            </a:r>
            <a:r>
              <a:rPr lang="ru-RU" sz="2400" dirty="0" smtClean="0">
                <a:solidFill>
                  <a:srgbClr val="002060"/>
                </a:solidFill>
              </a:rPr>
              <a:t>я</a:t>
            </a:r>
            <a:r>
              <a:rPr lang="bs-Cyrl-BA" sz="2400" dirty="0" smtClean="0">
                <a:solidFill>
                  <a:srgbClr val="002060"/>
                </a:solidFill>
              </a:rPr>
              <a:t>, его, е</a:t>
            </a:r>
            <a:r>
              <a:rPr lang="ru-RU" sz="2400" dirty="0" smtClean="0">
                <a:solidFill>
                  <a:srgbClr val="002060"/>
                </a:solidFill>
              </a:rPr>
              <a:t>ё</a:t>
            </a:r>
            <a:r>
              <a:rPr lang="bs-Cyrl-BA" sz="2400" dirty="0" smtClean="0">
                <a:solidFill>
                  <a:srgbClr val="002060"/>
                </a:solidFill>
              </a:rPr>
              <a:t>, наша, ваша, их</a:t>
            </a:r>
          </a:p>
          <a:p>
            <a:pPr marL="342900" indent="-342900">
              <a:buFontTx/>
              <a:buChar char="-"/>
            </a:pPr>
            <a:r>
              <a:rPr lang="bs-Cyrl-BA" sz="2400" dirty="0" smtClean="0">
                <a:solidFill>
                  <a:srgbClr val="002060"/>
                </a:solidFill>
              </a:rPr>
              <a:t>Ч</a:t>
            </a:r>
            <a:r>
              <a:rPr lang="ru-RU" sz="2400" dirty="0" smtClean="0">
                <a:solidFill>
                  <a:srgbClr val="002060"/>
                </a:solidFill>
              </a:rPr>
              <a:t>ьё</a:t>
            </a:r>
            <a:r>
              <a:rPr lang="bs-Cyrl-BA" sz="2400" dirty="0" smtClean="0">
                <a:solidFill>
                  <a:srgbClr val="002060"/>
                </a:solidFill>
              </a:rPr>
              <a:t> ? (перо)         - мо</a:t>
            </a:r>
            <a:r>
              <a:rPr lang="ru-RU" sz="2400" dirty="0" smtClean="0">
                <a:solidFill>
                  <a:srgbClr val="002060"/>
                </a:solidFill>
              </a:rPr>
              <a:t>ё</a:t>
            </a:r>
            <a:r>
              <a:rPr lang="bs-Cyrl-BA" sz="2400" dirty="0" smtClean="0">
                <a:solidFill>
                  <a:srgbClr val="002060"/>
                </a:solidFill>
              </a:rPr>
              <a:t>, тво</a:t>
            </a:r>
            <a:r>
              <a:rPr lang="ru-RU" sz="2400" dirty="0" smtClean="0">
                <a:solidFill>
                  <a:srgbClr val="002060"/>
                </a:solidFill>
              </a:rPr>
              <a:t>ё</a:t>
            </a:r>
            <a:r>
              <a:rPr lang="bs-Cyrl-BA" sz="2400" dirty="0" smtClean="0">
                <a:solidFill>
                  <a:srgbClr val="002060"/>
                </a:solidFill>
              </a:rPr>
              <a:t>, его, е</a:t>
            </a:r>
            <a:r>
              <a:rPr lang="ru-RU" sz="2400" dirty="0" smtClean="0">
                <a:solidFill>
                  <a:srgbClr val="002060"/>
                </a:solidFill>
              </a:rPr>
              <a:t>ё</a:t>
            </a:r>
            <a:r>
              <a:rPr lang="bs-Cyrl-BA" sz="2400" dirty="0" smtClean="0">
                <a:solidFill>
                  <a:srgbClr val="002060"/>
                </a:solidFill>
              </a:rPr>
              <a:t>, наше, ваше, их</a:t>
            </a:r>
          </a:p>
          <a:p>
            <a:pPr marL="342900" indent="-342900">
              <a:buFontTx/>
              <a:buChar char="-"/>
            </a:pPr>
            <a:r>
              <a:rPr lang="bs-Cyrl-BA" sz="2400" dirty="0" smtClean="0">
                <a:solidFill>
                  <a:srgbClr val="002060"/>
                </a:solidFill>
              </a:rPr>
              <a:t>Ч</a:t>
            </a:r>
            <a:r>
              <a:rPr lang="ru-RU" sz="2400" dirty="0" smtClean="0">
                <a:solidFill>
                  <a:srgbClr val="002060"/>
                </a:solidFill>
              </a:rPr>
              <a:t>ьи</a:t>
            </a:r>
            <a:r>
              <a:rPr lang="bs-Cyrl-BA" sz="2400" dirty="0" smtClean="0">
                <a:solidFill>
                  <a:srgbClr val="002060"/>
                </a:solidFill>
              </a:rPr>
              <a:t> ? ( друз</a:t>
            </a:r>
            <a:r>
              <a:rPr lang="ru-RU" sz="2400" dirty="0" smtClean="0">
                <a:solidFill>
                  <a:srgbClr val="002060"/>
                </a:solidFill>
              </a:rPr>
              <a:t>ья</a:t>
            </a:r>
            <a:r>
              <a:rPr lang="bs-Cyrl-BA" sz="2400" dirty="0" smtClean="0">
                <a:solidFill>
                  <a:srgbClr val="002060"/>
                </a:solidFill>
              </a:rPr>
              <a:t>)    - мои, твои, его, е</a:t>
            </a:r>
            <a:r>
              <a:rPr lang="ru-RU" sz="2400" dirty="0" smtClean="0">
                <a:solidFill>
                  <a:srgbClr val="002060"/>
                </a:solidFill>
              </a:rPr>
              <a:t>ё</a:t>
            </a:r>
            <a:r>
              <a:rPr lang="bs-Cyrl-BA" sz="2400" dirty="0" smtClean="0">
                <a:solidFill>
                  <a:srgbClr val="002060"/>
                </a:solidFill>
              </a:rPr>
              <a:t>, наши, ваши, их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7641" y="3890201"/>
            <a:ext cx="65357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Запомните:  его (његов,његова,његово,његови)</a:t>
            </a:r>
          </a:p>
          <a:p>
            <a:r>
              <a:rPr lang="bs-Cyrl-BA" sz="2400" dirty="0">
                <a:solidFill>
                  <a:srgbClr val="002060"/>
                </a:solidFill>
              </a:rPr>
              <a:t> </a:t>
            </a:r>
            <a:r>
              <a:rPr lang="bs-Cyrl-BA" sz="2400" dirty="0" smtClean="0">
                <a:solidFill>
                  <a:srgbClr val="002060"/>
                </a:solidFill>
              </a:rPr>
              <a:t>                       е</a:t>
            </a:r>
            <a:r>
              <a:rPr lang="ru-RU" sz="2400" dirty="0" smtClean="0">
                <a:solidFill>
                  <a:srgbClr val="002060"/>
                </a:solidFill>
              </a:rPr>
              <a:t>ё</a:t>
            </a:r>
            <a:r>
              <a:rPr lang="bs-Cyrl-BA" sz="2400" dirty="0" smtClean="0">
                <a:solidFill>
                  <a:srgbClr val="002060"/>
                </a:solidFill>
              </a:rPr>
              <a:t> ( њен,њена,њено,њени)</a:t>
            </a:r>
          </a:p>
          <a:p>
            <a:r>
              <a:rPr lang="bs-Cyrl-BA" sz="2400" dirty="0">
                <a:solidFill>
                  <a:srgbClr val="002060"/>
                </a:solidFill>
              </a:rPr>
              <a:t> </a:t>
            </a:r>
            <a:r>
              <a:rPr lang="bs-Cyrl-BA" sz="2400" dirty="0" smtClean="0">
                <a:solidFill>
                  <a:srgbClr val="002060"/>
                </a:solidFill>
              </a:rPr>
              <a:t>                       их ( њихов,њихова,њихово,њихови)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7337" y="5430236"/>
            <a:ext cx="8033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Местоимени</a:t>
            </a:r>
            <a:r>
              <a:rPr lang="ru-RU" sz="2400" dirty="0" smtClean="0">
                <a:solidFill>
                  <a:srgbClr val="002060"/>
                </a:solidFill>
              </a:rPr>
              <a:t>я</a:t>
            </a:r>
            <a:r>
              <a:rPr lang="bs-Cyrl-BA" sz="2400" dirty="0" smtClean="0">
                <a:solidFill>
                  <a:srgbClr val="002060"/>
                </a:solidFill>
              </a:rPr>
              <a:t>  </a:t>
            </a:r>
            <a:r>
              <a:rPr lang="bs-Cyrl-BA" sz="2400" u="sng" dirty="0" smtClean="0">
                <a:solidFill>
                  <a:srgbClr val="002060"/>
                </a:solidFill>
              </a:rPr>
              <a:t>его</a:t>
            </a:r>
            <a:r>
              <a:rPr lang="bs-Cyrl-BA" sz="2400" dirty="0" smtClean="0">
                <a:solidFill>
                  <a:srgbClr val="002060"/>
                </a:solidFill>
              </a:rPr>
              <a:t>, </a:t>
            </a:r>
            <a:r>
              <a:rPr lang="bs-Cyrl-BA" sz="2400" u="sng" dirty="0" smtClean="0">
                <a:solidFill>
                  <a:srgbClr val="002060"/>
                </a:solidFill>
              </a:rPr>
              <a:t>е</a:t>
            </a:r>
            <a:r>
              <a:rPr lang="ru-RU" sz="2400" u="sng" dirty="0" smtClean="0">
                <a:solidFill>
                  <a:srgbClr val="002060"/>
                </a:solidFill>
              </a:rPr>
              <a:t>ё</a:t>
            </a:r>
            <a:r>
              <a:rPr lang="bs-Cyrl-BA" sz="2400" dirty="0" smtClean="0">
                <a:solidFill>
                  <a:srgbClr val="002060"/>
                </a:solidFill>
              </a:rPr>
              <a:t>, </a:t>
            </a:r>
            <a:r>
              <a:rPr lang="bs-Cyrl-BA" sz="2400" u="sng" dirty="0" smtClean="0">
                <a:solidFill>
                  <a:srgbClr val="002060"/>
                </a:solidFill>
              </a:rPr>
              <a:t>их</a:t>
            </a:r>
            <a:r>
              <a:rPr lang="bs-Cyrl-BA" sz="2400" dirty="0" smtClean="0">
                <a:solidFill>
                  <a:srgbClr val="002060"/>
                </a:solidFill>
              </a:rPr>
              <a:t>  не склон</a:t>
            </a:r>
            <a:r>
              <a:rPr lang="ru-RU" sz="2400" dirty="0" smtClean="0">
                <a:solidFill>
                  <a:srgbClr val="002060"/>
                </a:solidFill>
              </a:rPr>
              <a:t>яются</a:t>
            </a:r>
            <a:r>
              <a:rPr lang="bs-Cyrl-BA" sz="2400" dirty="0" smtClean="0">
                <a:solidFill>
                  <a:srgbClr val="002060"/>
                </a:solidFill>
              </a:rPr>
              <a:t> по падежам: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Это </a:t>
            </a:r>
            <a:r>
              <a:rPr lang="bs-Cyrl-BA" sz="2400" dirty="0" smtClean="0">
                <a:solidFill>
                  <a:srgbClr val="002060"/>
                </a:solidFill>
              </a:rPr>
              <a:t>его папа.</a:t>
            </a:r>
            <a:r>
              <a:rPr lang="ru-RU" sz="2400" dirty="0" smtClean="0">
                <a:solidFill>
                  <a:srgbClr val="002060"/>
                </a:solidFill>
              </a:rPr>
              <a:t>Я знаю</a:t>
            </a:r>
            <a:r>
              <a:rPr lang="bs-Cyrl-BA" sz="2400" dirty="0" smtClean="0">
                <a:solidFill>
                  <a:srgbClr val="002060"/>
                </a:solidFill>
              </a:rPr>
              <a:t> его папу. </a:t>
            </a:r>
            <a:r>
              <a:rPr lang="ru-RU" sz="2400" dirty="0" smtClean="0">
                <a:solidFill>
                  <a:srgbClr val="002060"/>
                </a:solidFill>
              </a:rPr>
              <a:t>Я</a:t>
            </a:r>
            <a:r>
              <a:rPr lang="bs-Cyrl-BA" sz="2400" dirty="0" smtClean="0">
                <a:solidFill>
                  <a:srgbClr val="002060"/>
                </a:solidFill>
              </a:rPr>
              <a:t> разговаривал с его папо</a:t>
            </a:r>
            <a:r>
              <a:rPr lang="ru-RU" sz="2400" dirty="0" smtClean="0">
                <a:solidFill>
                  <a:srgbClr val="002060"/>
                </a:solidFill>
              </a:rPr>
              <a:t>й</a:t>
            </a:r>
            <a:r>
              <a:rPr lang="bs-Cyrl-BA" sz="2400" dirty="0" smtClean="0">
                <a:solidFill>
                  <a:srgbClr val="002060"/>
                </a:solidFill>
              </a:rPr>
              <a:t> ....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82"/>
            <a:ext cx="12192000" cy="6754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7274" y="1688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5459" y="11462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536719"/>
              </p:ext>
            </p:extLst>
          </p:nvPr>
        </p:nvGraphicFramePr>
        <p:xfrm>
          <a:off x="695459" y="927279"/>
          <a:ext cx="8770513" cy="2705760"/>
        </p:xfrm>
        <a:graphic>
          <a:graphicData uri="http://schemas.openxmlformats.org/drawingml/2006/table">
            <a:tbl>
              <a:tblPr/>
              <a:tblGrid>
                <a:gridCol w="1557353"/>
                <a:gridCol w="1735677"/>
                <a:gridCol w="1616793"/>
                <a:gridCol w="1842670"/>
                <a:gridCol w="2018020"/>
              </a:tblGrid>
              <a:tr h="270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bs-Cyrl-BA" dirty="0" smtClean="0"/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й</a:t>
                      </a:r>
                      <a:endParaRPr lang="bs-Cyrl-BA" sz="2400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моего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моему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й</a:t>
                      </a:r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,моего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моим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(о)мо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ём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bs-Cyrl-BA" dirty="0" smtClean="0"/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я</a:t>
                      </a:r>
                      <a:endParaRPr lang="bs-Cyrl-BA" sz="2400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мое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й</a:t>
                      </a:r>
                    </a:p>
                    <a:p>
                      <a:pPr algn="just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моей</a:t>
                      </a:r>
                    </a:p>
                    <a:p>
                      <a:pPr algn="just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мою</a:t>
                      </a:r>
                    </a:p>
                    <a:p>
                      <a:pPr algn="just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моей</a:t>
                      </a:r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(о)</a:t>
                      </a:r>
                      <a:r>
                        <a:rPr lang="bs-Cyrl-BA" sz="2400" baseline="0" dirty="0" smtClean="0">
                          <a:solidFill>
                            <a:srgbClr val="002060"/>
                          </a:solidFill>
                        </a:rPr>
                        <a:t> мое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й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bs-Cyrl-BA" dirty="0" smtClean="0"/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ё</a:t>
                      </a:r>
                    </a:p>
                    <a:p>
                      <a:pPr algn="just"/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моего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моему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моё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моим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(о)</a:t>
                      </a:r>
                      <a:r>
                        <a:rPr lang="bs-Cyrl-BA" sz="2400" baseline="0" dirty="0" smtClean="0">
                          <a:solidFill>
                            <a:srgbClr val="002060"/>
                          </a:solidFill>
                        </a:rPr>
                        <a:t> мо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ём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bs-Cyrl-BA" dirty="0" smtClean="0"/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мои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моих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моим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мои,моих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моими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(о) моих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202988" y="18727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15382"/>
              </p:ext>
            </p:extLst>
          </p:nvPr>
        </p:nvGraphicFramePr>
        <p:xfrm>
          <a:off x="721217" y="3657600"/>
          <a:ext cx="8770514" cy="2834640"/>
        </p:xfrm>
        <a:graphic>
          <a:graphicData uri="http://schemas.openxmlformats.org/drawingml/2006/table">
            <a:tbl>
              <a:tblPr/>
              <a:tblGrid>
                <a:gridCol w="1545465"/>
                <a:gridCol w="1764405"/>
                <a:gridCol w="1558344"/>
                <a:gridCol w="1951150"/>
                <a:gridCol w="1951150"/>
              </a:tblGrid>
              <a:tr h="24856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bs-Cyrl-BA" dirty="0" smtClean="0">
                        <a:solidFill>
                          <a:srgbClr val="002060"/>
                        </a:solidFill>
                      </a:endParaRPr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</a:t>
                      </a:r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нашего</a:t>
                      </a:r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нашему</a:t>
                      </a:r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наш,нашего</a:t>
                      </a:r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нашим</a:t>
                      </a:r>
                    </a:p>
                    <a:p>
                      <a:pPr algn="just"/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(о) нашем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bs-Cyrl-BA" dirty="0" smtClean="0"/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наша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наше</a:t>
                      </a:r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й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нашей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нашу</a:t>
                      </a:r>
                    </a:p>
                    <a:p>
                      <a:r>
                        <a:rPr lang="ru-RU" sz="2400" dirty="0" smtClean="0">
                          <a:solidFill>
                            <a:srgbClr val="002060"/>
                          </a:solidFill>
                        </a:rPr>
                        <a:t>нашей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(о)</a:t>
                      </a:r>
                      <a:r>
                        <a:rPr lang="bs-Cyrl-BA" sz="2400" baseline="0" dirty="0" smtClean="0">
                          <a:solidFill>
                            <a:srgbClr val="002060"/>
                          </a:solidFill>
                        </a:rPr>
                        <a:t> наше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</a:rPr>
                        <a:t>й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bs-Cyrl-BA" dirty="0" smtClean="0"/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наше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нашего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нашему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наше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нашим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(о) нашем</a:t>
                      </a:r>
                      <a:endParaRPr lang="en-US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bs-Cyrl-BA" dirty="0" smtClean="0"/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наши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наших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нашим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наши,наших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нашими</a:t>
                      </a:r>
                    </a:p>
                    <a:p>
                      <a:r>
                        <a:rPr lang="bs-Cyrl-BA" sz="2400" dirty="0" smtClean="0">
                          <a:solidFill>
                            <a:srgbClr val="002060"/>
                          </a:solidFill>
                        </a:rPr>
                        <a:t>(о) наших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065371" y="1224484"/>
            <a:ext cx="7280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И.П.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Р.П.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Д.П.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В.П.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Т.П.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П.П.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9027" y="3983885"/>
            <a:ext cx="72808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И.П.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Р.П.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Д.П.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В.П.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Т.П.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П.П</a:t>
            </a:r>
            <a:r>
              <a:rPr lang="bs-Cyrl-BA" sz="2400" dirty="0" smtClean="0"/>
              <a:t>.</a:t>
            </a:r>
            <a:endParaRPr lang="en-US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9752171" y="1146220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мой=твой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001553" y="3983885"/>
            <a:ext cx="1394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наш</a:t>
            </a:r>
            <a:r>
              <a:rPr lang="ru-RU" sz="2400" dirty="0" smtClean="0">
                <a:solidFill>
                  <a:srgbClr val="002060"/>
                </a:solidFill>
              </a:rPr>
              <a:t>=ваш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52171" y="1462192"/>
            <a:ext cx="14702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мо</a:t>
            </a:r>
            <a:r>
              <a:rPr lang="ru-RU" sz="2400" dirty="0" smtClean="0">
                <a:solidFill>
                  <a:srgbClr val="002060"/>
                </a:solidFill>
              </a:rPr>
              <a:t>я=твоя</a:t>
            </a:r>
          </a:p>
          <a:p>
            <a:r>
              <a:rPr lang="ru-RU" sz="2400" dirty="0">
                <a:solidFill>
                  <a:srgbClr val="002060"/>
                </a:solidFill>
              </a:rPr>
              <a:t>м</a:t>
            </a:r>
            <a:r>
              <a:rPr lang="ru-RU" sz="2400" dirty="0" smtClean="0">
                <a:solidFill>
                  <a:srgbClr val="002060"/>
                </a:solidFill>
              </a:rPr>
              <a:t>оё=твоё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мои=твои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553" y="4394089"/>
            <a:ext cx="1729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наша</a:t>
            </a:r>
            <a:r>
              <a:rPr lang="ru-RU" sz="2400" dirty="0" smtClean="0">
                <a:solidFill>
                  <a:srgbClr val="002060"/>
                </a:solidFill>
              </a:rPr>
              <a:t>=ваша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наше=ваше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наши=ваши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46" y="0"/>
            <a:ext cx="12346546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584101"/>
            <a:ext cx="5076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Cyrl-BA" sz="2400" dirty="0" smtClean="0">
                <a:solidFill>
                  <a:srgbClr val="002060"/>
                </a:solidFill>
              </a:rPr>
              <a:t>Задание на дом :</a:t>
            </a:r>
          </a:p>
          <a:p>
            <a:r>
              <a:rPr lang="bs-Cyrl-BA" sz="2400" dirty="0" smtClean="0">
                <a:solidFill>
                  <a:srgbClr val="002060"/>
                </a:solidFill>
              </a:rPr>
              <a:t>Рабоча</a:t>
            </a:r>
            <a:r>
              <a:rPr lang="ru-RU" sz="2400" dirty="0" smtClean="0">
                <a:solidFill>
                  <a:srgbClr val="002060"/>
                </a:solidFill>
              </a:rPr>
              <a:t>я</a:t>
            </a:r>
            <a:r>
              <a:rPr lang="bs-Cyrl-BA" sz="2400" dirty="0" smtClean="0">
                <a:solidFill>
                  <a:srgbClr val="002060"/>
                </a:solidFill>
              </a:rPr>
              <a:t>   тетрад</a:t>
            </a:r>
            <a:r>
              <a:rPr lang="ru-RU" sz="2400" dirty="0" smtClean="0">
                <a:solidFill>
                  <a:srgbClr val="002060"/>
                </a:solidFill>
              </a:rPr>
              <a:t>ь</a:t>
            </a:r>
            <a:r>
              <a:rPr lang="bs-Cyrl-BA" sz="2400" dirty="0" smtClean="0">
                <a:solidFill>
                  <a:srgbClr val="002060"/>
                </a:solidFill>
              </a:rPr>
              <a:t>,  стр. 18, задание  9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438</Words>
  <Application>Microsoft Office PowerPoint</Application>
  <PresentationFormat>Widescreen</PresentationFormat>
  <Paragraphs>113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</dc:creator>
  <cp:lastModifiedBy>11. Kristina Mataruga</cp:lastModifiedBy>
  <cp:revision>36</cp:revision>
  <dcterms:created xsi:type="dcterms:W3CDTF">2020-11-07T17:18:16Z</dcterms:created>
  <dcterms:modified xsi:type="dcterms:W3CDTF">2020-11-10T07:40:07Z</dcterms:modified>
</cp:coreProperties>
</file>