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media/audio11.wav" ContentType="audio/x-wav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4"/>
  </p:notesMasterIdLst>
  <p:sldIdLst>
    <p:sldId id="271" r:id="rId2"/>
    <p:sldId id="265" r:id="rId3"/>
    <p:sldId id="281" r:id="rId4"/>
    <p:sldId id="276" r:id="rId5"/>
    <p:sldId id="268" r:id="rId6"/>
    <p:sldId id="277" r:id="rId7"/>
    <p:sldId id="278" r:id="rId8"/>
    <p:sldId id="266" r:id="rId9"/>
    <p:sldId id="280" r:id="rId10"/>
    <p:sldId id="282" r:id="rId11"/>
    <p:sldId id="28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72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44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9D45-E0FA-4BF2-8566-4A372BD6BB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43331-4C22-4B59-AD7B-640F35BEE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>
            <a:headEnd/>
            <a:tailEnd/>
          </a:ln>
        </p:spPr>
        <p:txBody>
          <a:bodyPr anchor="t"/>
          <a:lstStyle/>
          <a:p>
            <a:fld id="{F723796C-39DC-445D-8B4C-236326F60D40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>
            <a:headEnd/>
            <a:tailEnd/>
          </a:ln>
        </p:spPr>
        <p:txBody>
          <a:bodyPr anchor="t"/>
          <a:lstStyle/>
          <a:p>
            <a:fld id="{F723796C-39DC-445D-8B4C-236326F60D40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F1A5D3-A722-4A63-A321-0F234E61683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slow">
    <p:fade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2.jpeg"/><Relationship Id="rId4" Type="http://schemas.openxmlformats.org/officeDocument/2006/relationships/tags" Target="../tags/tag4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7.jpeg"/><Relationship Id="rId2" Type="http://schemas.openxmlformats.org/officeDocument/2006/relationships/tags" Target="../tags/tag11.xml"/><Relationship Id="rId16" Type="http://schemas.openxmlformats.org/officeDocument/2006/relationships/image" Target="../media/image21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4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0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" Type="http://schemas.openxmlformats.org/officeDocument/2006/relationships/tags" Target="../tags/tag23.xml"/><Relationship Id="rId16" Type="http://schemas.openxmlformats.org/officeDocument/2006/relationships/image" Target="../media/image33.jpe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6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695" y="342900"/>
            <a:ext cx="9404723" cy="8953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29803" y="5622877"/>
            <a:ext cx="3289110" cy="873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ХИДРОСФЕРА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47937" y="2406317"/>
            <a:ext cx="291164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394579" y="641445"/>
            <a:ext cx="3907210" cy="9707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rgbClr val="00602B"/>
                </a:solidFill>
              </a:rPr>
              <a:t>БИОСФЕРА</a:t>
            </a:r>
            <a:endParaRPr lang="en-US" sz="2000" dirty="0">
              <a:solidFill>
                <a:srgbClr val="00602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14447" y="4858604"/>
            <a:ext cx="5213446" cy="1801504"/>
          </a:xfrm>
          <a:prstGeom prst="ellipse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ПОНАВЉАЊЕ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15654" y="586854"/>
            <a:ext cx="757450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Климатски елемент-мјерни инструмент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38785"/>
            <a:ext cx="3538728" cy="573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66900" y="3409951"/>
            <a:ext cx="163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endParaRPr lang="sr-Cyrl-RS" sz="2400" dirty="0" smtClean="0">
              <a:solidFill>
                <a:prstClr val="white"/>
              </a:solidFill>
            </a:endParaRPr>
          </a:p>
        </p:txBody>
      </p:sp>
      <p:sp>
        <p:nvSpPr>
          <p:cNvPr id="26626" name="AutoShape 2" descr="MERENJE TEMPERATURE VAZDU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465" y="2558387"/>
            <a:ext cx="1219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IDROSTATICKI I ATMOSFERSKI PRITISAK: Barome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133" y="2568076"/>
            <a:ext cx="3362325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AutoShape 6" descr="www.meteorologyshop.eu/media/image/1b/fb/75/471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471006gross_6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047" y="1907276"/>
            <a:ext cx="2657475" cy="457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09851" y="495338"/>
            <a:ext cx="304629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Ваздушни притисак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4940488" y="560738"/>
            <a:ext cx="220780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Падавине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9421" y="383654"/>
            <a:ext cx="21992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Температура ваздуха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32800" y="-129192"/>
            <a:ext cx="304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r-Cyrl-R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ент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15E-6 2.52544E-6 C 0.12544 0.32215 0.25101 0.6457 0.30142 0.775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53E-6 -1.13784E-6 L 0.01029 0.761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4887E-7 4.92137E-6 C -0.12817 0.31429 -0.25609 0.62858 -0.30728 0.754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Emperor_pen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7" y="222111"/>
            <a:ext cx="2353142" cy="344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5"/>
          <a:stretch/>
        </p:blipFill>
        <p:spPr>
          <a:xfrm>
            <a:off x="5798369" y="5022110"/>
            <a:ext cx="2416224" cy="126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Природне зоне"/>
          <p:cNvPicPr>
            <a:picLocks noChangeAspect="1" noChangeArrowheads="1"/>
          </p:cNvPicPr>
          <p:nvPr/>
        </p:nvPicPr>
        <p:blipFill>
          <a:blip r:embed="rId4"/>
          <a:srcRect b="12467"/>
          <a:stretch>
            <a:fillRect/>
          </a:stretch>
        </p:blipFill>
        <p:spPr bwMode="auto">
          <a:xfrm>
            <a:off x="354842" y="3032503"/>
            <a:ext cx="6259821" cy="364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5" t="24264" r="3501" b="6445"/>
          <a:stretch/>
        </p:blipFill>
        <p:spPr>
          <a:xfrm>
            <a:off x="7381015" y="1683523"/>
            <a:ext cx="4273036" cy="181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2" r="13507"/>
          <a:stretch/>
        </p:blipFill>
        <p:spPr>
          <a:xfrm>
            <a:off x="-1966518" y="841523"/>
            <a:ext cx="1966518" cy="105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523" y="3777572"/>
            <a:ext cx="1985336" cy="111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76" r="1733"/>
          <a:stretch/>
        </p:blipFill>
        <p:spPr>
          <a:xfrm>
            <a:off x="6725565" y="3425587"/>
            <a:ext cx="3130523" cy="166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26"/>
          <a:stretch/>
        </p:blipFill>
        <p:spPr>
          <a:xfrm>
            <a:off x="8026312" y="4985373"/>
            <a:ext cx="3894690" cy="159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AutoShape 4" descr="Пингвини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205" y="3617641"/>
            <a:ext cx="2331529" cy="138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524" y="217811"/>
            <a:ext cx="3814797" cy="191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itle 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14147" y="368489"/>
            <a:ext cx="4326341" cy="9007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  И   О   С   Ф   Е   Р   А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64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9751E-7 2.08141E-6 C 0.0099 -0.02035 0.04038 -0.00555 0.05054 -0.00509 C 0.05497 0.00092 0.05588 0.00324 0.06174 0.00532 C 0.06761 0.01295 0.0749 0.01619 0.08219 0.01966 C 0.08675 0.02937 0.09209 0.0296 0.09991 0.03214 C 0.10825 0.03076 0.11684 0.03076 0.12518 0.02868 C 0.12792 0.02798 0.12909 0.02312 0.13156 0.02151 C 0.1356 0.01873 0.1399 0.01827 0.1442 0.01619 C 0.14915 0.01364 0.15306 0.01087 0.15827 0.00902 C 0.16764 0.00023 0.18028 0.00046 0.19109 -0.00347 C 0.22313 -0.00162 0.21206 -0.00625 0.229 0.00185 C 0.23043 0.00254 0.23173 0.00277 0.2329 0.0037 C 0.23421 0.00509 0.23525 0.0067 0.23655 0.00717 C 0.23994 0.00902 0.24684 0.01087 0.24684 0.0111 C 0.2501 0.01549 0.25362 0.02497 0.25661 0.02868 C 0.26026 0.03261 0.26912 0.03423 0.27341 0.03561 C 0.29413 0.08025 0.36264 0.06198 0.38348 0.06244 C 0.38791 0.06429 0.38648 0.06267 0.38856 0.06614 " pathEditMode="relative" rAng="0" ptsTypes="fffffffffffffffffA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55638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3312" y="2779777"/>
            <a:ext cx="8946541" cy="1755648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514" y="545910"/>
            <a:ext cx="70968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ШЕСТАЦИ, СРЕЋНО!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omass201515110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59661" y="-1715608"/>
            <a:ext cx="2643543" cy="2643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pace-cartoon-drawing-57.jpg"/>
          <p:cNvPicPr>
            <a:picLocks noChangeAspect="1"/>
          </p:cNvPicPr>
          <p:nvPr/>
        </p:nvPicPr>
        <p:blipFill>
          <a:blip r:embed="rId5"/>
          <a:srcRect l="5130" t="8386" b="24528"/>
          <a:stretch>
            <a:fillRect/>
          </a:stretch>
        </p:blipFill>
        <p:spPr>
          <a:xfrm>
            <a:off x="12879896" y="4274982"/>
            <a:ext cx="3971498" cy="2183642"/>
          </a:xfrm>
          <a:prstGeom prst="rect">
            <a:avLst/>
          </a:prstGeom>
        </p:spPr>
      </p:pic>
      <p:pic>
        <p:nvPicPr>
          <p:cNvPr id="12" name="Picture 11" descr="rupaS1.jpg"/>
          <p:cNvPicPr>
            <a:picLocks noChangeAspect="1"/>
          </p:cNvPicPr>
          <p:nvPr/>
        </p:nvPicPr>
        <p:blipFill>
          <a:blip r:embed="rId6"/>
          <a:srcRect l="13827" t="17912" r="3363"/>
          <a:stretch>
            <a:fillRect/>
          </a:stretch>
        </p:blipFill>
        <p:spPr>
          <a:xfrm>
            <a:off x="-5422077" y="4908006"/>
            <a:ext cx="3319244" cy="1949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image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-1720464"/>
            <a:ext cx="6464774" cy="344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8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7 -0.00347 L -1.57541 0.0069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74 0.14282 L -1.59427 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4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3273E-7 -2.59259E-6 L 1.07248 1.53056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" y="7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7372E-7 -1.85185E-6 L 1.68003 -0.48773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vjetlana\Desktop\54cde41f4386ab48c7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49"/>
          <a:stretch>
            <a:fillRect/>
          </a:stretch>
        </p:blipFill>
        <p:spPr bwMode="auto">
          <a:xfrm>
            <a:off x="4828893" y="4838073"/>
            <a:ext cx="3876957" cy="201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57299"/>
            <a:ext cx="5238750" cy="653797"/>
          </a:xfrm>
        </p:spPr>
        <p:txBody>
          <a:bodyPr>
            <a:normAutofit/>
          </a:bodyPr>
          <a:lstStyle/>
          <a:p>
            <a:pPr marL="285750" indent="-285750">
              <a:buNone/>
            </a:pPr>
            <a:endParaRPr lang="sr-Cyrl-BA" dirty="0" smtClean="0"/>
          </a:p>
        </p:txBody>
      </p:sp>
      <p:pic>
        <p:nvPicPr>
          <p:cNvPr id="24580" name="Picture 4" descr="PRIRODA - Fotografije prirode - Antarktik - Postavi.neT. - Svet u ..."/>
          <p:cNvPicPr>
            <a:picLocks noChangeAspect="1" noChangeArrowheads="1"/>
          </p:cNvPicPr>
          <p:nvPr/>
        </p:nvPicPr>
        <p:blipFill>
          <a:blip r:embed="rId3" cstate="print"/>
          <a:srcRect r="5319" b="12628"/>
          <a:stretch>
            <a:fillRect/>
          </a:stretch>
        </p:blipFill>
        <p:spPr bwMode="auto">
          <a:xfrm>
            <a:off x="9420225" y="538735"/>
            <a:ext cx="2771775" cy="285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032" y="5733288"/>
            <a:ext cx="11750040" cy="804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926275"/>
            <a:ext cx="5962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Узроци кретања морске воде -  вјетрови,  привлачна сила Мјесеца и Сунца</a:t>
            </a:r>
          </a:p>
          <a:p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Облици кретања : таласи, морске струје, плима и осека</a:t>
            </a:r>
          </a:p>
          <a:p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Значај Свјетског океана као извор хране, извор питке воде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звор енергије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аобраћај и трговина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ДЕСАЛИНИЗАЦИЈА - поступак издвајања соли из морске воде.</a:t>
            </a:r>
          </a:p>
          <a:p>
            <a:r>
              <a:rPr lang="sr-Cyrl-RS" sz="2000" dirty="0" smtClean="0"/>
              <a:t> 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10" name="Slika 6">
            <a:extLst>
              <a:ext uri="{FF2B5EF4-FFF2-40B4-BE49-F238E27FC236}">
                <a16:creationId xmlns="" xmlns:a16="http://schemas.microsoft.com/office/drawing/2014/main" id="{5CD43FB1-B64E-4A94-B934-F18B86CB0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1" y="2635138"/>
            <a:ext cx="3760559" cy="197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Čuvar mesta za sadržaj 7">
            <a:extLst>
              <a:ext uri="{FF2B5EF4-FFF2-40B4-BE49-F238E27FC236}">
                <a16:creationId xmlns="" xmlns:a16="http://schemas.microsoft.com/office/drawing/2014/main" id="{5933067B-C20E-43ED-AE98-B17AEA919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4953000"/>
            <a:ext cx="37528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2" r="10854" b="11806"/>
          <a:stretch>
            <a:fillRect/>
          </a:stretch>
        </p:blipFill>
        <p:spPr bwMode="auto">
          <a:xfrm>
            <a:off x="6324600" y="381000"/>
            <a:ext cx="3351782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 descr="https://lelinkutak.zanimacija.com/wp-content/uploads/2016/01/124.jpg"/>
          <p:cNvPicPr>
            <a:picLocks noChangeAspect="1" noChangeArrowheads="1"/>
          </p:cNvPicPr>
          <p:nvPr/>
        </p:nvPicPr>
        <p:blipFill>
          <a:blip r:embed="rId7" cstate="print"/>
          <a:srcRect b="12757"/>
          <a:stretch>
            <a:fillRect/>
          </a:stretch>
        </p:blipFill>
        <p:spPr bwMode="auto">
          <a:xfrm>
            <a:off x="6099937" y="2294332"/>
            <a:ext cx="2415413" cy="296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2">
            <a:extLst>
              <a:ext uri="{FF2B5EF4-FFF2-40B4-BE49-F238E27FC236}">
                <a16:creationId xmlns="" xmlns:a16="http://schemas.microsoft.com/office/drawing/2014/main" id="{94DD35C8-0661-47F1-8453-F821A8CC7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04" b="24213"/>
          <a:stretch>
            <a:fillRect/>
          </a:stretch>
        </p:blipFill>
        <p:spPr>
          <a:xfrm>
            <a:off x="419100" y="3581096"/>
            <a:ext cx="3562350" cy="200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geografija_6_2_1_kopnene_vode"/>
          <p:cNvPicPr/>
          <p:nvPr/>
        </p:nvPicPr>
        <p:blipFill>
          <a:blip r:embed="rId9" cstate="print"/>
          <a:srcRect l="14146" r="15610"/>
          <a:stretch>
            <a:fillRect/>
          </a:stretch>
        </p:blipFill>
        <p:spPr bwMode="auto">
          <a:xfrm>
            <a:off x="8648700" y="4495800"/>
            <a:ext cx="2971800" cy="215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Water Conservation: Why Saving Water is Important | Kay Plumbing ..."/>
          <p:cNvPicPr>
            <a:picLocks noChangeAspect="1" noChangeArrowheads="1"/>
          </p:cNvPicPr>
          <p:nvPr/>
        </p:nvPicPr>
        <p:blipFill>
          <a:blip r:embed="rId10"/>
          <a:srcRect l="11026" t="3671" r="8073" b="6563"/>
          <a:stretch>
            <a:fillRect/>
          </a:stretch>
        </p:blipFill>
        <p:spPr bwMode="auto">
          <a:xfrm>
            <a:off x="4310743" y="3146961"/>
            <a:ext cx="1733797" cy="192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477672" y="177421"/>
            <a:ext cx="5227092" cy="764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  И   Д   Р   О   С   Ф   Е    Р   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uciteljskikutak.files.wordpress.com/2014/03/1240402_287003201454358_276318028_na.jpg"/>
          <p:cNvPicPr>
            <a:picLocks noChangeAspect="1" noChangeArrowheads="1"/>
          </p:cNvPicPr>
          <p:nvPr/>
        </p:nvPicPr>
        <p:blipFill>
          <a:blip r:embed="rId10" cstate="print"/>
          <a:srcRect l="1811" t="2381" r="2855" b="14285"/>
          <a:stretch>
            <a:fillRect/>
          </a:stretch>
        </p:blipFill>
        <p:spPr bwMode="auto">
          <a:xfrm>
            <a:off x="419100" y="2385654"/>
            <a:ext cx="8382000" cy="4167546"/>
          </a:xfrm>
          <a:prstGeom prst="rect">
            <a:avLst/>
          </a:prstGeom>
          <a:noFill/>
        </p:spPr>
      </p:pic>
      <p:sp>
        <p:nvSpPr>
          <p:cNvPr id="1229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275167"/>
            <a:ext cx="10972800" cy="706967"/>
          </a:xfrm>
        </p:spPr>
        <p:txBody>
          <a:bodyPr lIns="121917" tIns="60958" rIns="121917" bIns="60958"/>
          <a:lstStyle/>
          <a:p>
            <a:pPr eaLnBrk="1" hangingPunct="1"/>
            <a:r>
              <a:rPr lang="sr-Cyrl-BA" sz="1600" dirty="0" smtClean="0">
                <a:solidFill>
                  <a:srgbClr val="FF0000"/>
                </a:solidFill>
                <a:sym typeface="Wingdings" charset="2"/>
              </a:rPr>
              <a:t> </a:t>
            </a:r>
            <a:endParaRPr lang="en-US" dirty="0" smtClean="0"/>
          </a:p>
        </p:txBody>
      </p:sp>
      <p:graphicFrame>
        <p:nvGraphicFramePr>
          <p:cNvPr id="12292" name="Table 3"/>
          <p:cNvGraphicFramePr>
            <a:graphicFrameLocks noGrp="1"/>
          </p:cNvGraphicFramePr>
          <p:nvPr/>
        </p:nvGraphicFramePr>
        <p:xfrm>
          <a:off x="457200" y="2438371"/>
          <a:ext cx="8401050" cy="4095779"/>
        </p:xfrm>
        <a:graphic>
          <a:graphicData uri="http://schemas.openxmlformats.org/drawingml/2006/table">
            <a:tbl>
              <a:tblPr/>
              <a:tblGrid>
                <a:gridCol w="4152342"/>
                <a:gridCol w="4248708"/>
              </a:tblGrid>
              <a:tr h="212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0" y="2324100"/>
            <a:ext cx="4381500" cy="2118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37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Најпознатија морска струја на свијету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309" y="4399472"/>
            <a:ext cx="4362091" cy="22108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43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Cyrl-RS" sz="4300" dirty="0" smtClean="0">
                <a:latin typeface="Times New Roman" pitchFamily="18" charset="0"/>
                <a:cs typeface="Times New Roman" pitchFamily="18" charset="0"/>
              </a:rPr>
              <a:t>Ниво воде у ријеци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4399472"/>
            <a:ext cx="4186687" cy="2208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37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Воде у Земљиној кори, пукотинама , шупљинама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Oval Callout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7715" y="380979"/>
            <a:ext cx="5715040" cy="1619261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3200" b="1" dirty="0">
                <a:solidFill>
                  <a:srgbClr val="00B050"/>
                </a:solidFill>
              </a:rPr>
              <a:t> </a:t>
            </a:r>
            <a:r>
              <a:rPr lang="sr-Cyrl-R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Кружење воде у природи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317" name="Oval Callout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859" y="272080"/>
            <a:ext cx="7048549" cy="1905013"/>
          </a:xfrm>
          <a:prstGeom prst="flowChartPrepa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sr-Cyrl-R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r-Cyrl-R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Кликом отвори,</a:t>
            </a:r>
          </a:p>
          <a:p>
            <a:pPr algn="ctr">
              <a:defRPr/>
            </a:pPr>
            <a:r>
              <a:rPr lang="sr-Cyrl-R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питање одговори</a:t>
            </a:r>
          </a:p>
          <a:p>
            <a:pPr algn="ctr">
              <a:defRPr/>
            </a:pPr>
            <a:r>
              <a:rPr lang="sr-Cyrl-R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слику створи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16"/>
          <p:cNvSpPr txBox="1">
            <a:spLocks noChangeArrowheads="1"/>
          </p:cNvSpPr>
          <p:nvPr/>
        </p:nvSpPr>
        <p:spPr bwMode="auto">
          <a:xfrm>
            <a:off x="10382251" y="2000251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endParaRPr lang="en-US"/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8382000" y="285751"/>
            <a:ext cx="3810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Краљица Велике Британије</a:t>
            </a: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35902" y="2311879"/>
            <a:ext cx="4171032" cy="2096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37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Тектонска, ледничка, ријечна, крашка...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44001" y="381000"/>
            <a:ext cx="28575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609585" indent="-609585" algn="just">
              <a:defRPr/>
            </a:pPr>
            <a:r>
              <a:rPr lang="sr-Cyrl-RS" sz="27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>Голфска струја</a:t>
            </a:r>
            <a:endParaRPr lang="sr-Cyrl-R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1" y="2000252"/>
            <a:ext cx="2857500" cy="53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609585" indent="-609585">
              <a:defRPr/>
            </a:pPr>
            <a:r>
              <a:rPr lang="sr-Cyrl-R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...језера</a:t>
            </a:r>
            <a:endParaRPr lang="sr-Cyrl-R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0" y="3619500"/>
            <a:ext cx="2762251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sr-Cyrl-R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3.Водостај</a:t>
            </a:r>
            <a:endParaRPr lang="sr-Cyrl-R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0" y="5048252"/>
            <a:ext cx="2762251" cy="53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sr-Cyrl-R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Cyrl-R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Подземне воде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9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childTnLst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5" grpId="0" build="allAtOnce" animBg="1"/>
      <p:bldP spid="26" grpId="0" build="allAtOnce" animBg="1"/>
      <p:bldP spid="2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049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                                    </a:t>
            </a:r>
            <a:r>
              <a:rPr lang="sr-Cyrl-RS" sz="3200" dirty="0" smtClean="0">
                <a:solidFill>
                  <a:srgbClr val="C00000"/>
                </a:solidFill>
              </a:rPr>
              <a:t>Гренланд</a:t>
            </a:r>
            <a:endParaRPr lang="hr-HR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523968" y="4572008"/>
            <a:ext cx="2381267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6739" y="3429000"/>
            <a:ext cx="2381267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PPT - КОСМОС И ЗЕМЉА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7938" y="5125453"/>
            <a:ext cx="486075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RS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Свјетски океан 71%</a:t>
            </a:r>
          </a:p>
          <a:p>
            <a:r>
              <a:rPr lang="sr-Cyrl-RS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Копно 29%</a:t>
            </a:r>
            <a:endParaRPr lang="en-US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6829" b="14146"/>
          <a:stretch>
            <a:fillRect/>
          </a:stretch>
        </p:blipFill>
        <p:spPr bwMode="auto">
          <a:xfrm>
            <a:off x="-3344779" y="5186867"/>
            <a:ext cx="2828813" cy="131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03E-7 -1.85185E-6 L 0.41848 -0.00139 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524000"/>
            <a:ext cx="8915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38785"/>
            <a:ext cx="3538728" cy="573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66900" y="3409951"/>
            <a:ext cx="163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endParaRPr lang="sr-Cyrl-RS" sz="2400" dirty="0" smtClean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4501" y="666105"/>
            <a:ext cx="112394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5333998" y="609600"/>
            <a:ext cx="146685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Притоке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5053" y="570855"/>
            <a:ext cx="134338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Меандар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5543548" y="647700"/>
            <a:ext cx="99060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444D26">
                  <a:lumMod val="40000"/>
                  <a:lumOff val="60000"/>
                </a:srgbClr>
              </a:buClr>
              <a:buSzPct val="80000"/>
              <a:defRPr/>
            </a:pPr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Ушће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4501" y="522634"/>
            <a:ext cx="1047749" cy="467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Делта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C -0.11328 0.09953 -0.22656 0.19907 -0.27188 0.23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-3.7037E-6 L -0.08907 0.32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7032 0.6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C 0.10157 0.26388 0.20313 0.52777 0.24375 0.633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6563 0.53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2" animBg="1"/>
      <p:bldP spid="14" grpId="0" animBg="1"/>
      <p:bldP spid="14" grpId="2" animBg="1"/>
      <p:bldP spid="15" grpId="0" animBg="1"/>
      <p:bldP spid="15" grpId="1" animBg="1"/>
      <p:bldP spid="16" grpId="0" animBg="1"/>
      <p:bldP spid="16" grpId="2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redozemnom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67" y="1571613"/>
            <a:ext cx="11054687" cy="42529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1461" y="3500438"/>
            <a:ext cx="571504" cy="42862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5709" y="2857496"/>
            <a:ext cx="2000264" cy="571502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600" b="1" dirty="0" smtClean="0"/>
              <a:t>ГИБРАЛТАРСКАВРАТА</a:t>
            </a:r>
            <a:endParaRPr lang="hr-HR" sz="1600" b="1" dirty="0"/>
          </a:p>
        </p:txBody>
      </p:sp>
      <p:sp>
        <p:nvSpPr>
          <p:cNvPr id="9" name="Oval 8"/>
          <p:cNvSpPr/>
          <p:nvPr/>
        </p:nvSpPr>
        <p:spPr>
          <a:xfrm>
            <a:off x="6572253" y="3429000"/>
            <a:ext cx="571504" cy="42862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8858269" y="3143248"/>
            <a:ext cx="571504" cy="42862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05623" y="2854132"/>
            <a:ext cx="2000264" cy="571502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 smtClean="0"/>
              <a:t>ОТРАНТСКА ВРАТА</a:t>
            </a:r>
            <a:endParaRPr lang="hr-HR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639248" y="3000374"/>
            <a:ext cx="2000264" cy="571502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 smtClean="0"/>
              <a:t>БОСФОР</a:t>
            </a:r>
            <a:endParaRPr lang="hr-HR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63069" y="272954"/>
            <a:ext cx="6591868" cy="10781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 СЕ ЗОВУ МОРСКИ ПРОЛАЗИ </a:t>
            </a:r>
            <a:br>
              <a:rPr lang="sr-Cyrl-R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R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ОЗНАЧЕНИ БРОЈЕВИМА?</a:t>
            </a:r>
            <a:endParaRPr lang="hr-H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6829" b="14146"/>
          <a:stretch>
            <a:fillRect/>
          </a:stretch>
        </p:blipFill>
        <p:spPr bwMode="auto">
          <a:xfrm>
            <a:off x="-2799711" y="5547815"/>
            <a:ext cx="2500313" cy="110546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2 0.00393 L 1.32578 -0.01179 " rAng="0" ptsTypes="AA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-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72309" y="6136106"/>
            <a:ext cx="4095779" cy="409074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Канали</a:t>
            </a:r>
            <a:endParaRPr lang="en-US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2" descr="kuez kana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2824" y="4341395"/>
            <a:ext cx="3609679" cy="178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90547" y="1251284"/>
            <a:ext cx="3272590" cy="218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7782" y="4162926"/>
            <a:ext cx="373327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9074" y="1203158"/>
            <a:ext cx="3392904" cy="227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15888"/>
            <a:ext cx="10972800" cy="720725"/>
          </a:xfrm>
        </p:spPr>
        <p:txBody>
          <a:bodyPr lIns="121917" tIns="60958" rIns="121917" bIns="60958">
            <a:normAutofit fontScale="90000"/>
          </a:bodyPr>
          <a:lstStyle/>
          <a:p>
            <a:pPr>
              <a:defRPr/>
            </a:pPr>
            <a:r>
              <a:rPr lang="sr-Cyrl-BA" sz="5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  <a:t> </a:t>
            </a:r>
            <a:r>
              <a:rPr lang="sr-Cyrl-BA" sz="4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  <a:t/>
            </a:r>
            <a:br>
              <a:rPr lang="sr-Cyrl-BA" sz="4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</a:br>
            <a:r>
              <a:rPr lang="sr-Cyrl-BA" sz="2400" dirty="0" smtClean="0">
                <a:solidFill>
                  <a:srgbClr val="000000"/>
                </a:solidFill>
                <a:sym typeface="Wingdings" charset="2"/>
              </a:rPr>
              <a:t>.</a:t>
            </a:r>
            <a:endParaRPr sz="2400" smtClean="0"/>
          </a:p>
        </p:txBody>
      </p:sp>
      <p:sp>
        <p:nvSpPr>
          <p:cNvPr id="10244" name="Oval Callout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1" y="571500"/>
            <a:ext cx="2857500" cy="476251"/>
          </a:xfrm>
          <a:prstGeom prst="flowChartConnector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Ртови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7" name="Oval Callout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3501" y="190501"/>
            <a:ext cx="2857500" cy="9525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Заливи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51" name="Oval Callout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461" y="5943600"/>
            <a:ext cx="4095779" cy="625642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Фјордови</a:t>
            </a:r>
            <a:endParaRPr lang="en-US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57" name="Oval Callout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962525"/>
            <a:ext cx="4259179" cy="2959770"/>
          </a:xfrm>
          <a:prstGeom prst="cloudCallout">
            <a:avLst>
              <a:gd name="adj1" fmla="val 52286"/>
              <a:gd name="adj2" fmla="val 4947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Крајње тачке континената или дијелова копна које се завршавају у мору или океану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Oval Callout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946358"/>
            <a:ext cx="4884821" cy="2911642"/>
          </a:xfrm>
          <a:prstGeom prst="cloudCallout">
            <a:avLst>
              <a:gd name="adj1" fmla="val 71666"/>
              <a:gd name="adj2" fmla="val -3400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Ледничке долине потопљене морем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61" name="Oval Callout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98042" y="0"/>
            <a:ext cx="3793958" cy="4644189"/>
          </a:xfrm>
          <a:prstGeom prst="cloudCallout">
            <a:avLst>
              <a:gd name="adj1" fmla="val -61861"/>
              <a:gd name="adj2" fmla="val 65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Дијелови копна који залазе у море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05833" y="4552951"/>
            <a:ext cx="313267" cy="45296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sr-Cyrl-BA" sz="2100" b="1" dirty="0">
                <a:solidFill>
                  <a:srgbClr val="FF0000"/>
                </a:solidFill>
                <a:latin typeface="Times New Roman"/>
              </a:rPr>
              <a:t> </a:t>
            </a:r>
            <a:endParaRPr lang="en-US" dirty="0"/>
          </a:p>
        </p:txBody>
      </p:sp>
      <p:pic>
        <p:nvPicPr>
          <p:cNvPr id="9228" name="Picture 22" descr="1395726861phpcYKjGB.jpeg"/>
          <p:cNvPicPr>
            <a:picLocks noChangeAspect="1"/>
          </p:cNvPicPr>
          <p:nvPr/>
        </p:nvPicPr>
        <p:blipFill>
          <a:blip r:embed="rId16"/>
          <a:srcRect l="20612" t="5000" r="14732" b="6876"/>
          <a:stretch>
            <a:fillRect/>
          </a:stretch>
        </p:blipFill>
        <p:spPr bwMode="auto">
          <a:xfrm>
            <a:off x="4381501" y="0"/>
            <a:ext cx="39443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Callout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21270" y="4499818"/>
            <a:ext cx="4381531" cy="2358182"/>
          </a:xfrm>
          <a:prstGeom prst="cloudCallout">
            <a:avLst>
              <a:gd name="adj1" fmla="val -23964"/>
              <a:gd name="adj2" fmla="val -6988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Морски пролази настали радом човјека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8842" y="2959768"/>
            <a:ext cx="64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0244" grpId="0" build="allAtOnce" animBg="1"/>
      <p:bldP spid="10247" grpId="0" animBg="1"/>
      <p:bldP spid="10251" grpId="0" build="allAtOnce" animBg="1"/>
      <p:bldP spid="615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VEROVALI ILI NE? Grenland bi mogao da izvozi pesak | Zanimljivost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VEROVALI ILI NE? Grenland bi mogao da izvozi pesak | Zanimljivost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545" y="2017777"/>
            <a:ext cx="4081272" cy="148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4" descr="Атмосфера- састав, структура, значај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441" t="8801" r="15035"/>
          <a:stretch>
            <a:fillRect/>
          </a:stretch>
        </p:blipFill>
        <p:spPr bwMode="auto">
          <a:xfrm>
            <a:off x="332510" y="4370119"/>
            <a:ext cx="2565070" cy="2337954"/>
          </a:xfrm>
          <a:prstGeom prst="rect">
            <a:avLst/>
          </a:prstGeom>
          <a:noFill/>
        </p:spPr>
      </p:pic>
      <p:pic>
        <p:nvPicPr>
          <p:cNvPr id="10" name="Picture 8" descr="Синоптичка карта | ШКОЛСКИ МЕРИДИЈ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120" y="2517403"/>
            <a:ext cx="2471758" cy="167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Типови климе&#10; "/>
          <p:cNvPicPr>
            <a:picLocks noChangeAspect="1" noChangeArrowheads="1"/>
          </p:cNvPicPr>
          <p:nvPr/>
        </p:nvPicPr>
        <p:blipFill>
          <a:blip r:embed="rId4"/>
          <a:srcRect t="5726" b="8641"/>
          <a:stretch>
            <a:fillRect/>
          </a:stretch>
        </p:blipFill>
        <p:spPr bwMode="auto">
          <a:xfrm>
            <a:off x="3391105" y="4180114"/>
            <a:ext cx="5372884" cy="247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98764" y="1009402"/>
            <a:ext cx="513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• Ваздушни омотач Земље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• Око 3000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km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изнад Земље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(5 слојева)</a:t>
            </a:r>
          </a:p>
          <a:p>
            <a:endParaRPr lang="en-US" dirty="0"/>
          </a:p>
        </p:txBody>
      </p:sp>
      <p:pic>
        <p:nvPicPr>
          <p:cNvPr id="16" name="Picture 15" descr="atmosfe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8" y="261257"/>
            <a:ext cx="4263242" cy="439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k-1-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819" y="4441371"/>
            <a:ext cx="3018999" cy="226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k-2-638.jpg"/>
          <p:cNvPicPr>
            <a:picLocks noChangeAspect="1"/>
          </p:cNvPicPr>
          <p:nvPr/>
        </p:nvPicPr>
        <p:blipFill>
          <a:blip r:embed="rId7"/>
          <a:srcRect t="28722" r="43421" b="12715"/>
          <a:stretch>
            <a:fillRect/>
          </a:stretch>
        </p:blipFill>
        <p:spPr>
          <a:xfrm>
            <a:off x="320634" y="1876300"/>
            <a:ext cx="2956955" cy="243444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73133" y="178130"/>
            <a:ext cx="5545777" cy="5937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 Т   М   О   С   Ф   Е   Р   А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03818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111" y="921080"/>
            <a:ext cx="29527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Aach, Germany Weather Conditions | Weather Underground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779224" y="4127088"/>
            <a:ext cx="3207224" cy="163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cute-little-kid-girl-confused-with-question-mark_97632-2360.jpg"/>
          <p:cNvPicPr>
            <a:picLocks noChangeAspect="1"/>
          </p:cNvPicPr>
          <p:nvPr/>
        </p:nvPicPr>
        <p:blipFill>
          <a:blip r:embed="rId13"/>
          <a:srcRect l="23851" t="8077" r="18951" b="4278"/>
          <a:stretch>
            <a:fillRect/>
          </a:stretch>
        </p:blipFill>
        <p:spPr>
          <a:xfrm>
            <a:off x="4904508" y="236719"/>
            <a:ext cx="2220686" cy="3919644"/>
          </a:xfrm>
          <a:prstGeom prst="rect">
            <a:avLst/>
          </a:prstGeom>
        </p:spPr>
      </p:pic>
      <p:pic>
        <p:nvPicPr>
          <p:cNvPr id="3078" name="Picture 6" descr="Vazdušni (atmosferski) pritisak | Radovan Sredanović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1217" y="1436915"/>
            <a:ext cx="2160113" cy="1769424"/>
          </a:xfrm>
          <a:prstGeom prst="rect">
            <a:avLst/>
          </a:prstGeom>
          <a:noFill/>
        </p:spPr>
      </p:pic>
      <p:pic>
        <p:nvPicPr>
          <p:cNvPr id="3076" name="Picture 4" descr="Aach, Germany Weather Conditions | Weather Undergrou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1851" y="4001983"/>
            <a:ext cx="2753880" cy="16369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15888"/>
            <a:ext cx="10972800" cy="720725"/>
          </a:xfrm>
        </p:spPr>
        <p:txBody>
          <a:bodyPr lIns="121917" tIns="60958" rIns="121917" bIns="60958">
            <a:normAutofit fontScale="90000"/>
          </a:bodyPr>
          <a:lstStyle/>
          <a:p>
            <a:pPr>
              <a:defRPr/>
            </a:pPr>
            <a:r>
              <a:rPr lang="sr-Cyrl-BA" sz="5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  <a:t> </a:t>
            </a:r>
            <a:r>
              <a:rPr lang="sr-Cyrl-BA" sz="4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  <a:t/>
            </a:r>
            <a:br>
              <a:rPr lang="sr-Cyrl-BA" sz="4300" dirty="0" smtClean="0">
                <a:solidFill>
                  <a:srgbClr val="DCE6F2"/>
                </a:solidFill>
                <a:latin typeface="Arial Black" pitchFamily="34" charset="0"/>
                <a:sym typeface="Wingdings" charset="2"/>
              </a:rPr>
            </a:br>
            <a:r>
              <a:rPr lang="sr-Cyrl-BA" sz="2400" dirty="0" smtClean="0">
                <a:solidFill>
                  <a:srgbClr val="000000"/>
                </a:solidFill>
                <a:sym typeface="Wingdings" charset="2"/>
              </a:rPr>
              <a:t>.</a:t>
            </a:r>
            <a:endParaRPr sz="2400" smtClean="0"/>
          </a:p>
        </p:txBody>
      </p:sp>
      <p:sp>
        <p:nvSpPr>
          <p:cNvPr id="10244" name="Oval Callou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125" y="427511"/>
            <a:ext cx="2857500" cy="890649"/>
          </a:xfrm>
          <a:prstGeom prst="flowChartConnector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Ваздушни притисак</a:t>
            </a:r>
            <a:endParaRPr lang="en-US" sz="21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1" name="Oval Callout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461" y="5810267"/>
            <a:ext cx="4095779" cy="571504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ПАДАВИНЕ</a:t>
            </a:r>
            <a:endParaRPr lang="en-US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57" name="Oval Callout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82536"/>
            <a:ext cx="3972984" cy="2286000"/>
          </a:xfrm>
          <a:prstGeom prst="cloudCallout">
            <a:avLst>
              <a:gd name="adj1" fmla="val 73508"/>
              <a:gd name="adj2" fmla="val -2013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solidFill>
                  <a:srgbClr val="0070C0"/>
                </a:solidFill>
              </a:rPr>
              <a:t>Дјеловање масе ваздуха на Земљу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6159" name="Oval Callout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3898" y="3933038"/>
            <a:ext cx="4381531" cy="1870363"/>
          </a:xfrm>
          <a:prstGeom prst="cloudCallout">
            <a:avLst>
              <a:gd name="adj1" fmla="val 64883"/>
              <a:gd name="adj2" fmla="val -9157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solidFill>
                  <a:srgbClr val="0070C0"/>
                </a:solidFill>
              </a:rPr>
              <a:t>Могу бити високе и ниске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05833" y="4552951"/>
            <a:ext cx="313267" cy="45296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sr-Cyrl-BA" sz="2100" b="1" dirty="0">
                <a:solidFill>
                  <a:srgbClr val="FF0000"/>
                </a:solidFill>
                <a:latin typeface="Times New Roman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370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074" name="AutoShape 2" descr="Weather Icon Set - Rain Snow Mix by Jason Dwayne on Dribbble"/>
          <p:cNvSpPr>
            <a:spLocks noChangeAspect="1" noChangeArrowheads="1"/>
          </p:cNvSpPr>
          <p:nvPr/>
        </p:nvSpPr>
        <p:spPr bwMode="auto">
          <a:xfrm>
            <a:off x="1853746" y="17318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Oblaci | Pika i prijatel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Callout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69792" y="3794078"/>
            <a:ext cx="4271748" cy="2210937"/>
          </a:xfrm>
          <a:prstGeom prst="cloudCallout">
            <a:avLst>
              <a:gd name="adj1" fmla="val -57466"/>
              <a:gd name="adj2" fmla="val -8890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solidFill>
                  <a:srgbClr val="0070C0"/>
                </a:solidFill>
              </a:rPr>
              <a:t>Цируси, стратуси, кумулуси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Oval Callout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56422" y="6044553"/>
            <a:ext cx="4095779" cy="571504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21917" tIns="60958" rIns="121917" bIns="60958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BA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Облаци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Oval Callout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77311" y="383007"/>
            <a:ext cx="4095779" cy="571504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BA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Вјетрови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" name="Picture 4" descr="Aach, Germany Weather Conditions | Weather Underground"/>
          <p:cNvPicPr>
            <a:picLocks noChangeAspect="1" noChangeArrowheads="1"/>
          </p:cNvPicPr>
          <p:nvPr/>
        </p:nvPicPr>
        <p:blipFill>
          <a:blip r:embed="rId16"/>
          <a:srcRect l="49583" t="43715" r="20997" b="12930"/>
          <a:stretch>
            <a:fillRect/>
          </a:stretch>
        </p:blipFill>
        <p:spPr bwMode="auto">
          <a:xfrm>
            <a:off x="7833815" y="1458860"/>
            <a:ext cx="1501254" cy="15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Aach, Germany Weather Conditions | Weather Underground"/>
          <p:cNvPicPr>
            <a:picLocks noChangeAspect="1" noChangeArrowheads="1"/>
          </p:cNvPicPr>
          <p:nvPr/>
        </p:nvPicPr>
        <p:blipFill>
          <a:blip r:embed="rId17"/>
          <a:srcRect l="51461" t="59556"/>
          <a:stretch>
            <a:fillRect/>
          </a:stretch>
        </p:blipFill>
        <p:spPr bwMode="auto">
          <a:xfrm>
            <a:off x="9348717" y="1501255"/>
            <a:ext cx="2113700" cy="148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Callout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33565" y="1078173"/>
            <a:ext cx="4339988" cy="2490717"/>
          </a:xfrm>
          <a:prstGeom prst="cloudCallout">
            <a:avLst>
              <a:gd name="adj1" fmla="val -68230"/>
              <a:gd name="adj2" fmla="val -2542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 бити сгтални, периодични и локални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allAtOnce" animBg="1"/>
      <p:bldP spid="10251" grpId="0" uiExpand="1" build="allAtOnce" animBg="1"/>
      <p:bldP spid="6157" grpId="0" animBg="1"/>
      <p:bldP spid="32" grpId="0" build="allAtOnce" animBg="1"/>
      <p:bldP spid="35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269</Words>
  <Application>Microsoft Office PowerPoint</Application>
  <PresentationFormat>Custom</PresentationFormat>
  <Paragraphs>78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        </vt:lpstr>
      <vt:lpstr>Slide 2</vt:lpstr>
      <vt:lpstr> </vt:lpstr>
      <vt:lpstr>                                    Гренланд</vt:lpstr>
      <vt:lpstr>Slide 5</vt:lpstr>
      <vt:lpstr>КАКО СЕ ЗОВУ МОРСКИ ПРОЛАЗИ  ОЗНАЧЕНИ БРОЈЕВИМА?</vt:lpstr>
      <vt:lpstr>  .</vt:lpstr>
      <vt:lpstr>Slide 8</vt:lpstr>
      <vt:lpstr>  .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Kopnene vode u BiH (rijeke I morski slivovi)</dc:title>
  <dc:creator>baralic david</dc:creator>
  <cp:lastModifiedBy>nn</cp:lastModifiedBy>
  <cp:revision>105</cp:revision>
  <dcterms:created xsi:type="dcterms:W3CDTF">2015-11-28T13:49:42Z</dcterms:created>
  <dcterms:modified xsi:type="dcterms:W3CDTF">2020-05-26T10:42:51Z</dcterms:modified>
</cp:coreProperties>
</file>