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4" r:id="rId7"/>
    <p:sldId id="260" r:id="rId8"/>
    <p:sldId id="263" r:id="rId9"/>
    <p:sldId id="26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71406-85B0-4847-BA49-23D8A536FAF6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9506F-4C40-452D-967F-DD650ABA3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Црвено</a:t>
            </a:r>
            <a:r>
              <a:rPr lang="sr-Cyrl-RS" baseline="0" dirty="0" smtClean="0"/>
              <a:t> море  Скадарско језеро    Мркоњић Град    Бабина ријека    Црна Гора  Сједињенњ </a:t>
            </a:r>
            <a:r>
              <a:rPr lang="sr-Cyrl-RS" baseline="0" smtClean="0"/>
              <a:t>Америчке Др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06F-4C40-452D-967F-DD650ABA36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4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1)     4)      6)    7)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06F-4C40-452D-967F-DD650ABA36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5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06F-4C40-452D-967F-DD650ABA36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2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Некултуран, не ради, нерад, непажљив, не чита,</a:t>
            </a:r>
            <a:r>
              <a:rPr lang="sr-Cyrl-RS" baseline="0" dirty="0" smtClean="0"/>
              <a:t> не воли, немир, неозбиљан, не трчи, нечовјек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06F-4C40-452D-967F-DD650ABA36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3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9506F-4C40-452D-967F-DD650ABA36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7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61A546-6364-4788-A2E2-091AAD9E4F59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F4F150D-D468-40C4-86DE-708C7B9F4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6000" dirty="0"/>
              <a:t>ПРАВОПИС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2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031" y="1295400"/>
            <a:ext cx="9286993" cy="72466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400" b="1" dirty="0">
                <a:latin typeface="+mn-lt"/>
              </a:rPr>
              <a:t>Задатак за самосталан </a:t>
            </a:r>
            <a:r>
              <a:rPr lang="sr-Cyrl-RS" sz="2400" b="1" dirty="0" smtClean="0">
                <a:latin typeface="+mn-lt"/>
              </a:rPr>
              <a:t>рад</a:t>
            </a:r>
            <a:r>
              <a:rPr lang="sr-Cyrl-RS" sz="2400" b="1" dirty="0">
                <a:latin typeface="+mn-lt"/>
              </a:rPr>
              <a:t/>
            </a:r>
            <a:br>
              <a:rPr lang="sr-Cyrl-RS" sz="2400" b="1" dirty="0">
                <a:latin typeface="+mn-lt"/>
              </a:rPr>
            </a:br>
            <a:r>
              <a:rPr lang="sr-Cyrl-RS" sz="2400" b="1" dirty="0">
                <a:latin typeface="+mn-lt"/>
              </a:rPr>
              <a:t/>
            </a:r>
            <a:br>
              <a:rPr lang="sr-Cyrl-RS" sz="2400" b="1" dirty="0">
                <a:latin typeface="+mn-lt"/>
              </a:rPr>
            </a:br>
            <a:r>
              <a:rPr lang="sr-Cyrl-RS" sz="2400" b="1" dirty="0" smtClean="0">
                <a:latin typeface="+mn-lt"/>
              </a:rPr>
              <a:t/>
            </a:r>
            <a:br>
              <a:rPr lang="sr-Cyrl-RS" sz="2400" b="1" dirty="0" smtClean="0">
                <a:latin typeface="+mn-lt"/>
              </a:rPr>
            </a:br>
            <a:r>
              <a:rPr lang="sr-Cyrl-RS" sz="2400" dirty="0" smtClean="0">
                <a:latin typeface="+mn-lt"/>
              </a:rPr>
              <a:t>1. Напиши </a:t>
            </a:r>
            <a:r>
              <a:rPr lang="sr-Cyrl-RS" sz="2400" dirty="0">
                <a:latin typeface="+mn-lt"/>
              </a:rPr>
              <a:t>ЈЕ или ИЈЕ </a:t>
            </a:r>
            <a:r>
              <a:rPr lang="sr-Cyrl-RS" sz="2400" dirty="0" smtClean="0">
                <a:latin typeface="+mn-lt"/>
              </a:rPr>
              <a:t>у ријечима из табеле</a:t>
            </a:r>
            <a:r>
              <a:rPr lang="sr-Cyrl-RS" sz="2400" dirty="0" smtClean="0"/>
              <a:t>.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001050"/>
              </p:ext>
            </p:extLst>
          </p:nvPr>
        </p:nvGraphicFramePr>
        <p:xfrm>
          <a:off x="2743200" y="3124200"/>
          <a:ext cx="6348412" cy="1971040"/>
        </p:xfrm>
        <a:graphic>
          <a:graphicData uri="http://schemas.openxmlformats.org/drawingml/2006/table">
            <a:tbl>
              <a:tblPr bandRow="1">
                <a:tableStyleId>{0505E3EF-67EA-436B-97B2-0124C06EBD24}</a:tableStyleId>
              </a:tblPr>
              <a:tblGrid>
                <a:gridCol w="1600200"/>
                <a:gridCol w="1574006"/>
                <a:gridCol w="1587103"/>
                <a:gridCol w="1587103"/>
              </a:tblGrid>
              <a:tr h="1371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кор__н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оц___њен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невр___ме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гн___здо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д___лови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р___чник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м___сечина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mtClean="0"/>
                        <a:t>п___</a:t>
                      </a:r>
                      <a:r>
                        <a:rPr lang="sr-Cyrl-RS" dirty="0" smtClean="0"/>
                        <a:t>сма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д___те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п__ена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д__војчица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д___д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92760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сл___пи миш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в__верица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с___но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зв___зда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п___тао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д___лови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одс___к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л___по</a:t>
                      </a:r>
                      <a:endParaRPr 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77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+mn-lt"/>
              </a:rPr>
              <a:t>Употреба великог слова у писању назива вишечланих</a:t>
            </a:r>
            <a:r>
              <a:rPr lang="sr-Cyrl-RS" sz="2000" b="1" dirty="0">
                <a:latin typeface="+mn-lt"/>
              </a:rPr>
              <a:t> </a:t>
            </a:r>
            <a:r>
              <a:rPr lang="sr-Cyrl-RS" sz="2400" b="1" dirty="0">
                <a:latin typeface="+mn-lt"/>
              </a:rPr>
              <a:t>географских појмова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sz="2000" dirty="0" smtClean="0"/>
              <a:t>Сљедеће географске појмове напиши </a:t>
            </a:r>
            <a:r>
              <a:rPr lang="sr-Cyrl-RS" sz="2000" dirty="0"/>
              <a:t>правилно:</a:t>
            </a:r>
          </a:p>
          <a:p>
            <a:pPr marL="0" indent="0">
              <a:buNone/>
            </a:pPr>
            <a:endParaRPr lang="sr-Cyrl-RS" sz="2000" b="1" i="1" dirty="0"/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 smtClean="0"/>
              <a:t>црвено </a:t>
            </a:r>
            <a:r>
              <a:rPr lang="sr-Cyrl-RS" sz="2000" dirty="0"/>
              <a:t>море   </a:t>
            </a:r>
            <a:r>
              <a:rPr lang="sr-Cyrl-RS" sz="2000" dirty="0" smtClean="0"/>
              <a:t>_________________,            </a:t>
            </a:r>
            <a:endParaRPr lang="sr-Cyrl-RS" sz="2000" dirty="0"/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 smtClean="0"/>
              <a:t>скадарско </a:t>
            </a:r>
            <a:r>
              <a:rPr lang="sr-Cyrl-RS" sz="2000" dirty="0"/>
              <a:t>ј</a:t>
            </a:r>
            <a:r>
              <a:rPr lang="sr-Cyrl-RS" sz="2000" dirty="0" smtClean="0"/>
              <a:t>езеро  </a:t>
            </a:r>
            <a:r>
              <a:rPr lang="en-US" sz="2000" dirty="0" smtClean="0"/>
              <a:t>____________________,</a:t>
            </a:r>
            <a:endParaRPr lang="sr-Cyrl-RS" sz="2000" dirty="0"/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/>
              <a:t>вучја планина  ________________,   </a:t>
            </a:r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 smtClean="0"/>
              <a:t>велика морава ________________,            </a:t>
            </a:r>
            <a:endParaRPr lang="sr-Cyrl-RS" sz="2000" dirty="0"/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 smtClean="0"/>
              <a:t>република </a:t>
            </a:r>
            <a:r>
              <a:rPr lang="sr-Cyrl-RS" sz="2000" dirty="0" smtClean="0"/>
              <a:t>српска _______________________.              </a:t>
            </a:r>
            <a:endParaRPr lang="en-US" sz="2000" dirty="0"/>
          </a:p>
          <a:p>
            <a:pPr>
              <a:buFont typeface="Franklin Gothic Book" panose="020B0503020102020204" pitchFamily="34" charset="0"/>
              <a:buChar char="—"/>
            </a:pPr>
            <a:r>
              <a:rPr lang="sr-Cyrl-RS" sz="2000" dirty="0" smtClean="0"/>
              <a:t>мркоњић </a:t>
            </a:r>
            <a:r>
              <a:rPr lang="sr-Cyrl-RS" sz="2000" dirty="0"/>
              <a:t>град </a:t>
            </a:r>
            <a:r>
              <a:rPr lang="sr-Cyrl-RS" sz="2000" dirty="0" smtClean="0"/>
              <a:t>________________.           </a:t>
            </a:r>
            <a:endParaRPr lang="sr-Cyrl-R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876016"/>
            <a:ext cx="1597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Црвено море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3220671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Скадарско језеро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962" y="4697546"/>
            <a:ext cx="174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Мркоњић Град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3981713"/>
            <a:ext cx="184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Велика Морава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9892" y="3623797"/>
            <a:ext cx="171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Вучја планина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27655" y="4349827"/>
            <a:ext cx="215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Република Српска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1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782617"/>
          </a:xfrm>
        </p:spPr>
        <p:txBody>
          <a:bodyPr>
            <a:normAutofit fontScale="90000"/>
          </a:bodyPr>
          <a:lstStyle/>
          <a:p>
            <a:r>
              <a:rPr lang="sr-Cyrl-RS" sz="2400" b="1" dirty="0">
                <a:latin typeface="+mn-lt"/>
              </a:rPr>
              <a:t>Употреба великог слова у писању </a:t>
            </a:r>
            <a:r>
              <a:rPr lang="sr-Cyrl-BA" sz="2400" b="1" dirty="0" smtClean="0">
                <a:latin typeface="+mn-lt"/>
              </a:rPr>
              <a:t>наслова, часописа и новина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33396"/>
            <a:ext cx="9982199" cy="42340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sz="2000" dirty="0"/>
              <a:t>Означи правилно написане реченице</a:t>
            </a:r>
            <a:r>
              <a:rPr lang="sr-Cyrl-RS" sz="2000" dirty="0" smtClean="0"/>
              <a:t>:</a:t>
            </a:r>
          </a:p>
          <a:p>
            <a:pPr marL="0" indent="0">
              <a:buNone/>
            </a:pPr>
            <a:endParaRPr lang="sr-Cyrl-RS" sz="2000" dirty="0"/>
          </a:p>
          <a:p>
            <a:pPr>
              <a:lnSpc>
                <a:spcPct val="150000"/>
              </a:lnSpc>
              <a:buFont typeface="Franklin Gothic Book" panose="020B0503020102020204" pitchFamily="34" charset="0"/>
              <a:buChar char="—"/>
            </a:pPr>
            <a:r>
              <a:rPr lang="sr-Cyrl-RS" sz="1800" dirty="0" smtClean="0"/>
              <a:t>Прочитао </a:t>
            </a:r>
            <a:r>
              <a:rPr lang="sr-Cyrl-RS" sz="1800" dirty="0"/>
              <a:t>сам књигу „Пипи Дуга Чарапа“. </a:t>
            </a:r>
          </a:p>
          <a:p>
            <a:pPr>
              <a:lnSpc>
                <a:spcPct val="150000"/>
              </a:lnSpc>
              <a:buFont typeface="Franklin Gothic Book" panose="020B0503020102020204" pitchFamily="34" charset="0"/>
              <a:buChar char="—"/>
            </a:pPr>
            <a:r>
              <a:rPr lang="sr-Cyrl-RS" sz="1800" dirty="0" smtClean="0"/>
              <a:t>Дјеца </a:t>
            </a:r>
            <a:r>
              <a:rPr lang="sr-Cyrl-RS" sz="1800" dirty="0"/>
              <a:t>воле да читају часопис „Јежурко“. </a:t>
            </a:r>
          </a:p>
          <a:p>
            <a:pPr>
              <a:lnSpc>
                <a:spcPct val="150000"/>
              </a:lnSpc>
              <a:buFont typeface="Franklin Gothic Book" panose="020B0503020102020204" pitchFamily="34" charset="0"/>
              <a:buChar char="—"/>
            </a:pPr>
            <a:r>
              <a:rPr lang="sr-Cyrl-RS" sz="1800" dirty="0" smtClean="0"/>
              <a:t>Много </a:t>
            </a:r>
            <a:r>
              <a:rPr lang="sr-Cyrl-RS" sz="1800" dirty="0"/>
              <a:t>ми се допада народна приповијетка „Свијету се не може угодити“.</a:t>
            </a:r>
          </a:p>
          <a:p>
            <a:pPr>
              <a:lnSpc>
                <a:spcPct val="150000"/>
              </a:lnSpc>
              <a:buFont typeface="Franklin Gothic Book" panose="020B0503020102020204" pitchFamily="34" charset="0"/>
              <a:buChar char="—"/>
            </a:pPr>
            <a:r>
              <a:rPr lang="sr-Cyrl-RS" sz="1800" dirty="0" smtClean="0"/>
              <a:t>Моја </a:t>
            </a:r>
            <a:r>
              <a:rPr lang="sr-Cyrl-RS" sz="1800" dirty="0"/>
              <a:t>тетка свакодневно чита часопис „блиц жена“.</a:t>
            </a:r>
          </a:p>
          <a:p>
            <a:pPr>
              <a:lnSpc>
                <a:spcPct val="150000"/>
              </a:lnSpc>
              <a:buFont typeface="Franklin Gothic Book" panose="020B0503020102020204" pitchFamily="34" charset="0"/>
              <a:buChar char="—"/>
            </a:pPr>
            <a:r>
              <a:rPr lang="sr-Cyrl-RS" sz="1800" dirty="0" smtClean="0"/>
              <a:t>За </a:t>
            </a:r>
            <a:r>
              <a:rPr lang="sr-Cyrl-RS" sz="1800" dirty="0"/>
              <a:t>сутра морам научити пјесмицу „</a:t>
            </a:r>
            <a:r>
              <a:rPr lang="sr-Cyrl-RS" sz="1800" dirty="0" smtClean="0"/>
              <a:t>Учитељу, </a:t>
            </a:r>
            <a:r>
              <a:rPr lang="sr-Cyrl-RS" sz="1800" dirty="0"/>
              <a:t>врати ми кликере“, коју је написао Драган Лукић</a:t>
            </a:r>
            <a:r>
              <a:rPr lang="sr-Cyrl-RS" dirty="0"/>
              <a:t>.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6103527" y="2537604"/>
            <a:ext cx="228600" cy="2055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438400" y="4876800"/>
            <a:ext cx="228600" cy="2055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9525000" y="3429000"/>
            <a:ext cx="228600" cy="2055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989227" y="2971800"/>
            <a:ext cx="228600" cy="205596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06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+mn-lt"/>
              </a:rPr>
              <a:t>Велико слово у писању назива установа, предузећа...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703294"/>
            <a:ext cx="9184924" cy="36038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sr-Cyrl-RS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sr-Cyrl-RS" sz="2000" dirty="0"/>
              <a:t>Заокружи </a:t>
            </a:r>
            <a:r>
              <a:rPr lang="sr-Cyrl-RS" sz="2000" dirty="0" smtClean="0"/>
              <a:t>бројеве </a:t>
            </a:r>
            <a:r>
              <a:rPr lang="sr-Cyrl-RS" sz="2000" dirty="0"/>
              <a:t>испред </a:t>
            </a:r>
            <a:r>
              <a:rPr lang="sr-Cyrl-RS" sz="2000" dirty="0" smtClean="0"/>
              <a:t>правилно </a:t>
            </a:r>
            <a:r>
              <a:rPr lang="sr-Cyrl-RS" sz="2000" dirty="0" smtClean="0"/>
              <a:t>написаних установа </a:t>
            </a:r>
            <a:r>
              <a:rPr lang="sr-Cyrl-RS" sz="2000" dirty="0" smtClean="0"/>
              <a:t>или предузећа:</a:t>
            </a:r>
            <a:endParaRPr lang="sr-Cyrl-RS" sz="2000" dirty="0"/>
          </a:p>
          <a:p>
            <a:pPr marL="0" indent="0" algn="just">
              <a:buNone/>
            </a:pPr>
            <a:endParaRPr lang="sr-Cyrl-R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Дом </a:t>
            </a:r>
            <a:r>
              <a:rPr lang="sr-Cyrl-RS" sz="2000" dirty="0"/>
              <a:t>здравља </a:t>
            </a:r>
            <a:r>
              <a:rPr lang="sr-Cyrl-RS" sz="2000" dirty="0" smtClean="0"/>
              <a:t>Бања Лука       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дјечије позориште Републике српске                                    </a:t>
            </a:r>
            <a:endParaRPr lang="sr-Cyrl-R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Филозофски факултет у Источном Сарајеву</a:t>
            </a:r>
            <a:endParaRPr lang="sr-Cyrl-RS" sz="2000" dirty="0"/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Комерцијална </a:t>
            </a:r>
            <a:r>
              <a:rPr lang="sr-Cyrl-RS" sz="2000" dirty="0"/>
              <a:t>банка </a:t>
            </a:r>
            <a:r>
              <a:rPr lang="sr-Cyrl-RS" sz="2000" dirty="0" smtClean="0"/>
              <a:t>Бања Лука                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народни музеј у Београду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Cyrl-RS" sz="2000" dirty="0" smtClean="0"/>
              <a:t>Музичка школа „Владо Милошевић“</a:t>
            </a:r>
            <a:endParaRPr lang="sr-Cyrl-RS" sz="2000" dirty="0"/>
          </a:p>
          <a:p>
            <a:pPr marL="0" indent="0" algn="just">
              <a:buNone/>
            </a:pPr>
            <a:r>
              <a:rPr lang="sr-Cyrl-RS" sz="2000" dirty="0"/>
              <a:t> </a:t>
            </a:r>
          </a:p>
          <a:p>
            <a:pPr marL="0" indent="0" algn="just">
              <a:buNone/>
            </a:pPr>
            <a:r>
              <a:rPr lang="sr-Cyrl-RS" sz="2000" dirty="0"/>
              <a:t>  </a:t>
            </a:r>
          </a:p>
          <a:p>
            <a:pPr marL="0" indent="0" algn="just">
              <a:buNone/>
            </a:pPr>
            <a:endParaRPr lang="sr-Cyrl-RS" sz="2000" dirty="0"/>
          </a:p>
          <a:p>
            <a:pPr marL="0" indent="0" algn="just">
              <a:buNone/>
            </a:pPr>
            <a:endParaRPr lang="sr-Cyrl-RS" sz="2000" dirty="0"/>
          </a:p>
          <a:p>
            <a:pPr marL="0" indent="0" algn="just">
              <a:buNone/>
            </a:pPr>
            <a:r>
              <a:rPr lang="sr-Cyrl-RS" sz="2000" dirty="0"/>
              <a:t>                                 </a:t>
            </a:r>
          </a:p>
          <a:p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595296" y="281306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62100" y="3581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62100" y="3962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570239" y="4683254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+mn-lt"/>
              </a:rPr>
              <a:t>Употреба великог слова у писању </a:t>
            </a:r>
            <a:r>
              <a:rPr lang="sr-Cyrl-RS" sz="2400" b="1" dirty="0" smtClean="0">
                <a:latin typeface="+mn-lt"/>
              </a:rPr>
              <a:t>имена народа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119257"/>
            <a:ext cx="9829799" cy="36038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/>
              <a:t>Напиши како се називају мушкарци и жене који живе у другим државама</a:t>
            </a:r>
            <a:r>
              <a:rPr lang="ru-RU" sz="2800" dirty="0" smtClean="0"/>
              <a:t>. </a:t>
            </a:r>
            <a:endParaRPr lang="sr-Cyrl-RS" sz="2800" dirty="0" smtClean="0"/>
          </a:p>
          <a:p>
            <a:pPr marL="0" indent="0">
              <a:buNone/>
            </a:pPr>
            <a:endParaRPr lang="en-US" sz="105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281"/>
              </p:ext>
            </p:extLst>
          </p:nvPr>
        </p:nvGraphicFramePr>
        <p:xfrm>
          <a:off x="2057400" y="2895600"/>
          <a:ext cx="8127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МУШКАРАЦ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ДРЖАВА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 smtClean="0"/>
                        <a:t>ЖЕНА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Италијан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Италија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Италијанка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Индијац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Индија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Индијка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Грк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Грчка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Гркиња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483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9286993" cy="858817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+mn-lt"/>
              </a:rPr>
              <a:t>Писање имена празника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r-Cyrl-BA" dirty="0" smtClean="0"/>
              <a:t>Заокружи бројеве испред тачно написаних реченица:</a:t>
            </a: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pPr marL="457200" indent="-457200">
              <a:buFont typeface="+mj-lt"/>
              <a:buAutoNum type="arabicPeriod"/>
            </a:pPr>
            <a:r>
              <a:rPr lang="sr-Cyrl-BA" sz="2000" dirty="0" smtClean="0"/>
              <a:t>Сваке године прослављамо Божић.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000" dirty="0" smtClean="0"/>
              <a:t>Китићемо јелку за Нову Годину.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000" dirty="0" smtClean="0"/>
              <a:t>Сваке године са радошћу чекамо </a:t>
            </a:r>
            <a:r>
              <a:rPr lang="sr-Cyrl-BA" sz="2000" dirty="0" smtClean="0"/>
              <a:t>Рамазански бајрам</a:t>
            </a:r>
            <a:r>
              <a:rPr lang="sr-Cyrl-BA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000" dirty="0" smtClean="0"/>
              <a:t>Школе прослављају светог Саву.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000" dirty="0" smtClean="0"/>
              <a:t>У новој години ћу остати вриједан ђак.</a:t>
            </a:r>
            <a:endParaRPr lang="sr-Cyrl-BA" sz="2000" dirty="0"/>
          </a:p>
        </p:txBody>
      </p:sp>
      <p:sp>
        <p:nvSpPr>
          <p:cNvPr id="4" name="Oval 3"/>
          <p:cNvSpPr/>
          <p:nvPr/>
        </p:nvSpPr>
        <p:spPr>
          <a:xfrm>
            <a:off x="1950721" y="30480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50721" y="3733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950721" y="44958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2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+mn-lt"/>
              </a:rPr>
              <a:t>Писање </a:t>
            </a:r>
            <a:r>
              <a:rPr lang="sr-Cyrl-RS" sz="2400" b="1" dirty="0" smtClean="0">
                <a:latin typeface="+mn-lt"/>
              </a:rPr>
              <a:t>ријечце </a:t>
            </a:r>
            <a:r>
              <a:rPr lang="sr-Cyrl-RS" sz="2400" b="1" dirty="0">
                <a:latin typeface="+mn-lt"/>
              </a:rPr>
              <a:t>НЕ уз </a:t>
            </a:r>
            <a:r>
              <a:rPr lang="sr-Cyrl-RS" sz="2400" b="1" dirty="0" smtClean="0">
                <a:latin typeface="+mn-lt"/>
              </a:rPr>
              <a:t>глаголе</a:t>
            </a:r>
            <a:r>
              <a:rPr lang="sr-Cyrl-RS" sz="2400" b="1" dirty="0">
                <a:latin typeface="+mn-lt"/>
              </a:rPr>
              <a:t>, именице </a:t>
            </a:r>
            <a:r>
              <a:rPr lang="sr-Cyrl-RS" sz="2400" b="1" dirty="0" smtClean="0">
                <a:latin typeface="+mn-lt"/>
              </a:rPr>
              <a:t>и придјеве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406" y="2119257"/>
            <a:ext cx="8231394" cy="36038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r-Cyrl-RS" dirty="0" smtClean="0"/>
              <a:t>Напиши </a:t>
            </a:r>
            <a:r>
              <a:rPr lang="sr-Cyrl-RS" dirty="0"/>
              <a:t>ријечи супротног значења.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  </a:t>
            </a:r>
            <a:r>
              <a:rPr lang="sr-Cyrl-RS" dirty="0" smtClean="0"/>
              <a:t>културан </a:t>
            </a:r>
            <a:r>
              <a:rPr lang="sr-Cyrl-RS" dirty="0">
                <a:latin typeface="Franklin Gothic Book" panose="020B0503020102020204" pitchFamily="34" charset="0"/>
              </a:rPr>
              <a:t>—</a:t>
            </a:r>
            <a:r>
              <a:rPr lang="sr-Cyrl-RS" dirty="0" smtClean="0"/>
              <a:t> 			воли </a:t>
            </a:r>
            <a:r>
              <a:rPr lang="sr-Cyrl-RS" dirty="0">
                <a:latin typeface="Franklin Gothic Book" panose="020B0503020102020204" pitchFamily="34" charset="0"/>
              </a:rPr>
              <a:t>—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   ради </a:t>
            </a:r>
            <a:r>
              <a:rPr lang="sr-Cyrl-RS" dirty="0">
                <a:latin typeface="Franklin Gothic Book" panose="020B0503020102020204" pitchFamily="34" charset="0"/>
              </a:rPr>
              <a:t>—</a:t>
            </a:r>
            <a:r>
              <a:rPr lang="sr-Cyrl-RS" dirty="0" smtClean="0"/>
              <a:t> 				мир </a:t>
            </a:r>
            <a:r>
              <a:rPr lang="sr-Cyrl-RS" dirty="0">
                <a:latin typeface="Franklin Gothic Book" panose="020B0503020102020204" pitchFamily="34" charset="0"/>
              </a:rPr>
              <a:t>—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рад </a:t>
            </a:r>
            <a:r>
              <a:rPr lang="sr-Cyrl-RS" dirty="0">
                <a:latin typeface="Franklin Gothic Book" panose="020B0503020102020204" pitchFamily="34" charset="0"/>
              </a:rPr>
              <a:t>— </a:t>
            </a:r>
            <a:r>
              <a:rPr lang="sr-Cyrl-RS" dirty="0" smtClean="0"/>
              <a:t>				озбиљан </a:t>
            </a:r>
            <a:r>
              <a:rPr lang="sr-Cyrl-RS" dirty="0">
                <a:latin typeface="Franklin Gothic Book" panose="020B0503020102020204" pitchFamily="34" charset="0"/>
              </a:rPr>
              <a:t>—</a:t>
            </a:r>
            <a:r>
              <a:rPr lang="sr-Cyrl-RS" dirty="0" smtClean="0"/>
              <a:t> </a:t>
            </a:r>
          </a:p>
          <a:p>
            <a:pPr marL="0" indent="0">
              <a:buNone/>
            </a:pPr>
            <a:r>
              <a:rPr lang="sr-Cyrl-RS" dirty="0" smtClean="0"/>
              <a:t>		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6495" y="2981031"/>
            <a:ext cx="1798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некултуран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63912" y="3430633"/>
            <a:ext cx="1305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н</a:t>
            </a:r>
            <a:r>
              <a:rPr lang="sr-Cyrl-RS" sz="2400" dirty="0" smtClean="0"/>
              <a:t>е ради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72717" y="3860339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нерад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231615" y="2989798"/>
            <a:ext cx="1286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н</a:t>
            </a:r>
            <a:r>
              <a:rPr lang="sr-Cyrl-RS" sz="2400" dirty="0" smtClean="0"/>
              <a:t>е воли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111158" y="3449634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немир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813242" y="3860339"/>
            <a:ext cx="179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неозбиљан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416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400" b="1" dirty="0">
                <a:latin typeface="+mn-lt"/>
              </a:rPr>
              <a:t>Писање скраћеница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8261873" cy="364868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dirty="0"/>
          </a:p>
          <a:p>
            <a:pPr>
              <a:buFont typeface="Wingdings" panose="05000000000000000000" pitchFamily="2" charset="2"/>
              <a:buChar char="ü"/>
            </a:pPr>
            <a:r>
              <a:rPr lang="sr-Cyrl-RS" dirty="0" smtClean="0"/>
              <a:t>Заокружи </a:t>
            </a:r>
            <a:r>
              <a:rPr lang="sr-Cyrl-RS" dirty="0"/>
              <a:t>тачно написану скраћеницу за дате </a:t>
            </a:r>
            <a:r>
              <a:rPr lang="sr-Cyrl-RS" dirty="0" smtClean="0"/>
              <a:t>ријечи: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д</a:t>
            </a:r>
            <a:r>
              <a:rPr lang="sr-Cyrl-RS" dirty="0" smtClean="0"/>
              <a:t>октор                                 </a:t>
            </a:r>
            <a:r>
              <a:rPr lang="sr-Cyrl-RS" dirty="0"/>
              <a:t>др.         </a:t>
            </a:r>
            <a:r>
              <a:rPr lang="sr-Latn-RS" dirty="0"/>
              <a:t> </a:t>
            </a:r>
            <a:r>
              <a:rPr lang="sr-Cyrl-RS" dirty="0"/>
              <a:t>др</a:t>
            </a:r>
          </a:p>
          <a:p>
            <a:pPr marL="0" indent="0">
              <a:buNone/>
            </a:pPr>
            <a:r>
              <a:rPr lang="sr-Cyrl-RS" dirty="0"/>
              <a:t>година                                 г.           </a:t>
            </a:r>
            <a:r>
              <a:rPr lang="sr-Latn-RS" dirty="0"/>
              <a:t>  </a:t>
            </a:r>
            <a:r>
              <a:rPr lang="sr-Cyrl-RS" dirty="0"/>
              <a:t>Год</a:t>
            </a:r>
          </a:p>
          <a:p>
            <a:pPr marL="0" indent="0">
              <a:buNone/>
            </a:pPr>
            <a:r>
              <a:rPr lang="sr-Cyrl-RS" dirty="0" smtClean="0"/>
              <a:t>литар                                   </a:t>
            </a:r>
            <a:r>
              <a:rPr lang="sr-Latn-RS" dirty="0"/>
              <a:t>l</a:t>
            </a:r>
            <a:r>
              <a:rPr lang="sr-Cyrl-RS" dirty="0"/>
              <a:t>           </a:t>
            </a:r>
            <a:r>
              <a:rPr lang="sr-Latn-RS" dirty="0"/>
              <a:t>   </a:t>
            </a:r>
            <a:r>
              <a:rPr lang="sr-Cyrl-RS" dirty="0"/>
              <a:t>лит.</a:t>
            </a:r>
          </a:p>
          <a:p>
            <a:pPr marL="0" indent="0">
              <a:buNone/>
            </a:pPr>
            <a:r>
              <a:rPr lang="sr-Cyrl-RS" dirty="0"/>
              <a:t>страна                               СТР        </a:t>
            </a:r>
            <a:r>
              <a:rPr lang="sr-Latn-RS" dirty="0"/>
              <a:t>  </a:t>
            </a:r>
            <a:r>
              <a:rPr lang="sr-Cyrl-RS" dirty="0"/>
              <a:t>стр.</a:t>
            </a:r>
          </a:p>
          <a:p>
            <a:pPr marL="0" indent="0">
              <a:buNone/>
            </a:pPr>
            <a:r>
              <a:rPr lang="sr-Cyrl-RS" dirty="0"/>
              <a:t>Република Српска             Р.с.          РС</a:t>
            </a:r>
          </a:p>
          <a:p>
            <a:pPr marL="0" indent="0">
              <a:buNone/>
            </a:pPr>
            <a:r>
              <a:rPr lang="sr-Cyrl-RS" dirty="0"/>
              <a:t>и тако даље                       итд.         итд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24600" y="2743200"/>
            <a:ext cx="685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3124200"/>
            <a:ext cx="685800" cy="3578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3452695"/>
            <a:ext cx="685800" cy="50970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75817" y="3962400"/>
            <a:ext cx="685800" cy="437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52082" y="4419600"/>
            <a:ext cx="685800" cy="4039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4876800"/>
            <a:ext cx="685800" cy="437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97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721" y="817583"/>
            <a:ext cx="8261873" cy="1202485"/>
          </a:xfrm>
        </p:spPr>
        <p:txBody>
          <a:bodyPr>
            <a:normAutofit/>
          </a:bodyPr>
          <a:lstStyle/>
          <a:p>
            <a:r>
              <a:rPr lang="sr-Cyrl-BA" sz="2400" b="1" dirty="0" smtClean="0">
                <a:latin typeface="+mn-lt"/>
              </a:rPr>
              <a:t>Писање ЈЕ и ИЈЕ у ријечима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r-Cyrl-BA" dirty="0" smtClean="0"/>
              <a:t>Напиши ЈЕ или ИЈЕ у сљедећим ријечима: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BA" sz="2400" dirty="0" smtClean="0"/>
              <a:t>гн___здо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BA" sz="2400" dirty="0" smtClean="0"/>
              <a:t>оц___на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BA" sz="2400" dirty="0" smtClean="0"/>
              <a:t>оц___њен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BA" sz="2400" dirty="0" smtClean="0"/>
              <a:t>д___те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sr-Cyrl-BA" sz="2400" dirty="0" smtClean="0"/>
              <a:t>д___ца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590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ије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3459498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ије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886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ије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30435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је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3389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је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292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over/>
      </p:transition>
    </mc:Choice>
    <mc:Fallback>
      <p:transition spd="slow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493</TotalTime>
  <Words>449</Words>
  <Application>Microsoft Office PowerPoint</Application>
  <PresentationFormat>Widescreen</PresentationFormat>
  <Paragraphs>125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Brush Script MT</vt:lpstr>
      <vt:lpstr>Calibri</vt:lpstr>
      <vt:lpstr>Constantia</vt:lpstr>
      <vt:lpstr>Courier New</vt:lpstr>
      <vt:lpstr>Franklin Gothic Book</vt:lpstr>
      <vt:lpstr>Rage Italic</vt:lpstr>
      <vt:lpstr>Wingdings</vt:lpstr>
      <vt:lpstr>Pushpin</vt:lpstr>
      <vt:lpstr>ПРАВОПИС </vt:lpstr>
      <vt:lpstr>Употреба великог слова у писању назива вишечланих географских појмова</vt:lpstr>
      <vt:lpstr>Употреба великог слова у писању наслова, часописа и новина</vt:lpstr>
      <vt:lpstr>Велико слово у писању назива установа, предузећа...</vt:lpstr>
      <vt:lpstr>Употреба великог слова у писању имена народа</vt:lpstr>
      <vt:lpstr>Писање имена празника</vt:lpstr>
      <vt:lpstr>Писање ријечце НЕ уз глаголе, именице и придјеве</vt:lpstr>
      <vt:lpstr>Писање скраћеница</vt:lpstr>
      <vt:lpstr>Писање ЈЕ и ИЈЕ у ријечима</vt:lpstr>
      <vt:lpstr>Задатак за самосталан рад   1. Напиши ЈЕ или ИЈЕ у ријечима из табеле.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silvija ninković</dc:creator>
  <cp:lastModifiedBy>Korisnik</cp:lastModifiedBy>
  <cp:revision>51</cp:revision>
  <dcterms:created xsi:type="dcterms:W3CDTF">2020-05-21T19:59:52Z</dcterms:created>
  <dcterms:modified xsi:type="dcterms:W3CDTF">2020-05-26T22:03:39Z</dcterms:modified>
</cp:coreProperties>
</file>