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66" r:id="rId2"/>
    <p:sldId id="256" r:id="rId3"/>
    <p:sldId id="267" r:id="rId4"/>
    <p:sldId id="268" r:id="rId5"/>
    <p:sldId id="260" r:id="rId6"/>
    <p:sldId id="265" r:id="rId7"/>
    <p:sldId id="271" r:id="rId8"/>
    <p:sldId id="270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374" autoAdjust="0"/>
  </p:normalViewPr>
  <p:slideViewPr>
    <p:cSldViewPr snapToGrid="0" showGuides="1">
      <p:cViewPr varScale="1">
        <p:scale>
          <a:sx n="68" d="100"/>
          <a:sy n="68" d="100"/>
        </p:scale>
        <p:origin x="81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69FA7D-2609-423E-881E-F8D42E7F8ED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2DBC42-117D-45A9-9402-C8696CA09153}">
      <dgm:prSet phldrT="[Text]" custT="1"/>
      <dgm:spPr/>
      <dgm:t>
        <a:bodyPr/>
        <a:lstStyle/>
        <a:p>
          <a:r>
            <a:rPr lang="sr-Latn-RS" sz="1800" b="1" dirty="0">
              <a:solidFill>
                <a:schemeClr val="bg1"/>
              </a:solidFill>
            </a:rPr>
            <a:t>pogodak</a:t>
          </a:r>
          <a:endParaRPr lang="en-US" sz="1800" b="1" dirty="0">
            <a:solidFill>
              <a:schemeClr val="bg1"/>
            </a:solidFill>
          </a:endParaRPr>
        </a:p>
      </dgm:t>
    </dgm:pt>
    <dgm:pt modelId="{96DDE416-9E9A-4939-A5AE-541D593F4A2F}" type="parTrans" cxnId="{467A19CF-C99B-4251-8FD4-A7C9E70E583D}">
      <dgm:prSet/>
      <dgm:spPr/>
      <dgm:t>
        <a:bodyPr/>
        <a:lstStyle/>
        <a:p>
          <a:endParaRPr lang="en-US"/>
        </a:p>
      </dgm:t>
    </dgm:pt>
    <dgm:pt modelId="{37135F31-9DE4-4469-B2D3-195ED6E2EEC0}" type="sibTrans" cxnId="{467A19CF-C99B-4251-8FD4-A7C9E70E583D}">
      <dgm:prSet/>
      <dgm:spPr/>
      <dgm:t>
        <a:bodyPr/>
        <a:lstStyle/>
        <a:p>
          <a:endParaRPr lang="en-US"/>
        </a:p>
      </dgm:t>
    </dgm:pt>
    <dgm:pt modelId="{FF652AF5-7914-42A8-AC4B-3638F68F188B}">
      <dgm:prSet phldrT="[Text]"/>
      <dgm:spPr/>
      <dgm:t>
        <a:bodyPr/>
        <a:lstStyle/>
        <a:p>
          <a:r>
            <a:rPr lang="sr-Latn-RS" b="1" dirty="0">
              <a:solidFill>
                <a:schemeClr val="tx1"/>
              </a:solidFill>
            </a:rPr>
            <a:t>p</a:t>
          </a:r>
          <a:r>
            <a:rPr lang="sr-Latn-RS" b="1" dirty="0">
              <a:solidFill>
                <a:schemeClr val="bg1"/>
              </a:solidFill>
            </a:rPr>
            <a:t>ogodak</a:t>
          </a:r>
          <a:endParaRPr lang="en-US" b="1" dirty="0">
            <a:solidFill>
              <a:schemeClr val="bg1"/>
            </a:solidFill>
          </a:endParaRPr>
        </a:p>
      </dgm:t>
    </dgm:pt>
    <dgm:pt modelId="{3A3424EC-60F9-4506-BB91-C3FBA1A7795D}" type="parTrans" cxnId="{9682DDBB-74E2-4D2C-8C8F-4A3038AE2CD5}">
      <dgm:prSet/>
      <dgm:spPr/>
      <dgm:t>
        <a:bodyPr/>
        <a:lstStyle/>
        <a:p>
          <a:endParaRPr lang="en-US"/>
        </a:p>
      </dgm:t>
    </dgm:pt>
    <dgm:pt modelId="{9B0B0106-84FA-4F06-BD3E-1C019E2AF703}" type="sibTrans" cxnId="{9682DDBB-74E2-4D2C-8C8F-4A3038AE2CD5}">
      <dgm:prSet/>
      <dgm:spPr/>
      <dgm:t>
        <a:bodyPr/>
        <a:lstStyle/>
        <a:p>
          <a:endParaRPr lang="en-US"/>
        </a:p>
      </dgm:t>
    </dgm:pt>
    <dgm:pt modelId="{1C2AE672-3D46-495B-A759-A27793EB38E3}">
      <dgm:prSet phldrT="[Text]"/>
      <dgm:spPr/>
      <dgm:t>
        <a:bodyPr/>
        <a:lstStyle/>
        <a:p>
          <a:r>
            <a:rPr lang="sr-Latn-RS" b="1" dirty="0">
              <a:solidFill>
                <a:schemeClr val="tx1"/>
              </a:solidFill>
            </a:rPr>
            <a:t>p</a:t>
          </a:r>
          <a:r>
            <a:rPr lang="sr-Latn-RS" b="1" dirty="0">
              <a:solidFill>
                <a:schemeClr val="bg1"/>
              </a:solidFill>
            </a:rPr>
            <a:t>ogodak</a:t>
          </a:r>
          <a:endParaRPr lang="en-US" b="1" dirty="0">
            <a:solidFill>
              <a:schemeClr val="bg1"/>
            </a:solidFill>
          </a:endParaRPr>
        </a:p>
      </dgm:t>
    </dgm:pt>
    <dgm:pt modelId="{1DA369CC-43D7-402D-A888-57320355B765}" type="parTrans" cxnId="{B44A4203-B2E2-4EC1-A4CE-095CF5B05504}">
      <dgm:prSet/>
      <dgm:spPr/>
      <dgm:t>
        <a:bodyPr/>
        <a:lstStyle/>
        <a:p>
          <a:endParaRPr lang="en-US"/>
        </a:p>
      </dgm:t>
    </dgm:pt>
    <dgm:pt modelId="{AEFD8135-B2E0-4EE1-90BA-43840DBFF193}" type="sibTrans" cxnId="{B44A4203-B2E2-4EC1-A4CE-095CF5B05504}">
      <dgm:prSet/>
      <dgm:spPr/>
      <dgm:t>
        <a:bodyPr/>
        <a:lstStyle/>
        <a:p>
          <a:endParaRPr lang="en-US"/>
        </a:p>
      </dgm:t>
    </dgm:pt>
    <dgm:pt modelId="{9BB2F45C-421F-4AF7-8C12-96727A298411}">
      <dgm:prSet phldrT="[Text]" custT="1"/>
      <dgm:spPr/>
      <dgm:t>
        <a:bodyPr/>
        <a:lstStyle/>
        <a:p>
          <a:r>
            <a:rPr lang="sr-Latn-RS" sz="1800" b="1" dirty="0">
              <a:solidFill>
                <a:schemeClr val="bg1"/>
              </a:solidFill>
            </a:rPr>
            <a:t>pogodak</a:t>
          </a:r>
          <a:endParaRPr lang="en-US" sz="1800" b="1" dirty="0">
            <a:solidFill>
              <a:schemeClr val="bg1"/>
            </a:solidFill>
          </a:endParaRPr>
        </a:p>
      </dgm:t>
    </dgm:pt>
    <dgm:pt modelId="{BF7B8EEE-EA96-4122-BFC6-79A2A5276A82}" type="parTrans" cxnId="{3569C52A-02E6-4E40-8E66-F9E31DD0A15F}">
      <dgm:prSet/>
      <dgm:spPr/>
      <dgm:t>
        <a:bodyPr/>
        <a:lstStyle/>
        <a:p>
          <a:endParaRPr lang="en-US"/>
        </a:p>
      </dgm:t>
    </dgm:pt>
    <dgm:pt modelId="{28B19D6A-6A1A-4B38-9BD5-5BA2BA41ABDF}" type="sibTrans" cxnId="{3569C52A-02E6-4E40-8E66-F9E31DD0A15F}">
      <dgm:prSet/>
      <dgm:spPr/>
      <dgm:t>
        <a:bodyPr/>
        <a:lstStyle/>
        <a:p>
          <a:endParaRPr lang="en-US"/>
        </a:p>
      </dgm:t>
    </dgm:pt>
    <dgm:pt modelId="{65A48283-461D-465B-8F62-6AA30865E0F0}">
      <dgm:prSet phldrT="[Text]" custT="1"/>
      <dgm:spPr/>
      <dgm:t>
        <a:bodyPr/>
        <a:lstStyle/>
        <a:p>
          <a:r>
            <a:rPr lang="sr-Latn-RS" sz="1800" b="1" dirty="0">
              <a:solidFill>
                <a:schemeClr val="bg1"/>
              </a:solidFill>
            </a:rPr>
            <a:t>pogodak</a:t>
          </a:r>
          <a:endParaRPr lang="en-US" sz="1800" b="1" dirty="0">
            <a:solidFill>
              <a:schemeClr val="bg1"/>
            </a:solidFill>
          </a:endParaRPr>
        </a:p>
      </dgm:t>
    </dgm:pt>
    <dgm:pt modelId="{268BD571-64E0-4357-A97C-3A72221E2E7A}" type="parTrans" cxnId="{B2C5503D-B7E7-48E8-8AE3-36A12093922E}">
      <dgm:prSet/>
      <dgm:spPr/>
      <dgm:t>
        <a:bodyPr/>
        <a:lstStyle/>
        <a:p>
          <a:endParaRPr lang="en-US"/>
        </a:p>
      </dgm:t>
    </dgm:pt>
    <dgm:pt modelId="{D351F431-30FD-4A03-977D-928884F91E6F}" type="sibTrans" cxnId="{B2C5503D-B7E7-48E8-8AE3-36A12093922E}">
      <dgm:prSet/>
      <dgm:spPr/>
      <dgm:t>
        <a:bodyPr/>
        <a:lstStyle/>
        <a:p>
          <a:endParaRPr lang="en-US"/>
        </a:p>
      </dgm:t>
    </dgm:pt>
    <dgm:pt modelId="{F9B7B270-CCFE-4B33-B8A0-020C6854FBF8}" type="pres">
      <dgm:prSet presAssocID="{BC69FA7D-2609-423E-881E-F8D42E7F8EDE}" presName="cycle" presStyleCnt="0">
        <dgm:presLayoutVars>
          <dgm:dir/>
          <dgm:resizeHandles val="exact"/>
        </dgm:presLayoutVars>
      </dgm:prSet>
      <dgm:spPr/>
    </dgm:pt>
    <dgm:pt modelId="{F1338176-4896-4A82-BFAC-CEF60E08F372}" type="pres">
      <dgm:prSet presAssocID="{082DBC42-117D-45A9-9402-C8696CA09153}" presName="dummy" presStyleCnt="0"/>
      <dgm:spPr/>
    </dgm:pt>
    <dgm:pt modelId="{2835E3FF-2E8E-4E18-B134-279E666A528F}" type="pres">
      <dgm:prSet presAssocID="{082DBC42-117D-45A9-9402-C8696CA09153}" presName="node" presStyleLbl="revTx" presStyleIdx="0" presStyleCnt="5" custScaleX="142186" custScaleY="42248">
        <dgm:presLayoutVars>
          <dgm:bulletEnabled val="1"/>
        </dgm:presLayoutVars>
      </dgm:prSet>
      <dgm:spPr/>
    </dgm:pt>
    <dgm:pt modelId="{FBBBA79F-3F34-47E2-9E75-CC9CCCA3A6CC}" type="pres">
      <dgm:prSet presAssocID="{37135F31-9DE4-4469-B2D3-195ED6E2EEC0}" presName="sibTrans" presStyleLbl="node1" presStyleIdx="0" presStyleCnt="5"/>
      <dgm:spPr/>
    </dgm:pt>
    <dgm:pt modelId="{C7A5A744-3F27-4B3C-9390-C31B4098D7B7}" type="pres">
      <dgm:prSet presAssocID="{FF652AF5-7914-42A8-AC4B-3638F68F188B}" presName="dummy" presStyleCnt="0"/>
      <dgm:spPr/>
    </dgm:pt>
    <dgm:pt modelId="{724312EC-5D3B-49AB-A7A9-47B8E63C4476}" type="pres">
      <dgm:prSet presAssocID="{FF652AF5-7914-42A8-AC4B-3638F68F188B}" presName="node" presStyleLbl="revTx" presStyleIdx="1" presStyleCnt="5" custScaleX="174753">
        <dgm:presLayoutVars>
          <dgm:bulletEnabled val="1"/>
        </dgm:presLayoutVars>
      </dgm:prSet>
      <dgm:spPr/>
    </dgm:pt>
    <dgm:pt modelId="{DC11A5B1-3B10-458D-B8A1-5119D3DB1BE0}" type="pres">
      <dgm:prSet presAssocID="{9B0B0106-84FA-4F06-BD3E-1C019E2AF703}" presName="sibTrans" presStyleLbl="node1" presStyleIdx="1" presStyleCnt="5" custLinFactNeighborX="1456" custLinFactNeighborY="-214"/>
      <dgm:spPr/>
    </dgm:pt>
    <dgm:pt modelId="{4DA55A77-0CDE-4F6D-9F03-370C55272AEE}" type="pres">
      <dgm:prSet presAssocID="{1C2AE672-3D46-495B-A759-A27793EB38E3}" presName="dummy" presStyleCnt="0"/>
      <dgm:spPr/>
    </dgm:pt>
    <dgm:pt modelId="{AAAADE07-4EC3-48D7-BDA3-C73591F7877E}" type="pres">
      <dgm:prSet presAssocID="{1C2AE672-3D46-495B-A759-A27793EB38E3}" presName="node" presStyleLbl="revTx" presStyleIdx="2" presStyleCnt="5" custScaleX="133477">
        <dgm:presLayoutVars>
          <dgm:bulletEnabled val="1"/>
        </dgm:presLayoutVars>
      </dgm:prSet>
      <dgm:spPr/>
    </dgm:pt>
    <dgm:pt modelId="{CB628016-B488-425A-B34F-07338E4871C5}" type="pres">
      <dgm:prSet presAssocID="{AEFD8135-B2E0-4EE1-90BA-43840DBFF193}" presName="sibTrans" presStyleLbl="node1" presStyleIdx="2" presStyleCnt="5"/>
      <dgm:spPr/>
    </dgm:pt>
    <dgm:pt modelId="{BA619898-3122-4D6E-B5CF-9172F018902A}" type="pres">
      <dgm:prSet presAssocID="{9BB2F45C-421F-4AF7-8C12-96727A298411}" presName="dummy" presStyleCnt="0"/>
      <dgm:spPr/>
    </dgm:pt>
    <dgm:pt modelId="{2446DF94-0272-4742-A99A-AF77CC07BC7A}" type="pres">
      <dgm:prSet presAssocID="{9BB2F45C-421F-4AF7-8C12-96727A298411}" presName="node" presStyleLbl="revTx" presStyleIdx="3" presStyleCnt="5" custScaleX="142778">
        <dgm:presLayoutVars>
          <dgm:bulletEnabled val="1"/>
        </dgm:presLayoutVars>
      </dgm:prSet>
      <dgm:spPr/>
    </dgm:pt>
    <dgm:pt modelId="{93D8A8E1-C8DC-4DD7-9989-432A211EBE09}" type="pres">
      <dgm:prSet presAssocID="{28B19D6A-6A1A-4B38-9BD5-5BA2BA41ABDF}" presName="sibTrans" presStyleLbl="node1" presStyleIdx="3" presStyleCnt="5"/>
      <dgm:spPr/>
    </dgm:pt>
    <dgm:pt modelId="{3C8B54DA-96E1-405C-BD62-F44460A6BD0A}" type="pres">
      <dgm:prSet presAssocID="{65A48283-461D-465B-8F62-6AA30865E0F0}" presName="dummy" presStyleCnt="0"/>
      <dgm:spPr/>
    </dgm:pt>
    <dgm:pt modelId="{3CA2BDB8-EE34-43DD-B5D9-8ADB9D0AD70D}" type="pres">
      <dgm:prSet presAssocID="{65A48283-461D-465B-8F62-6AA30865E0F0}" presName="node" presStyleLbl="revTx" presStyleIdx="4" presStyleCnt="5" custScaleX="173544">
        <dgm:presLayoutVars>
          <dgm:bulletEnabled val="1"/>
        </dgm:presLayoutVars>
      </dgm:prSet>
      <dgm:spPr/>
    </dgm:pt>
    <dgm:pt modelId="{AB37583B-F513-4F96-AA92-081CEF83B6B8}" type="pres">
      <dgm:prSet presAssocID="{D351F431-30FD-4A03-977D-928884F91E6F}" presName="sibTrans" presStyleLbl="node1" presStyleIdx="4" presStyleCnt="5" custLinFactNeighborX="-6602" custLinFactNeighborY="-214"/>
      <dgm:spPr/>
    </dgm:pt>
  </dgm:ptLst>
  <dgm:cxnLst>
    <dgm:cxn modelId="{B44A4203-B2E2-4EC1-A4CE-095CF5B05504}" srcId="{BC69FA7D-2609-423E-881E-F8D42E7F8EDE}" destId="{1C2AE672-3D46-495B-A759-A27793EB38E3}" srcOrd="2" destOrd="0" parTransId="{1DA369CC-43D7-402D-A888-57320355B765}" sibTransId="{AEFD8135-B2E0-4EE1-90BA-43840DBFF193}"/>
    <dgm:cxn modelId="{5684150B-8512-4D37-B7F4-C9E79C8551E9}" type="presOf" srcId="{AEFD8135-B2E0-4EE1-90BA-43840DBFF193}" destId="{CB628016-B488-425A-B34F-07338E4871C5}" srcOrd="0" destOrd="0" presId="urn:microsoft.com/office/officeart/2005/8/layout/cycle1"/>
    <dgm:cxn modelId="{3569C52A-02E6-4E40-8E66-F9E31DD0A15F}" srcId="{BC69FA7D-2609-423E-881E-F8D42E7F8EDE}" destId="{9BB2F45C-421F-4AF7-8C12-96727A298411}" srcOrd="3" destOrd="0" parTransId="{BF7B8EEE-EA96-4122-BFC6-79A2A5276A82}" sibTransId="{28B19D6A-6A1A-4B38-9BD5-5BA2BA41ABDF}"/>
    <dgm:cxn modelId="{B2C5503D-B7E7-48E8-8AE3-36A12093922E}" srcId="{BC69FA7D-2609-423E-881E-F8D42E7F8EDE}" destId="{65A48283-461D-465B-8F62-6AA30865E0F0}" srcOrd="4" destOrd="0" parTransId="{268BD571-64E0-4357-A97C-3A72221E2E7A}" sibTransId="{D351F431-30FD-4A03-977D-928884F91E6F}"/>
    <dgm:cxn modelId="{EAC1B143-9023-4DF5-8547-76EDDFF2696F}" type="presOf" srcId="{9BB2F45C-421F-4AF7-8C12-96727A298411}" destId="{2446DF94-0272-4742-A99A-AF77CC07BC7A}" srcOrd="0" destOrd="0" presId="urn:microsoft.com/office/officeart/2005/8/layout/cycle1"/>
    <dgm:cxn modelId="{B3CAB866-C6C7-48FD-9C94-C1557FE8ACD3}" type="presOf" srcId="{28B19D6A-6A1A-4B38-9BD5-5BA2BA41ABDF}" destId="{93D8A8E1-C8DC-4DD7-9989-432A211EBE09}" srcOrd="0" destOrd="0" presId="urn:microsoft.com/office/officeart/2005/8/layout/cycle1"/>
    <dgm:cxn modelId="{8C09FF74-4C1C-45A8-9C7C-2DFD024565B2}" type="presOf" srcId="{37135F31-9DE4-4469-B2D3-195ED6E2EEC0}" destId="{FBBBA79F-3F34-47E2-9E75-CC9CCCA3A6CC}" srcOrd="0" destOrd="0" presId="urn:microsoft.com/office/officeart/2005/8/layout/cycle1"/>
    <dgm:cxn modelId="{A76B9C80-D805-42C7-8E10-69F0EFF7DB0C}" type="presOf" srcId="{BC69FA7D-2609-423E-881E-F8D42E7F8EDE}" destId="{F9B7B270-CCFE-4B33-B8A0-020C6854FBF8}" srcOrd="0" destOrd="0" presId="urn:microsoft.com/office/officeart/2005/8/layout/cycle1"/>
    <dgm:cxn modelId="{DE20DF91-7915-4016-855B-FB401FED6D06}" type="presOf" srcId="{082DBC42-117D-45A9-9402-C8696CA09153}" destId="{2835E3FF-2E8E-4E18-B134-279E666A528F}" srcOrd="0" destOrd="0" presId="urn:microsoft.com/office/officeart/2005/8/layout/cycle1"/>
    <dgm:cxn modelId="{3BF099A6-519F-45E8-91CB-3A0C800E6380}" type="presOf" srcId="{FF652AF5-7914-42A8-AC4B-3638F68F188B}" destId="{724312EC-5D3B-49AB-A7A9-47B8E63C4476}" srcOrd="0" destOrd="0" presId="urn:microsoft.com/office/officeart/2005/8/layout/cycle1"/>
    <dgm:cxn modelId="{9682DDBB-74E2-4D2C-8C8F-4A3038AE2CD5}" srcId="{BC69FA7D-2609-423E-881E-F8D42E7F8EDE}" destId="{FF652AF5-7914-42A8-AC4B-3638F68F188B}" srcOrd="1" destOrd="0" parTransId="{3A3424EC-60F9-4506-BB91-C3FBA1A7795D}" sibTransId="{9B0B0106-84FA-4F06-BD3E-1C019E2AF703}"/>
    <dgm:cxn modelId="{8993EEBD-78EA-4302-AE00-BC8D5FDE1D3E}" type="presOf" srcId="{65A48283-461D-465B-8F62-6AA30865E0F0}" destId="{3CA2BDB8-EE34-43DD-B5D9-8ADB9D0AD70D}" srcOrd="0" destOrd="0" presId="urn:microsoft.com/office/officeart/2005/8/layout/cycle1"/>
    <dgm:cxn modelId="{467A19CF-C99B-4251-8FD4-A7C9E70E583D}" srcId="{BC69FA7D-2609-423E-881E-F8D42E7F8EDE}" destId="{082DBC42-117D-45A9-9402-C8696CA09153}" srcOrd="0" destOrd="0" parTransId="{96DDE416-9E9A-4939-A5AE-541D593F4A2F}" sibTransId="{37135F31-9DE4-4469-B2D3-195ED6E2EEC0}"/>
    <dgm:cxn modelId="{A5321AD4-1D97-4AAA-952A-0CBB0B975999}" type="presOf" srcId="{D351F431-30FD-4A03-977D-928884F91E6F}" destId="{AB37583B-F513-4F96-AA92-081CEF83B6B8}" srcOrd="0" destOrd="0" presId="urn:microsoft.com/office/officeart/2005/8/layout/cycle1"/>
    <dgm:cxn modelId="{1C7F6FE7-AEAD-4543-8145-103858C86B3D}" type="presOf" srcId="{1C2AE672-3D46-495B-A759-A27793EB38E3}" destId="{AAAADE07-4EC3-48D7-BDA3-C73591F7877E}" srcOrd="0" destOrd="0" presId="urn:microsoft.com/office/officeart/2005/8/layout/cycle1"/>
    <dgm:cxn modelId="{97E391E8-DDB0-4D45-B6A0-8B437311066C}" type="presOf" srcId="{9B0B0106-84FA-4F06-BD3E-1C019E2AF703}" destId="{DC11A5B1-3B10-458D-B8A1-5119D3DB1BE0}" srcOrd="0" destOrd="0" presId="urn:microsoft.com/office/officeart/2005/8/layout/cycle1"/>
    <dgm:cxn modelId="{A91C4745-D7EF-47A5-AE1E-F9C7EFDC46BE}" type="presParOf" srcId="{F9B7B270-CCFE-4B33-B8A0-020C6854FBF8}" destId="{F1338176-4896-4A82-BFAC-CEF60E08F372}" srcOrd="0" destOrd="0" presId="urn:microsoft.com/office/officeart/2005/8/layout/cycle1"/>
    <dgm:cxn modelId="{DAF0726A-5E33-475D-984E-9A5A69B73A15}" type="presParOf" srcId="{F9B7B270-CCFE-4B33-B8A0-020C6854FBF8}" destId="{2835E3FF-2E8E-4E18-B134-279E666A528F}" srcOrd="1" destOrd="0" presId="urn:microsoft.com/office/officeart/2005/8/layout/cycle1"/>
    <dgm:cxn modelId="{BAE57B76-637F-46E0-B14E-ED52CACA56F5}" type="presParOf" srcId="{F9B7B270-CCFE-4B33-B8A0-020C6854FBF8}" destId="{FBBBA79F-3F34-47E2-9E75-CC9CCCA3A6CC}" srcOrd="2" destOrd="0" presId="urn:microsoft.com/office/officeart/2005/8/layout/cycle1"/>
    <dgm:cxn modelId="{4592B204-865A-4F37-8533-FFA3052CF8EE}" type="presParOf" srcId="{F9B7B270-CCFE-4B33-B8A0-020C6854FBF8}" destId="{C7A5A744-3F27-4B3C-9390-C31B4098D7B7}" srcOrd="3" destOrd="0" presId="urn:microsoft.com/office/officeart/2005/8/layout/cycle1"/>
    <dgm:cxn modelId="{D615F14F-2B19-441E-971C-C2684E058E17}" type="presParOf" srcId="{F9B7B270-CCFE-4B33-B8A0-020C6854FBF8}" destId="{724312EC-5D3B-49AB-A7A9-47B8E63C4476}" srcOrd="4" destOrd="0" presId="urn:microsoft.com/office/officeart/2005/8/layout/cycle1"/>
    <dgm:cxn modelId="{E31B21CE-D95E-464D-87FC-2E37EF530914}" type="presParOf" srcId="{F9B7B270-CCFE-4B33-B8A0-020C6854FBF8}" destId="{DC11A5B1-3B10-458D-B8A1-5119D3DB1BE0}" srcOrd="5" destOrd="0" presId="urn:microsoft.com/office/officeart/2005/8/layout/cycle1"/>
    <dgm:cxn modelId="{E3D56851-73B6-47D9-9F2D-850BC8D38A50}" type="presParOf" srcId="{F9B7B270-CCFE-4B33-B8A0-020C6854FBF8}" destId="{4DA55A77-0CDE-4F6D-9F03-370C55272AEE}" srcOrd="6" destOrd="0" presId="urn:microsoft.com/office/officeart/2005/8/layout/cycle1"/>
    <dgm:cxn modelId="{04246456-6E54-44EF-8B24-AF0D0BC76644}" type="presParOf" srcId="{F9B7B270-CCFE-4B33-B8A0-020C6854FBF8}" destId="{AAAADE07-4EC3-48D7-BDA3-C73591F7877E}" srcOrd="7" destOrd="0" presId="urn:microsoft.com/office/officeart/2005/8/layout/cycle1"/>
    <dgm:cxn modelId="{88EB2CE4-1EF4-493B-BF03-C40358947ADB}" type="presParOf" srcId="{F9B7B270-CCFE-4B33-B8A0-020C6854FBF8}" destId="{CB628016-B488-425A-B34F-07338E4871C5}" srcOrd="8" destOrd="0" presId="urn:microsoft.com/office/officeart/2005/8/layout/cycle1"/>
    <dgm:cxn modelId="{EA40319B-4889-44D3-B12A-3CF1DD5B64C7}" type="presParOf" srcId="{F9B7B270-CCFE-4B33-B8A0-020C6854FBF8}" destId="{BA619898-3122-4D6E-B5CF-9172F018902A}" srcOrd="9" destOrd="0" presId="urn:microsoft.com/office/officeart/2005/8/layout/cycle1"/>
    <dgm:cxn modelId="{33CFC045-27A4-4BE2-9D65-24DEDE396D43}" type="presParOf" srcId="{F9B7B270-CCFE-4B33-B8A0-020C6854FBF8}" destId="{2446DF94-0272-4742-A99A-AF77CC07BC7A}" srcOrd="10" destOrd="0" presId="urn:microsoft.com/office/officeart/2005/8/layout/cycle1"/>
    <dgm:cxn modelId="{2776DD82-6D50-4ADF-8022-F96F262D8AED}" type="presParOf" srcId="{F9B7B270-CCFE-4B33-B8A0-020C6854FBF8}" destId="{93D8A8E1-C8DC-4DD7-9989-432A211EBE09}" srcOrd="11" destOrd="0" presId="urn:microsoft.com/office/officeart/2005/8/layout/cycle1"/>
    <dgm:cxn modelId="{A5868BB8-7CC3-45C6-AFEB-ABFD78DB77D2}" type="presParOf" srcId="{F9B7B270-CCFE-4B33-B8A0-020C6854FBF8}" destId="{3C8B54DA-96E1-405C-BD62-F44460A6BD0A}" srcOrd="12" destOrd="0" presId="urn:microsoft.com/office/officeart/2005/8/layout/cycle1"/>
    <dgm:cxn modelId="{21D92E31-1D48-4D0C-B753-6AB1D635CB09}" type="presParOf" srcId="{F9B7B270-CCFE-4B33-B8A0-020C6854FBF8}" destId="{3CA2BDB8-EE34-43DD-B5D9-8ADB9D0AD70D}" srcOrd="13" destOrd="0" presId="urn:microsoft.com/office/officeart/2005/8/layout/cycle1"/>
    <dgm:cxn modelId="{E2470B5A-C796-4A7E-B9F5-AF6AD407034F}" type="presParOf" srcId="{F9B7B270-CCFE-4B33-B8A0-020C6854FBF8}" destId="{AB37583B-F513-4F96-AA92-081CEF83B6B8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5E3FF-2E8E-4E18-B134-279E666A528F}">
      <dsp:nvSpPr>
        <dsp:cNvPr id="0" name=""/>
        <dsp:cNvSpPr/>
      </dsp:nvSpPr>
      <dsp:spPr>
        <a:xfrm>
          <a:off x="2102719" y="252624"/>
          <a:ext cx="1128341" cy="335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800" b="1" kern="1200" dirty="0">
              <a:solidFill>
                <a:schemeClr val="bg1"/>
              </a:solidFill>
            </a:rPr>
            <a:t>pogodak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2102719" y="252624"/>
        <a:ext cx="1128341" cy="335266"/>
      </dsp:txXfrm>
    </dsp:sp>
    <dsp:sp modelId="{FBBBA79F-3F34-47E2-9E75-CC9CCCA3A6CC}">
      <dsp:nvSpPr>
        <dsp:cNvPr id="0" name=""/>
        <dsp:cNvSpPr/>
      </dsp:nvSpPr>
      <dsp:spPr>
        <a:xfrm>
          <a:off x="400527" y="176"/>
          <a:ext cx="2978865" cy="2978865"/>
        </a:xfrm>
        <a:prstGeom prst="circularArrow">
          <a:avLst>
            <a:gd name="adj1" fmla="val 5195"/>
            <a:gd name="adj2" fmla="val 335521"/>
            <a:gd name="adj3" fmla="val 21294837"/>
            <a:gd name="adj4" fmla="val 19019079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4312EC-5D3B-49AB-A7A9-47B8E63C4476}">
      <dsp:nvSpPr>
        <dsp:cNvPr id="0" name=""/>
        <dsp:cNvSpPr/>
      </dsp:nvSpPr>
      <dsp:spPr>
        <a:xfrm>
          <a:off x="2453667" y="1501282"/>
          <a:ext cx="1386782" cy="793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200" b="1" kern="1200" dirty="0">
              <a:solidFill>
                <a:schemeClr val="tx1"/>
              </a:solidFill>
            </a:rPr>
            <a:t>p</a:t>
          </a:r>
          <a:r>
            <a:rPr lang="sr-Latn-RS" sz="2200" b="1" kern="1200" dirty="0">
              <a:solidFill>
                <a:schemeClr val="bg1"/>
              </a:solidFill>
            </a:rPr>
            <a:t>ogodak</a:t>
          </a:r>
          <a:endParaRPr lang="en-US" sz="2200" b="1" kern="1200" dirty="0">
            <a:solidFill>
              <a:schemeClr val="bg1"/>
            </a:solidFill>
          </a:endParaRPr>
        </a:p>
      </dsp:txBody>
      <dsp:txXfrm>
        <a:off x="2453667" y="1501282"/>
        <a:ext cx="1386782" cy="793567"/>
      </dsp:txXfrm>
    </dsp:sp>
    <dsp:sp modelId="{DC11A5B1-3B10-458D-B8A1-5119D3DB1BE0}">
      <dsp:nvSpPr>
        <dsp:cNvPr id="0" name=""/>
        <dsp:cNvSpPr/>
      </dsp:nvSpPr>
      <dsp:spPr>
        <a:xfrm>
          <a:off x="443899" y="-6197"/>
          <a:ext cx="2978865" cy="2978865"/>
        </a:xfrm>
        <a:prstGeom prst="circularArrow">
          <a:avLst>
            <a:gd name="adj1" fmla="val 5195"/>
            <a:gd name="adj2" fmla="val 335521"/>
            <a:gd name="adj3" fmla="val 3647239"/>
            <a:gd name="adj4" fmla="val 2251914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AADE07-4EC3-48D7-BDA3-C73591F7877E}">
      <dsp:nvSpPr>
        <dsp:cNvPr id="0" name=""/>
        <dsp:cNvSpPr/>
      </dsp:nvSpPr>
      <dsp:spPr>
        <a:xfrm>
          <a:off x="1360345" y="2414618"/>
          <a:ext cx="1059229" cy="793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200" b="1" kern="1200" dirty="0">
              <a:solidFill>
                <a:schemeClr val="tx1"/>
              </a:solidFill>
            </a:rPr>
            <a:t>p</a:t>
          </a:r>
          <a:r>
            <a:rPr lang="sr-Latn-RS" sz="2200" b="1" kern="1200" dirty="0">
              <a:solidFill>
                <a:schemeClr val="bg1"/>
              </a:solidFill>
            </a:rPr>
            <a:t>ogodak</a:t>
          </a:r>
          <a:endParaRPr lang="en-US" sz="2200" b="1" kern="1200" dirty="0">
            <a:solidFill>
              <a:schemeClr val="bg1"/>
            </a:solidFill>
          </a:endParaRPr>
        </a:p>
      </dsp:txBody>
      <dsp:txXfrm>
        <a:off x="1360345" y="2414618"/>
        <a:ext cx="1059229" cy="793567"/>
      </dsp:txXfrm>
    </dsp:sp>
    <dsp:sp modelId="{CB628016-B488-425A-B34F-07338E4871C5}">
      <dsp:nvSpPr>
        <dsp:cNvPr id="0" name=""/>
        <dsp:cNvSpPr/>
      </dsp:nvSpPr>
      <dsp:spPr>
        <a:xfrm>
          <a:off x="400527" y="176"/>
          <a:ext cx="2978865" cy="2978865"/>
        </a:xfrm>
        <a:prstGeom prst="circularArrow">
          <a:avLst>
            <a:gd name="adj1" fmla="val 5195"/>
            <a:gd name="adj2" fmla="val 335521"/>
            <a:gd name="adj3" fmla="val 8212564"/>
            <a:gd name="adj4" fmla="val 6817240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46DF94-0272-4742-A99A-AF77CC07BC7A}">
      <dsp:nvSpPr>
        <dsp:cNvPr id="0" name=""/>
        <dsp:cNvSpPr/>
      </dsp:nvSpPr>
      <dsp:spPr>
        <a:xfrm>
          <a:off x="66341" y="1501282"/>
          <a:ext cx="1133039" cy="793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800" b="1" kern="1200" dirty="0">
              <a:solidFill>
                <a:schemeClr val="bg1"/>
              </a:solidFill>
            </a:rPr>
            <a:t>pogodak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66341" y="1501282"/>
        <a:ext cx="1133039" cy="793567"/>
      </dsp:txXfrm>
    </dsp:sp>
    <dsp:sp modelId="{93D8A8E1-C8DC-4DD7-9989-432A211EBE09}">
      <dsp:nvSpPr>
        <dsp:cNvPr id="0" name=""/>
        <dsp:cNvSpPr/>
      </dsp:nvSpPr>
      <dsp:spPr>
        <a:xfrm>
          <a:off x="400527" y="176"/>
          <a:ext cx="2978865" cy="2978865"/>
        </a:xfrm>
        <a:prstGeom prst="circularArrow">
          <a:avLst>
            <a:gd name="adj1" fmla="val 5195"/>
            <a:gd name="adj2" fmla="val 335521"/>
            <a:gd name="adj3" fmla="val 12299638"/>
            <a:gd name="adj4" fmla="val 10769641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2BDB8-EE34-43DD-B5D9-8ADB9D0AD70D}">
      <dsp:nvSpPr>
        <dsp:cNvPr id="0" name=""/>
        <dsp:cNvSpPr/>
      </dsp:nvSpPr>
      <dsp:spPr>
        <a:xfrm>
          <a:off x="424436" y="23474"/>
          <a:ext cx="1377188" cy="793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800" b="1" kern="1200" dirty="0">
              <a:solidFill>
                <a:schemeClr val="bg1"/>
              </a:solidFill>
            </a:rPr>
            <a:t>pogodak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424436" y="23474"/>
        <a:ext cx="1377188" cy="793567"/>
      </dsp:txXfrm>
    </dsp:sp>
    <dsp:sp modelId="{AB37583B-F513-4F96-AA92-081CEF83B6B8}">
      <dsp:nvSpPr>
        <dsp:cNvPr id="0" name=""/>
        <dsp:cNvSpPr/>
      </dsp:nvSpPr>
      <dsp:spPr>
        <a:xfrm>
          <a:off x="203862" y="-6197"/>
          <a:ext cx="2978865" cy="2978865"/>
        </a:xfrm>
        <a:prstGeom prst="circularArrow">
          <a:avLst>
            <a:gd name="adj1" fmla="val 5195"/>
            <a:gd name="adj2" fmla="val 335521"/>
            <a:gd name="adj3" fmla="val 17102626"/>
            <a:gd name="adj4" fmla="val 15970083"/>
            <a:gd name="adj5" fmla="val 606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72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13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64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6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5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52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4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0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46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6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5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2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jp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19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19.png"/><Relationship Id="rId5" Type="http://schemas.openxmlformats.org/officeDocument/2006/relationships/image" Target="../media/image14.png"/><Relationship Id="rId10" Type="http://schemas.openxmlformats.org/officeDocument/2006/relationships/image" Target="../media/image170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0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0.png"/><Relationship Id="rId7" Type="http://schemas.openxmlformats.org/officeDocument/2006/relationships/image" Target="../media/image460.png"/><Relationship Id="rId12" Type="http://schemas.openxmlformats.org/officeDocument/2006/relationships/image" Target="../media/image510.png"/><Relationship Id="rId17" Type="http://schemas.openxmlformats.org/officeDocument/2006/relationships/image" Target="../media/image35.png"/><Relationship Id="rId2" Type="http://schemas.openxmlformats.org/officeDocument/2006/relationships/image" Target="../media/image410.png"/><Relationship Id="rId16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500.png"/><Relationship Id="rId5" Type="http://schemas.openxmlformats.org/officeDocument/2006/relationships/image" Target="../media/image440.png"/><Relationship Id="rId15" Type="http://schemas.openxmlformats.org/officeDocument/2006/relationships/image" Target="../media/image54.png"/><Relationship Id="rId10" Type="http://schemas.openxmlformats.org/officeDocument/2006/relationships/image" Target="../media/image34.png"/><Relationship Id="rId19" Type="http://schemas.openxmlformats.org/officeDocument/2006/relationships/image" Target="../media/image36.png"/><Relationship Id="rId4" Type="http://schemas.openxmlformats.org/officeDocument/2006/relationships/image" Target="../media/image32.png"/><Relationship Id="rId9" Type="http://schemas.openxmlformats.org/officeDocument/2006/relationships/image" Target="../media/image330.png"/><Relationship Id="rId14" Type="http://schemas.openxmlformats.org/officeDocument/2006/relationships/image" Target="../media/image5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sr-Latn-RS" dirty="0"/>
            </a:b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9910" y="3509963"/>
            <a:ext cx="9144000" cy="1655762"/>
          </a:xfrm>
        </p:spPr>
        <p:txBody>
          <a:bodyPr>
            <a:normAutofit/>
          </a:bodyPr>
          <a:lstStyle/>
          <a:p>
            <a:r>
              <a:rPr lang="sr-Cyrl-RS" sz="5400" b="1" dirty="0">
                <a:solidFill>
                  <a:schemeClr val="bg1"/>
                </a:solidFill>
              </a:rPr>
              <a:t>Једначина процентног рачуна</a:t>
            </a:r>
            <a:endParaRPr lang="sr-Latn-RS" sz="5400" b="1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333090"/>
            <a:ext cx="9144000" cy="181209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BA" b="1" dirty="0">
                <a:solidFill>
                  <a:schemeClr val="bg1"/>
                </a:solidFill>
              </a:rPr>
              <a:t>Проценат и примјена процента</a:t>
            </a:r>
            <a:br>
              <a:rPr lang="sr-Latn-RS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1266090" y="1983545"/>
            <a:ext cx="1800665" cy="1526418"/>
          </a:xfrm>
          <a:prstGeom prst="cloudCallout">
            <a:avLst>
              <a:gd name="adj1" fmla="val 197349"/>
              <a:gd name="adj2" fmla="val 5789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Cloud Callout 5"/>
          <p:cNvSpPr/>
          <p:nvPr/>
        </p:nvSpPr>
        <p:spPr>
          <a:xfrm>
            <a:off x="7371471" y="2039815"/>
            <a:ext cx="1814732" cy="1470148"/>
          </a:xfrm>
          <a:prstGeom prst="cloudCallout">
            <a:avLst>
              <a:gd name="adj1" fmla="val -120057"/>
              <a:gd name="adj2" fmla="val 6537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Cloud Callout 6"/>
          <p:cNvSpPr/>
          <p:nvPr/>
        </p:nvSpPr>
        <p:spPr>
          <a:xfrm>
            <a:off x="2841671" y="4783015"/>
            <a:ext cx="1818764" cy="1420839"/>
          </a:xfrm>
          <a:prstGeom prst="cloudCallout">
            <a:avLst>
              <a:gd name="adj1" fmla="val 141452"/>
              <a:gd name="adj2" fmla="val -8892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Cloud Callout 7"/>
          <p:cNvSpPr/>
          <p:nvPr/>
        </p:nvSpPr>
        <p:spPr>
          <a:xfrm>
            <a:off x="7455877" y="4783015"/>
            <a:ext cx="1645920" cy="1237957"/>
          </a:xfrm>
          <a:prstGeom prst="cloudCallout">
            <a:avLst>
              <a:gd name="adj1" fmla="val -129756"/>
              <a:gd name="adj2" fmla="val -9090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1828799" y="2217301"/>
            <a:ext cx="675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5400" b="1" dirty="0"/>
              <a:t>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4855" y="2338858"/>
            <a:ext cx="8510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5400" b="1" dirty="0"/>
              <a:t>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66755" y="5033982"/>
            <a:ext cx="1988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000" b="1" dirty="0"/>
              <a:t>100 %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04516" y="4818538"/>
            <a:ext cx="801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5400" b="1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527443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84363"/>
            <a:ext cx="9144000" cy="1986597"/>
          </a:xfrm>
        </p:spPr>
        <p:txBody>
          <a:bodyPr/>
          <a:lstStyle/>
          <a:p>
            <a:r>
              <a:rPr lang="sr-Cyrl-BA" b="1" dirty="0">
                <a:solidFill>
                  <a:schemeClr val="bg1"/>
                </a:solidFill>
              </a:rPr>
              <a:t>Хвала на пажњи!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4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269" y="4125269"/>
            <a:ext cx="3386843" cy="26103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67" y="2253803"/>
            <a:ext cx="3765992" cy="35168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953" y="2050424"/>
            <a:ext cx="3318859" cy="2395739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2966166" y="1475230"/>
            <a:ext cx="2176529" cy="1352282"/>
          </a:xfrm>
          <a:prstGeom prst="cloudCallout">
            <a:avLst>
              <a:gd name="adj1" fmla="val -56928"/>
              <a:gd name="adj2" fmla="val 6630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58101" y="1858983"/>
            <a:ext cx="1713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b="1" dirty="0"/>
              <a:t>G</a:t>
            </a:r>
            <a:r>
              <a:rPr lang="sr-Latn-RS" sz="3200" dirty="0"/>
              <a:t>olman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1326524" y="4753206"/>
            <a:ext cx="1639642" cy="1017430"/>
          </a:xfrm>
          <a:prstGeom prst="cloudCallout">
            <a:avLst>
              <a:gd name="adj1" fmla="val 65214"/>
              <a:gd name="adj2" fmla="val -10551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TextBox 9"/>
          <p:cNvSpPr txBox="1"/>
          <p:nvPr/>
        </p:nvSpPr>
        <p:spPr>
          <a:xfrm>
            <a:off x="1639910" y="5009882"/>
            <a:ext cx="1154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b="1" dirty="0"/>
              <a:t>P</a:t>
            </a:r>
            <a:r>
              <a:rPr lang="sr-Latn-RS" sz="3200" dirty="0"/>
              <a:t>ada</a:t>
            </a:r>
            <a:endParaRPr lang="sr-Latn-RS" sz="3200" b="1" dirty="0"/>
          </a:p>
        </p:txBody>
      </p:sp>
      <p:sp>
        <p:nvSpPr>
          <p:cNvPr id="11" name="Double Wave 10"/>
          <p:cNvSpPr/>
          <p:nvPr/>
        </p:nvSpPr>
        <p:spPr>
          <a:xfrm>
            <a:off x="4855486" y="3373406"/>
            <a:ext cx="2305318" cy="811369"/>
          </a:xfrm>
          <a:prstGeom prst="double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TextBox 11"/>
          <p:cNvSpPr txBox="1"/>
          <p:nvPr/>
        </p:nvSpPr>
        <p:spPr>
          <a:xfrm>
            <a:off x="5316325" y="3478938"/>
            <a:ext cx="1683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b="1" dirty="0"/>
              <a:t>100 %</a:t>
            </a: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575421858"/>
              </p:ext>
            </p:extLst>
          </p:nvPr>
        </p:nvGraphicFramePr>
        <p:xfrm>
          <a:off x="7547020" y="1858983"/>
          <a:ext cx="3906792" cy="320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86265" y="407963"/>
            <a:ext cx="10775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000" b="1" dirty="0">
                <a:solidFill>
                  <a:schemeClr val="bg1"/>
                </a:solidFill>
              </a:rPr>
              <a:t>Golman Padaaaa............  100 %.....pogodak!!!!!</a:t>
            </a:r>
          </a:p>
        </p:txBody>
      </p:sp>
      <p:sp>
        <p:nvSpPr>
          <p:cNvPr id="17" name="Double Wave 16"/>
          <p:cNvSpPr/>
          <p:nvPr/>
        </p:nvSpPr>
        <p:spPr>
          <a:xfrm>
            <a:off x="8293994" y="5197526"/>
            <a:ext cx="3734874" cy="1146220"/>
          </a:xfrm>
          <a:prstGeom prst="double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8" name="TextBox 17"/>
          <p:cNvSpPr txBox="1"/>
          <p:nvPr/>
        </p:nvSpPr>
        <p:spPr>
          <a:xfrm>
            <a:off x="8615967" y="5416693"/>
            <a:ext cx="3412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000" b="1" dirty="0"/>
              <a:t>G : P = 100 : p</a:t>
            </a:r>
          </a:p>
        </p:txBody>
      </p:sp>
    </p:spTree>
    <p:extLst>
      <p:ext uri="{BB962C8B-B14F-4D97-AF65-F5344CB8AC3E}">
        <p14:creationId xmlns:p14="http://schemas.microsoft.com/office/powerpoint/2010/main" val="38433137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5500" y="238099"/>
            <a:ext cx="106250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4400" b="1" dirty="0">
                <a:solidFill>
                  <a:schemeClr val="bg1"/>
                </a:solidFill>
              </a:rPr>
              <a:t>Једначина процентног рачуна гласи:</a:t>
            </a:r>
            <a:endParaRPr lang="sr-Latn-RS" sz="4400" b="1" dirty="0">
              <a:solidFill>
                <a:schemeClr val="bg1"/>
              </a:solidFill>
            </a:endParaRPr>
          </a:p>
        </p:txBody>
      </p:sp>
      <p:sp>
        <p:nvSpPr>
          <p:cNvPr id="3" name="Double Wave 2"/>
          <p:cNvSpPr/>
          <p:nvPr/>
        </p:nvSpPr>
        <p:spPr>
          <a:xfrm>
            <a:off x="3097368" y="1204400"/>
            <a:ext cx="5396247" cy="1146220"/>
          </a:xfrm>
          <a:prstGeom prst="double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TextBox 3"/>
          <p:cNvSpPr txBox="1"/>
          <p:nvPr/>
        </p:nvSpPr>
        <p:spPr>
          <a:xfrm>
            <a:off x="3728431" y="1423567"/>
            <a:ext cx="4134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4000" b="1" dirty="0"/>
              <a:t>G </a:t>
            </a:r>
            <a:r>
              <a:rPr lang="sr-Cyrl-RS" sz="4000" b="1" dirty="0"/>
              <a:t> </a:t>
            </a:r>
            <a:r>
              <a:rPr lang="sr-Latn-RS" sz="4000" b="1" dirty="0"/>
              <a:t>:</a:t>
            </a:r>
            <a:r>
              <a:rPr lang="sr-Cyrl-RS" sz="4000" b="1" dirty="0"/>
              <a:t> </a:t>
            </a:r>
            <a:r>
              <a:rPr lang="sr-Latn-RS" sz="4000" b="1" dirty="0"/>
              <a:t> P </a:t>
            </a:r>
            <a:r>
              <a:rPr lang="sr-Cyrl-RS" sz="4000" b="1" dirty="0"/>
              <a:t> </a:t>
            </a:r>
            <a:r>
              <a:rPr lang="sr-Latn-RS" sz="4000" b="1" dirty="0"/>
              <a:t>=</a:t>
            </a:r>
            <a:r>
              <a:rPr lang="sr-Cyrl-RS" sz="4000" b="1" dirty="0"/>
              <a:t> </a:t>
            </a:r>
            <a:r>
              <a:rPr lang="sr-Latn-RS" sz="4000" b="1" dirty="0"/>
              <a:t> 100 </a:t>
            </a:r>
            <a:r>
              <a:rPr lang="sr-Cyrl-RS" sz="4000" b="1" dirty="0"/>
              <a:t> </a:t>
            </a:r>
            <a:r>
              <a:rPr lang="sr-Latn-RS" sz="4000" b="1" dirty="0"/>
              <a:t>:</a:t>
            </a:r>
            <a:r>
              <a:rPr lang="sr-Cyrl-RS" sz="4000" b="1" dirty="0"/>
              <a:t> </a:t>
            </a:r>
            <a:r>
              <a:rPr lang="sr-Latn-RS" sz="4000" b="1" dirty="0"/>
              <a:t> p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3436" y="2898142"/>
            <a:ext cx="11848564" cy="29149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Cyrl-BA" b="1" dirty="0">
                <a:solidFill>
                  <a:schemeClr val="bg1"/>
                </a:solidFill>
              </a:rPr>
              <a:t>У свим примјерима пој</a:t>
            </a:r>
            <a:r>
              <a:rPr lang="sr-Latn-RS" b="1" dirty="0">
                <a:solidFill>
                  <a:schemeClr val="bg1"/>
                </a:solidFill>
              </a:rPr>
              <a:t>a</a:t>
            </a:r>
            <a:r>
              <a:rPr lang="sr-Cyrl-BA" b="1" dirty="0">
                <a:solidFill>
                  <a:schemeClr val="bg1"/>
                </a:solidFill>
              </a:rPr>
              <a:t>вљују се три броја:</a:t>
            </a:r>
          </a:p>
          <a:p>
            <a:pPr marL="742950" indent="-742950">
              <a:buFont typeface="Arial" panose="020B0604020202020204" pitchFamily="34" charset="0"/>
              <a:buAutoNum type="arabicPeriod"/>
            </a:pPr>
            <a:r>
              <a:rPr lang="sr-Latn-RS" b="1" dirty="0">
                <a:solidFill>
                  <a:schemeClr val="bg1"/>
                </a:solidFill>
              </a:rPr>
              <a:t>G  - o</a:t>
            </a:r>
            <a:r>
              <a:rPr lang="sr-Cyrl-BA" b="1" dirty="0">
                <a:solidFill>
                  <a:schemeClr val="bg1"/>
                </a:solidFill>
              </a:rPr>
              <a:t>сновна величина (главница), величина од које се рачунају проценти</a:t>
            </a:r>
          </a:p>
          <a:p>
            <a:pPr marL="742950" indent="-742950">
              <a:buFont typeface="Arial" panose="020B0604020202020204" pitchFamily="34" charset="0"/>
              <a:buAutoNum type="arabicPeriod"/>
            </a:pPr>
            <a:r>
              <a:rPr lang="sr-Latn-RS" b="1" dirty="0">
                <a:solidFill>
                  <a:schemeClr val="bg1"/>
                </a:solidFill>
              </a:rPr>
              <a:t>P – </a:t>
            </a:r>
            <a:r>
              <a:rPr lang="sr-Cyrl-BA" b="1" dirty="0">
                <a:solidFill>
                  <a:schemeClr val="bg1"/>
                </a:solidFill>
              </a:rPr>
              <a:t>процентни износ,</a:t>
            </a:r>
            <a:r>
              <a:rPr lang="sr-Latn-RS" b="1" dirty="0">
                <a:solidFill>
                  <a:schemeClr val="bg1"/>
                </a:solidFill>
              </a:rPr>
              <a:t> </a:t>
            </a:r>
            <a:r>
              <a:rPr lang="sr-Cyrl-RS" b="1" dirty="0">
                <a:solidFill>
                  <a:schemeClr val="bg1"/>
                </a:solidFill>
              </a:rPr>
              <a:t>дио главнице коме одговара одређени проценат</a:t>
            </a:r>
            <a:endParaRPr lang="sr-Cyrl-BA" b="1" dirty="0">
              <a:solidFill>
                <a:schemeClr val="bg1"/>
              </a:solidFill>
            </a:endParaRPr>
          </a:p>
          <a:p>
            <a:pPr marL="742950" indent="-742950">
              <a:buFont typeface="Arial" panose="020B0604020202020204" pitchFamily="34" charset="0"/>
              <a:buAutoNum type="arabicPeriod"/>
            </a:pPr>
            <a:r>
              <a:rPr lang="sr-Latn-RS" b="1" dirty="0">
                <a:solidFill>
                  <a:schemeClr val="bg1"/>
                </a:solidFill>
              </a:rPr>
              <a:t>p – </a:t>
            </a:r>
            <a:r>
              <a:rPr lang="sr-Cyrl-RS" b="1" dirty="0">
                <a:solidFill>
                  <a:schemeClr val="bg1"/>
                </a:solidFill>
              </a:rPr>
              <a:t>проценат</a:t>
            </a:r>
            <a:r>
              <a:rPr lang="sr-Latn-RS" b="1">
                <a:solidFill>
                  <a:schemeClr val="bg1"/>
                </a:solidFill>
              </a:rPr>
              <a:t>  %</a:t>
            </a:r>
            <a:r>
              <a:rPr lang="sr-Cyrl-RS" b="1">
                <a:solidFill>
                  <a:schemeClr val="bg1"/>
                </a:solidFill>
              </a:rPr>
              <a:t>, </a:t>
            </a:r>
            <a:r>
              <a:rPr lang="sr-Cyrl-BA" b="1" dirty="0">
                <a:solidFill>
                  <a:schemeClr val="bg1"/>
                </a:solidFill>
              </a:rPr>
              <a:t>дио цјелине изражен разломком са имениоцем 100</a:t>
            </a:r>
          </a:p>
        </p:txBody>
      </p:sp>
    </p:spTree>
    <p:extLst>
      <p:ext uri="{BB962C8B-B14F-4D97-AF65-F5344CB8AC3E}">
        <p14:creationId xmlns:p14="http://schemas.microsoft.com/office/powerpoint/2010/main" val="156979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810" y="228101"/>
            <a:ext cx="112813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3600" b="1" dirty="0">
                <a:solidFill>
                  <a:schemeClr val="bg1"/>
                </a:solidFill>
              </a:rPr>
              <a:t>Размјера коју чине главница и процентни износ једнака је размјери коју чине број 100 и проценат.</a:t>
            </a:r>
            <a:endParaRPr lang="sr-Latn-R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969725" y="1840537"/>
                <a:ext cx="360002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4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sr-Latn-BA" sz="4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sr-Latn-BA" sz="4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BA" sz="4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=100 :</m:t>
                      </m:r>
                      <m:r>
                        <a:rPr lang="sr-Latn-BA" sz="4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sr-Latn-RS" sz="4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9725" y="1840537"/>
                <a:ext cx="3600020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01539" y="4639079"/>
                <a:ext cx="2870267" cy="1226361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3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sr-Latn-BA" sz="3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sr-Latn-BA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sr-Latn-BA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sr-Latn-BA" sz="3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sr-Latn-RS" sz="36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539" y="4639079"/>
                <a:ext cx="2870267" cy="12263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605553" y="4616637"/>
                <a:ext cx="2781837" cy="1248803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BA" sz="4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sr-Latn-BA" sz="4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sr-Latn-BA" sz="4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4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sz="4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5553" y="4616637"/>
                <a:ext cx="2781837" cy="12488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226492" y="4616380"/>
                <a:ext cx="2925353" cy="1249060"/>
              </a:xfrm>
              <a:prstGeom prst="rect">
                <a:avLst/>
              </a:prstGeom>
              <a:solidFill>
                <a:srgbClr val="00B05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sr-Latn-BA" sz="4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sr-Latn-BA" sz="4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4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∙100</m:t>
                          </m:r>
                        </m:num>
                        <m:den>
                          <m:r>
                            <a:rPr lang="en-US" sz="4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den>
                      </m:f>
                    </m:oMath>
                  </m:oMathPara>
                </a14:m>
                <a:endParaRPr lang="sr-Latn-RS" sz="4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6492" y="4616380"/>
                <a:ext cx="2925353" cy="12490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04306" y="2823263"/>
                <a:ext cx="2644612" cy="11340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RS" sz="3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num>
                        <m:den>
                          <m:r>
                            <a:rPr lang="sr-Latn-R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sr-Latn-RS" sz="3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sr-Latn-R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sr-Latn-RS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306" y="2823263"/>
                <a:ext cx="2644612" cy="11340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>
            <a:cxnSpLocks/>
          </p:cNvCxnSpPr>
          <p:nvPr/>
        </p:nvCxnSpPr>
        <p:spPr>
          <a:xfrm>
            <a:off x="2489167" y="3153500"/>
            <a:ext cx="760470" cy="616642"/>
          </a:xfrm>
          <a:prstGeom prst="straightConnector1">
            <a:avLst/>
          </a:prstGeom>
          <a:ln w="9525" cap="flat" cmpd="sng" algn="ctr">
            <a:solidFill>
              <a:schemeClr val="bg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</p:cNvCxnSpPr>
          <p:nvPr/>
        </p:nvCxnSpPr>
        <p:spPr>
          <a:xfrm flipV="1">
            <a:off x="2489167" y="3153500"/>
            <a:ext cx="647928" cy="616642"/>
          </a:xfrm>
          <a:prstGeom prst="straightConnector1">
            <a:avLst/>
          </a:prstGeom>
          <a:ln w="9525" cap="flat" cmpd="sng" algn="ctr">
            <a:solidFill>
              <a:schemeClr val="bg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16278" y="3163910"/>
                <a:ext cx="139091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sr-Latn-R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278" y="3163910"/>
                <a:ext cx="1390918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923070" y="3035772"/>
                <a:ext cx="334713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sr-Latn-RS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sr-Latn-RS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=100∙</m:t>
                      </m:r>
                      <m:r>
                        <a:rPr lang="sr-Latn-RS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sr-Latn-RS" sz="4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3070" y="3035772"/>
                <a:ext cx="3347135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687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784"/>
            <a:ext cx="10515600" cy="2430270"/>
          </a:xfrm>
        </p:spPr>
        <p:txBody>
          <a:bodyPr>
            <a:normAutofit/>
          </a:bodyPr>
          <a:lstStyle/>
          <a:p>
            <a:pPr marL="0" indent="0">
              <a:spcBef>
                <a:spcPts val="4000"/>
              </a:spcBef>
              <a:buNone/>
            </a:pPr>
            <a:r>
              <a:rPr lang="sr-Cyrl-BA" sz="3600" b="1" u="sng" dirty="0">
                <a:solidFill>
                  <a:schemeClr val="bg1"/>
                </a:solidFill>
              </a:rPr>
              <a:t>Примјер </a:t>
            </a:r>
            <a:r>
              <a:rPr lang="sr-Latn-BA" sz="3600" b="1" u="sng" dirty="0">
                <a:solidFill>
                  <a:schemeClr val="bg1"/>
                </a:solidFill>
              </a:rPr>
              <a:t>1</a:t>
            </a:r>
            <a:r>
              <a:rPr lang="sr-Cyrl-BA" sz="3600" b="1" dirty="0">
                <a:solidFill>
                  <a:schemeClr val="bg1"/>
                </a:solidFill>
              </a:rPr>
              <a:t>. У неком одјељењу </a:t>
            </a:r>
            <a:r>
              <a:rPr lang="sr-Latn-BA" sz="3600" b="1" dirty="0">
                <a:solidFill>
                  <a:schemeClr val="bg1"/>
                </a:solidFill>
              </a:rPr>
              <a:t>VII </a:t>
            </a:r>
            <a:r>
              <a:rPr lang="sr-Cyrl-BA" sz="3600" b="1" dirty="0">
                <a:solidFill>
                  <a:schemeClr val="bg1"/>
                </a:solidFill>
              </a:rPr>
              <a:t>разреда једног дана су изостала са наставе 4 ученика, што износи 12,5% од укупног броја ученика у одјељењу. Колико има ученика у том одјељењу?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16037" y="4736030"/>
                <a:ext cx="305769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:4=100 :12,5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037" y="4736030"/>
                <a:ext cx="3057697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056354" y="3578714"/>
                <a:ext cx="4989167" cy="9845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12,5</m:t>
                          </m:r>
                        </m:den>
                      </m:f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f>
                        <m:fPr>
                          <m:ctrlP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400</m:t>
                          </m:r>
                        </m:num>
                        <m:den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12,5</m:t>
                          </m:r>
                        </m:den>
                      </m:f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4000</m:t>
                          </m:r>
                        </m:num>
                        <m:den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354" y="3578714"/>
                <a:ext cx="4989167" cy="9845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295415" y="2305760"/>
                <a:ext cx="168821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sr-Cyrl-R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уч.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15" y="2305760"/>
                <a:ext cx="168821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295414" y="2781079"/>
                <a:ext cx="19274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12,5%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14" y="2781079"/>
                <a:ext cx="1927451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056354" y="4820753"/>
                <a:ext cx="17945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sr-Cyrl-BA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32</m:t>
                    </m:r>
                  </m:oMath>
                </a14:m>
                <a:r>
                  <a:rPr lang="sr-Cyrl-RS" sz="2800" dirty="0"/>
                  <a:t> </a:t>
                </a:r>
                <a:r>
                  <a:rPr lang="sr-Cyrl-RS" sz="2800" dirty="0">
                    <a:solidFill>
                      <a:schemeClr val="bg1"/>
                    </a:solidFill>
                  </a:rPr>
                  <a:t>уч.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354" y="4820753"/>
                <a:ext cx="1794594" cy="523220"/>
              </a:xfrm>
              <a:prstGeom prst="rect">
                <a:avLst/>
              </a:prstGeom>
              <a:blipFill>
                <a:blip r:embed="rId6"/>
                <a:stretch>
                  <a:fillRect t="-11628" r="-5763" b="-32558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1177850" y="3322395"/>
            <a:ext cx="21625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03351" y="3389022"/>
                <a:ext cx="240129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351" y="3389022"/>
                <a:ext cx="2401299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118951" y="4028204"/>
                <a:ext cx="269894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sr-Latn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sr-Latn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=100 :</m:t>
                      </m:r>
                      <m:r>
                        <a:rPr lang="sr-Latn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951" y="4028204"/>
                <a:ext cx="269894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533807" y="5343973"/>
                <a:ext cx="1722651" cy="8550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R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num>
                        <m:den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12,5</m:t>
                          </m:r>
                        </m:den>
                      </m:f>
                    </m:oMath>
                  </m:oMathPara>
                </a14:m>
                <a:endParaRPr lang="sr-Latn-R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807" y="5343973"/>
                <a:ext cx="1722651" cy="85504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>
            <a:off x="1925407" y="5539959"/>
            <a:ext cx="534045" cy="525990"/>
          </a:xfrm>
          <a:prstGeom prst="straightConnector1">
            <a:avLst/>
          </a:prstGeom>
          <a:ln w="9525" cap="flat" cmpd="sng" algn="ctr">
            <a:solidFill>
              <a:schemeClr val="bg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934378" y="5545111"/>
            <a:ext cx="534045" cy="523221"/>
          </a:xfrm>
          <a:prstGeom prst="straightConnector1">
            <a:avLst/>
          </a:prstGeom>
          <a:ln w="9525" cap="flat" cmpd="sng" algn="ctr">
            <a:solidFill>
              <a:schemeClr val="bg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51548" y="2779945"/>
                <a:ext cx="27769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∙12,5=100∙4</m:t>
                      </m:r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1548" y="2779945"/>
                <a:ext cx="2776979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 flipV="1">
            <a:off x="8628845" y="3627699"/>
            <a:ext cx="888642" cy="3691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628845" y="4165235"/>
            <a:ext cx="888642" cy="3691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9342664" y="4380498"/>
                <a:ext cx="349646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sr-Latn-R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2664" y="4380498"/>
                <a:ext cx="349646" cy="307777"/>
              </a:xfrm>
              <a:prstGeom prst="rect">
                <a:avLst/>
              </a:prstGeom>
              <a:blipFill>
                <a:blip r:embed="rId11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9159761" y="3219257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32</m:t>
                      </m:r>
                    </m:oMath>
                  </m:oMathPara>
                </a14:m>
                <a:endParaRPr lang="sr-Latn-R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9761" y="3219257"/>
                <a:ext cx="49404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4533362" y="5539959"/>
            <a:ext cx="6645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</a:rPr>
              <a:t>У том одјељењу  има  укупно  32 ученика.</a:t>
            </a:r>
            <a:endParaRPr lang="sr-Latn-R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9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3" grpId="0"/>
      <p:bldP spid="14" grpId="0"/>
      <p:bldP spid="15" grpId="0"/>
      <p:bldP spid="21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03202"/>
            <a:ext cx="10626969" cy="1131822"/>
          </a:xfrm>
        </p:spPr>
        <p:txBody>
          <a:bodyPr>
            <a:normAutofit/>
          </a:bodyPr>
          <a:lstStyle/>
          <a:p>
            <a:pPr marL="0" indent="0">
              <a:spcBef>
                <a:spcPts val="4000"/>
              </a:spcBef>
              <a:buNone/>
            </a:pPr>
            <a:r>
              <a:rPr lang="sr-Cyrl-BA" sz="3600" b="1" u="sng" dirty="0">
                <a:solidFill>
                  <a:schemeClr val="bg1"/>
                </a:solidFill>
              </a:rPr>
              <a:t>Примјер </a:t>
            </a:r>
            <a:r>
              <a:rPr lang="sr-Latn-BA" sz="3600" b="1" u="sng" dirty="0">
                <a:solidFill>
                  <a:schemeClr val="bg1"/>
                </a:solidFill>
              </a:rPr>
              <a:t>2</a:t>
            </a:r>
            <a:r>
              <a:rPr lang="sr-Cyrl-BA" sz="3600" b="1" u="sng" dirty="0">
                <a:solidFill>
                  <a:schemeClr val="bg1"/>
                </a:solidFill>
              </a:rPr>
              <a:t>.</a:t>
            </a:r>
            <a:r>
              <a:rPr lang="sr-Cyrl-BA" sz="3600" b="1" dirty="0">
                <a:solidFill>
                  <a:schemeClr val="bg1"/>
                </a:solidFill>
              </a:rPr>
              <a:t> Од </a:t>
            </a:r>
            <a:r>
              <a:rPr lang="sr-Latn-BA" sz="3600" b="1" dirty="0">
                <a:solidFill>
                  <a:schemeClr val="bg1"/>
                </a:solidFill>
              </a:rPr>
              <a:t>800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sr-Latn-BA" sz="3600" b="1" dirty="0">
                <a:solidFill>
                  <a:schemeClr val="bg1"/>
                </a:solidFill>
              </a:rPr>
              <a:t>kg </a:t>
            </a:r>
            <a:r>
              <a:rPr lang="sr-Cyrl-BA" sz="3600" b="1" dirty="0">
                <a:solidFill>
                  <a:schemeClr val="bg1"/>
                </a:solidFill>
              </a:rPr>
              <a:t>шећерне репе добија се 120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sr-Latn-BA" sz="3600" b="1" dirty="0">
                <a:solidFill>
                  <a:schemeClr val="bg1"/>
                </a:solidFill>
              </a:rPr>
              <a:t>kg</a:t>
            </a:r>
            <a:r>
              <a:rPr lang="sr-Cyrl-BA" sz="3600" b="1" dirty="0">
                <a:solidFill>
                  <a:schemeClr val="bg1"/>
                </a:solidFill>
              </a:rPr>
              <a:t> шећера. Колико је то у процентима?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254579" y="2594143"/>
                <a:ext cx="2391552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120</m:t>
                          </m:r>
                          <m:r>
                            <a:rPr lang="sr-Latn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sr-Latn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800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579" y="2594143"/>
                <a:ext cx="2391552" cy="8989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226139" y="1918417"/>
                <a:ext cx="206466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=120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en-US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139" y="1918417"/>
                <a:ext cx="206466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268530" y="3870032"/>
                <a:ext cx="16549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15%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530" y="3870032"/>
                <a:ext cx="165494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1226140" y="1395197"/>
                <a:ext cx="201638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Latn-BA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sr-Cyrl-BA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800</m:t>
                    </m:r>
                  </m:oMath>
                </a14:m>
                <a:r>
                  <a:rPr lang="sr-Latn-RS" sz="2800" i="1" dirty="0">
                    <a:solidFill>
                      <a:schemeClr val="bg1"/>
                    </a:solidFill>
                  </a:rPr>
                  <a:t> </a:t>
                </a:r>
                <a:r>
                  <a:rPr lang="sr-Latn-RS" sz="2800" i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kg</a:t>
                </a:r>
                <a:r>
                  <a:rPr lang="sr-Cyrl-RS" sz="2800" i="1" dirty="0"/>
                  <a:t> </a:t>
                </a:r>
                <a:endParaRPr lang="en-US" sz="2800" i="1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140" y="1395197"/>
                <a:ext cx="2016386" cy="523220"/>
              </a:xfrm>
              <a:prstGeom prst="rect">
                <a:avLst/>
              </a:prstGeom>
              <a:blipFill>
                <a:blip r:embed="rId5"/>
                <a:stretch>
                  <a:fillRect t="-15116" r="-1208" b="-29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1226139" y="2441637"/>
            <a:ext cx="23915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26139" y="2501810"/>
                <a:ext cx="99091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139" y="2501810"/>
                <a:ext cx="990912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148142" y="3152527"/>
                <a:ext cx="269894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sr-Latn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sr-Latn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=100 :</m:t>
                      </m:r>
                      <m:r>
                        <a:rPr lang="sr-Latn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142" y="3152527"/>
                <a:ext cx="269894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85139" y="3858697"/>
                <a:ext cx="2644612" cy="8819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R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num>
                        <m:den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139" y="3858697"/>
                <a:ext cx="2644612" cy="8819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48142" y="4879502"/>
                <a:ext cx="1931831" cy="8819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R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800</m:t>
                          </m:r>
                        </m:num>
                        <m:den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120</m:t>
                          </m:r>
                        </m:den>
                      </m:f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sr-Latn-RS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142" y="4879502"/>
                <a:ext cx="1931831" cy="8819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>
            <a:off x="1829111" y="5157165"/>
            <a:ext cx="668503" cy="402873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858860" y="5221056"/>
            <a:ext cx="609004" cy="375951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54579" y="1749140"/>
                <a:ext cx="30637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800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=120∙100</m:t>
                      </m:r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579" y="1749140"/>
                <a:ext cx="3063724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5254579" y="5022761"/>
            <a:ext cx="4340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>
                <a:solidFill>
                  <a:schemeClr val="bg1"/>
                </a:solidFill>
              </a:rPr>
              <a:t> </a:t>
            </a:r>
            <a:r>
              <a:rPr lang="sr-Cyrl-RS" sz="2800" dirty="0">
                <a:solidFill>
                  <a:schemeClr val="bg1"/>
                </a:solidFill>
              </a:rPr>
              <a:t>У процентима то је 15%.</a:t>
            </a:r>
            <a:endParaRPr lang="sr-Latn-RS" sz="2800" dirty="0">
              <a:solidFill>
                <a:schemeClr val="bg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6778583" y="3318550"/>
            <a:ext cx="2897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34896" y="2809536"/>
            <a:ext cx="28977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096000" y="2629081"/>
            <a:ext cx="567104" cy="36091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391580" y="3193516"/>
            <a:ext cx="387003" cy="25006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687234" y="2372286"/>
                <a:ext cx="4087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sr-Cyrl-R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sr-Latn-R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7234" y="2372286"/>
                <a:ext cx="408766" cy="369332"/>
              </a:xfrm>
              <a:prstGeom prst="rect">
                <a:avLst/>
              </a:prstGeom>
              <a:blipFill>
                <a:blip r:embed="rId11"/>
                <a:stretch>
                  <a:fillRect l="-17910" r="-19403" b="-8197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096000" y="3278738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sr-Latn-R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278738"/>
                <a:ext cx="238847" cy="369332"/>
              </a:xfrm>
              <a:prstGeom prst="rect">
                <a:avLst/>
              </a:prstGeom>
              <a:blipFill>
                <a:blip r:embed="rId12"/>
                <a:stretch>
                  <a:fillRect l="-28205" r="-30769" b="-6667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944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5" grpId="0"/>
      <p:bldP spid="20" grpId="0"/>
      <p:bldP spid="26" grpId="0"/>
      <p:bldP spid="27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1065" y="57143"/>
            <a:ext cx="111788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0"/>
              </a:spcBef>
            </a:pPr>
            <a:r>
              <a:rPr lang="sr-Cyrl-BA" sz="3200" b="1" u="sng" dirty="0">
                <a:solidFill>
                  <a:schemeClr val="bg1"/>
                </a:solidFill>
              </a:rPr>
              <a:t>Примјер </a:t>
            </a:r>
            <a:r>
              <a:rPr lang="sr-Cyrl-RS" sz="3200" b="1" u="sng" dirty="0">
                <a:solidFill>
                  <a:schemeClr val="bg1"/>
                </a:solidFill>
              </a:rPr>
              <a:t>3</a:t>
            </a:r>
            <a:r>
              <a:rPr lang="sr-Cyrl-BA" sz="3200" b="1" u="sng" dirty="0">
                <a:solidFill>
                  <a:schemeClr val="bg1"/>
                </a:solidFill>
              </a:rPr>
              <a:t>.</a:t>
            </a:r>
            <a:r>
              <a:rPr lang="sr-Cyrl-BA" sz="3200" b="1" dirty="0">
                <a:solidFill>
                  <a:schemeClr val="bg1"/>
                </a:solidFill>
              </a:rPr>
              <a:t> У једном одјељењу </a:t>
            </a:r>
            <a:r>
              <a:rPr lang="sr-Latn-RS" sz="3200" b="1" dirty="0">
                <a:solidFill>
                  <a:schemeClr val="bg1"/>
                </a:solidFill>
              </a:rPr>
              <a:t>VII </a:t>
            </a:r>
            <a:r>
              <a:rPr lang="sr-Cyrl-RS" sz="3200" b="1" dirty="0">
                <a:solidFill>
                  <a:schemeClr val="bg1"/>
                </a:solidFill>
              </a:rPr>
              <a:t>разреда било је 30 ученика, а разред је завршило 90%. Колико ученика је завршило разред? Изражено у процентима, колико ученика није завршило разред?</a:t>
            </a:r>
            <a:endParaRPr lang="sr-Cyrl-BA" sz="32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29858" y="2070796"/>
                <a:ext cx="19019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Latn-BA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sr-Cyrl-BA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Cyrl-R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30 уч </m:t>
                    </m:r>
                  </m:oMath>
                </a14:m>
                <a:r>
                  <a:rPr lang="sr-Cyrl-RS" sz="2800" i="1" dirty="0"/>
                  <a:t> </a:t>
                </a:r>
                <a:endParaRPr lang="en-US" sz="2800" i="1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858" y="2070796"/>
                <a:ext cx="190199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28732" y="2498318"/>
                <a:ext cx="16549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sr-Cyrl-BA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90</m:t>
                      </m:r>
                      <m:r>
                        <a:rPr lang="sr-Latn-BA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732" y="2498318"/>
                <a:ext cx="165494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631065" y="3141916"/>
            <a:ext cx="23915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29858" y="3286675"/>
                <a:ext cx="896983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sr-Cyrl-RS" sz="2800" dirty="0">
                    <a:solidFill>
                      <a:schemeClr val="bg1"/>
                    </a:solidFill>
                  </a:rPr>
                  <a:t>=?</a:t>
                </a:r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858" y="3286675"/>
                <a:ext cx="896983" cy="523220"/>
              </a:xfrm>
              <a:prstGeom prst="rect">
                <a:avLst/>
              </a:prstGeom>
              <a:blipFill>
                <a:blip r:embed="rId4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64020" y="3826892"/>
                <a:ext cx="26252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sr-Latn-BA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sr-Latn-BA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BA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=100 :</m:t>
                      </m:r>
                      <m:r>
                        <a:rPr lang="sr-Latn-BA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020" y="3826892"/>
                <a:ext cx="2625206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92440" y="4367109"/>
                <a:ext cx="1727524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R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sr-Latn-BA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</m:oMath>
                  </m:oMathPara>
                </a14:m>
                <a:endParaRPr lang="en-US" sz="2800" i="1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440" y="4367109"/>
                <a:ext cx="1727524" cy="9017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300153" y="2188239"/>
                <a:ext cx="246291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Latn-RS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RS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a:rPr lang="sr-Latn-RS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=30 ∙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>
                    <a:solidFill>
                      <a:schemeClr val="bg1"/>
                    </a:solidFill>
                  </a:rPr>
                  <a:t>9</a:t>
                </a:r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0153" y="2188239"/>
                <a:ext cx="2462918" cy="523220"/>
              </a:xfrm>
              <a:prstGeom prst="rect">
                <a:avLst/>
              </a:prstGeom>
              <a:blipFill>
                <a:blip r:embed="rId7"/>
                <a:stretch>
                  <a:fillRect t="-11628" r="-3960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 flipV="1">
            <a:off x="2203750" y="4911672"/>
            <a:ext cx="145830" cy="40390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335356" y="4367722"/>
            <a:ext cx="145830" cy="40390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277000" y="3763647"/>
                <a:ext cx="18869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sr-Cyrl-BA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27</m:t>
                      </m:r>
                      <m:r>
                        <a:rPr lang="sr-Cyrl-R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уч.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000" y="3763647"/>
                <a:ext cx="1886991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209143" y="4376190"/>
            <a:ext cx="6890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</a:rPr>
              <a:t>Разред је завршило  27 ученика што је 90%.</a:t>
            </a:r>
            <a:endParaRPr lang="sr-Latn-RS" sz="2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63980" y="4899410"/>
            <a:ext cx="6135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</a:rPr>
              <a:t>Ученици  који нису  завршили разред: </a:t>
            </a:r>
            <a:endParaRPr lang="sr-Latn-RS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34090" y="4928935"/>
                <a:ext cx="50494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090" y="4928935"/>
                <a:ext cx="504946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01677" y="5535681"/>
                <a:ext cx="332462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100%−90%=10%</m:t>
                      </m:r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677" y="5535681"/>
                <a:ext cx="3324628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601650E-CEEC-4ABA-805A-0139FFE88BFC}"/>
                  </a:ext>
                </a:extLst>
              </p:cNvPr>
              <p:cNvSpPr/>
              <p:nvPr/>
            </p:nvSpPr>
            <p:spPr>
              <a:xfrm>
                <a:off x="892440" y="5436548"/>
                <a:ext cx="1552454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R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sr-Latn-BA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601650E-CEEC-4ABA-805A-0139FFE88B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440" y="5436548"/>
                <a:ext cx="1552454" cy="7861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EE8508C-2070-4136-A3BA-F316B8243A0B}"/>
                  </a:ext>
                </a:extLst>
              </p:cNvPr>
              <p:cNvSpPr/>
              <p:nvPr/>
            </p:nvSpPr>
            <p:spPr>
              <a:xfrm>
                <a:off x="5300153" y="2807839"/>
                <a:ext cx="1561581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R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270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EE8508C-2070-4136-A3BA-F316B8243A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0153" y="2807839"/>
                <a:ext cx="1561581" cy="90178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245E77D-5E70-4454-AE08-C7D4EE10055E}"/>
              </a:ext>
            </a:extLst>
          </p:cNvPr>
          <p:cNvCxnSpPr>
            <a:cxnSpLocks/>
          </p:cNvCxnSpPr>
          <p:nvPr/>
        </p:nvCxnSpPr>
        <p:spPr>
          <a:xfrm>
            <a:off x="1493400" y="5637137"/>
            <a:ext cx="333441" cy="420621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BA9AA53-B7EB-49CF-A69C-8883A590B432}"/>
              </a:ext>
            </a:extLst>
          </p:cNvPr>
          <p:cNvCxnSpPr>
            <a:cxnSpLocks/>
          </p:cNvCxnSpPr>
          <p:nvPr/>
        </p:nvCxnSpPr>
        <p:spPr>
          <a:xfrm flipV="1">
            <a:off x="1493400" y="5637137"/>
            <a:ext cx="405772" cy="384997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16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/>
      <p:bldP spid="12" grpId="0"/>
      <p:bldP spid="14" grpId="0"/>
      <p:bldP spid="21" grpId="0"/>
      <p:bldP spid="22" grpId="0"/>
      <p:bldP spid="8" grpId="0"/>
      <p:bldP spid="10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0505" y="362635"/>
            <a:ext cx="10944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0"/>
              </a:spcBef>
            </a:pPr>
            <a:r>
              <a:rPr lang="sr-Cyrl-BA" sz="2800" b="1" u="sng" dirty="0">
                <a:solidFill>
                  <a:schemeClr val="bg1"/>
                </a:solidFill>
              </a:rPr>
              <a:t>Примјер </a:t>
            </a:r>
            <a:r>
              <a:rPr lang="sr-Cyrl-RS" sz="2800" b="1" u="sng" dirty="0">
                <a:solidFill>
                  <a:schemeClr val="bg1"/>
                </a:solidFill>
              </a:rPr>
              <a:t>4</a:t>
            </a:r>
            <a:r>
              <a:rPr lang="sr-Cyrl-BA" sz="2800" b="1" u="sng" dirty="0">
                <a:solidFill>
                  <a:schemeClr val="bg1"/>
                </a:solidFill>
              </a:rPr>
              <a:t>.</a:t>
            </a:r>
            <a:r>
              <a:rPr lang="sr-Cyrl-BA" sz="2800" b="1" dirty="0">
                <a:solidFill>
                  <a:schemeClr val="bg1"/>
                </a:solidFill>
              </a:rPr>
              <a:t>  Послије поскупљења од 5 % цијена патика износи 84 </a:t>
            </a:r>
            <a:r>
              <a:rPr lang="en-US" sz="2800" b="1" dirty="0">
                <a:solidFill>
                  <a:schemeClr val="bg1"/>
                </a:solidFill>
              </a:rPr>
              <a:t>KM</a:t>
            </a:r>
            <a:r>
              <a:rPr lang="sr-Cyrl-BA" sz="2800" b="1" dirty="0">
                <a:solidFill>
                  <a:schemeClr val="bg1"/>
                </a:solidFill>
              </a:rPr>
              <a:t>. Колика је била цијена патика прије поскупљења?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1273" y="1586342"/>
                <a:ext cx="64681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цијена</m:t>
                      </m:r>
                      <m:r>
                        <a:rPr lang="sr-Cyrl-RS" sz="24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sr-Cyrl-R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патика у % прије поскупљења је 100%</m:t>
                      </m:r>
                    </m:oMath>
                  </m:oMathPara>
                </a14:m>
                <a:endParaRPr lang="sr-Latn-R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273" y="1586342"/>
                <a:ext cx="6468117" cy="369332"/>
              </a:xfrm>
              <a:prstGeom prst="rect">
                <a:avLst/>
              </a:prstGeom>
              <a:blipFill>
                <a:blip r:embed="rId2"/>
                <a:stretch>
                  <a:fillRect l="-1037" r="-848" b="-32787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1273" y="1952927"/>
                <a:ext cx="87620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цијена патика у % послије поскупљења је 100%+5%=105% </m:t>
                      </m:r>
                    </m:oMath>
                  </m:oMathPara>
                </a14:m>
                <a:endParaRPr lang="sr-Latn-R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273" y="1952927"/>
                <a:ext cx="8762014" cy="369332"/>
              </a:xfrm>
              <a:prstGeom prst="rect">
                <a:avLst/>
              </a:prstGeom>
              <a:blipFill>
                <a:blip r:embed="rId3"/>
                <a:stretch>
                  <a:fillRect l="-626" b="-32787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31273" y="2322259"/>
                <a:ext cx="58044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нова цијена патика од 84 КМ</m:t>
                      </m:r>
                      <m:r>
                        <a:rPr lang="sr-Cyrl-R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у % је 105%</m:t>
                      </m:r>
                    </m:oMath>
                  </m:oMathPara>
                </a14:m>
                <a:endParaRPr lang="sr-Latn-RS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273" y="2322259"/>
                <a:ext cx="5804474" cy="369332"/>
              </a:xfrm>
              <a:prstGeom prst="rect">
                <a:avLst/>
              </a:prstGeom>
              <a:blipFill>
                <a:blip r:embed="rId4"/>
                <a:stretch>
                  <a:fillRect l="-210" r="-944" b="-31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66808" y="2994953"/>
                <a:ext cx="185371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sr-Cyrl-BA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sr-Latn-BA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5%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8" y="2994953"/>
                <a:ext cx="1853713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043148" y="3518173"/>
                <a:ext cx="18869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sr-Cyrl-BA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Cyrl-R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84</m:t>
                    </m:r>
                    <m:r>
                      <a:rPr lang="sr-Latn-R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RS" sz="2800" i="1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КМ</a:t>
                </a:r>
                <a:endParaRPr lang="en-US" sz="2800" i="1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148" y="3518173"/>
                <a:ext cx="1886991" cy="523220"/>
              </a:xfrm>
              <a:prstGeom prst="rect">
                <a:avLst/>
              </a:prstGeom>
              <a:blipFill>
                <a:blip r:embed="rId6"/>
                <a:stretch>
                  <a:fillRect t="-11628" r="-5484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908163" y="4103058"/>
            <a:ext cx="23915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015438" y="4164724"/>
                <a:ext cx="102797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sz="2800" i="1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38" y="4164724"/>
                <a:ext cx="102797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975831" y="4772956"/>
                <a:ext cx="262520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sr-Latn-BA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sr-Latn-BA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BA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=100 :</m:t>
                      </m:r>
                      <m:r>
                        <a:rPr lang="sr-Latn-BA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831" y="4772956"/>
                <a:ext cx="262520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5524" y="5357841"/>
                <a:ext cx="2644612" cy="8819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R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num>
                        <m:den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24" y="5357841"/>
                <a:ext cx="2644612" cy="88197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43282" y="3134572"/>
                <a:ext cx="1931831" cy="8094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R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</m:num>
                        <m:den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84</m:t>
                          </m:r>
                        </m:den>
                      </m:f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105</m:t>
                          </m:r>
                        </m:den>
                      </m:f>
                    </m:oMath>
                  </m:oMathPara>
                </a14:m>
                <a:endParaRPr lang="sr-Latn-R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282" y="3134572"/>
                <a:ext cx="1931831" cy="80945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flipV="1">
            <a:off x="4628009" y="3405987"/>
            <a:ext cx="609004" cy="375951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4598259" y="3355698"/>
            <a:ext cx="566820" cy="414947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235666" y="4242519"/>
                <a:ext cx="28798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sr-Latn-R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∙105=84∙100</m:t>
                      </m:r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666" y="4242519"/>
                <a:ext cx="2879827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837704" y="4911919"/>
                <a:ext cx="2798618" cy="9017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Cyrl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84</m:t>
                          </m:r>
                          <m:r>
                            <a:rPr lang="sr-Latn-BA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704" y="4911919"/>
                <a:ext cx="2798618" cy="90178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V="1">
            <a:off x="5611091" y="4911919"/>
            <a:ext cx="567104" cy="36091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237013" y="5452794"/>
            <a:ext cx="567104" cy="36091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352816" y="4785737"/>
                <a:ext cx="4087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sr-Latn-RS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816" y="4785737"/>
                <a:ext cx="408766" cy="369332"/>
              </a:xfrm>
              <a:prstGeom prst="rect">
                <a:avLst/>
              </a:prstGeom>
              <a:blipFill>
                <a:blip r:embed="rId13"/>
                <a:stretch>
                  <a:fillRect l="-16418" r="-19403" b="-6557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944050" y="5633249"/>
                <a:ext cx="4087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21</m:t>
                      </m:r>
                    </m:oMath>
                  </m:oMathPara>
                </a14:m>
                <a:endParaRPr lang="sr-Latn-RS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4050" y="5633249"/>
                <a:ext cx="408766" cy="369332"/>
              </a:xfrm>
              <a:prstGeom prst="rect">
                <a:avLst/>
              </a:prstGeom>
              <a:blipFill>
                <a:blip r:embed="rId14"/>
                <a:stretch>
                  <a:fillRect l="-16418" r="-19403" b="-6557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 flipV="1">
            <a:off x="5804117" y="5685327"/>
            <a:ext cx="567104" cy="36091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881527" y="4911919"/>
            <a:ext cx="567104" cy="36091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19067" y="4740091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sr-Latn-RS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067" y="4740091"/>
                <a:ext cx="238847" cy="369332"/>
              </a:xfrm>
              <a:prstGeom prst="rect">
                <a:avLst/>
              </a:prstGeom>
              <a:blipFill>
                <a:blip r:embed="rId15"/>
                <a:stretch>
                  <a:fillRect l="-28205" r="-33333" b="-6667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410602" y="5745305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sr-Latn-R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0602" y="5745305"/>
                <a:ext cx="238847" cy="369332"/>
              </a:xfrm>
              <a:prstGeom prst="rect">
                <a:avLst/>
              </a:prstGeom>
              <a:blipFill>
                <a:blip r:embed="rId16"/>
                <a:stretch>
                  <a:fillRect l="-30769" r="-30769" b="-6557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8035631" y="5191184"/>
                <a:ext cx="197092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sr-Cyrl-BA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80</m:t>
                      </m:r>
                      <m:r>
                        <a:rPr lang="sr-Latn-R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sr-Latn-R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KM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5631" y="5191184"/>
                <a:ext cx="1970924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319254" y="5202362"/>
                <a:ext cx="50494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9254" y="5202362"/>
                <a:ext cx="504946" cy="43088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246364" y="6076230"/>
                <a:ext cx="68427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Ц</m:t>
                      </m:r>
                      <m:r>
                        <a:rPr lang="sr-Cyrl-R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ијена патика прије поскупљења је била 80</m:t>
                      </m:r>
                      <m:r>
                        <a:rPr lang="sr-Latn-R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R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𝐾𝑀</m:t>
                      </m:r>
                      <m:r>
                        <a:rPr lang="sr-Cyrl-R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</m:oMath>
                  </m:oMathPara>
                </a14:m>
                <a:endParaRPr lang="sr-Latn-R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364" y="6076230"/>
                <a:ext cx="6842707" cy="369332"/>
              </a:xfrm>
              <a:prstGeom prst="rect">
                <a:avLst/>
              </a:prstGeom>
              <a:blipFill>
                <a:blip r:embed="rId19"/>
                <a:stretch>
                  <a:fillRect l="-980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036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7" grpId="0"/>
      <p:bldP spid="18" grpId="0"/>
      <p:bldP spid="22" grpId="0"/>
      <p:bldP spid="26" grpId="0"/>
      <p:bldP spid="27" grpId="0"/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505530"/>
            <a:ext cx="7661563" cy="248457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4000"/>
              </a:spcBef>
              <a:buNone/>
            </a:pPr>
            <a:r>
              <a:rPr lang="sr-Cyrl-BA" sz="3600" b="1" dirty="0">
                <a:solidFill>
                  <a:schemeClr val="bg1"/>
                </a:solidFill>
              </a:rPr>
              <a:t>Домаћи рад</a:t>
            </a:r>
          </a:p>
          <a:p>
            <a:pPr marL="0" indent="0" algn="ctr">
              <a:lnSpc>
                <a:spcPct val="100000"/>
              </a:lnSpc>
              <a:spcBef>
                <a:spcPts val="4000"/>
              </a:spcBef>
              <a:buNone/>
            </a:pPr>
            <a:r>
              <a:rPr lang="sr-Latn-RS" sz="3600" b="1" dirty="0">
                <a:solidFill>
                  <a:schemeClr val="bg1"/>
                </a:solidFill>
              </a:rPr>
              <a:t>H</a:t>
            </a:r>
            <a:r>
              <a:rPr lang="sr-Cyrl-RS" sz="3600" b="1" dirty="0">
                <a:solidFill>
                  <a:schemeClr val="bg1"/>
                </a:solidFill>
              </a:rPr>
              <a:t>ема  домаће задаће </a:t>
            </a:r>
            <a:r>
              <a:rPr lang="sr-Cyrl-RS" sz="3600" b="1" dirty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sr-Cyrl-BA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210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</TotalTime>
  <Words>507</Words>
  <Application>Microsoft Office PowerPoint</Application>
  <PresentationFormat>Widescreen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Хвала на пажњи!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Проценат и примјена процента</dc:title>
  <dc:creator>Irena Bojičić</dc:creator>
  <cp:lastModifiedBy>Irena</cp:lastModifiedBy>
  <cp:revision>80</cp:revision>
  <dcterms:created xsi:type="dcterms:W3CDTF">2020-05-16T15:46:48Z</dcterms:created>
  <dcterms:modified xsi:type="dcterms:W3CDTF">2020-05-25T17:40:56Z</dcterms:modified>
</cp:coreProperties>
</file>