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7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2" clrIdx="0">
    <p:extLst>
      <p:ext uri="{19B8F6BF-5375-455C-9EA6-DF929625EA0E}">
        <p15:presenceInfo xmlns:p15="http://schemas.microsoft.com/office/powerpoint/2012/main" xmlns="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FF"/>
    <a:srgbClr val="70AD4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68" d="100"/>
          <a:sy n="68" d="100"/>
        </p:scale>
        <p:origin x="-132" y="-3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D0B9C-46BF-4FF8-B324-76352E9808C3}" type="datetimeFigureOut">
              <a:rPr lang="en-US" smtClean="0"/>
              <a:pPr/>
              <a:t>25-May-20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083874-7DDF-41DF-BAF9-C76DBB3679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783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C391A2-1B9E-4FB5-85C5-7820B0951A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C7968C2-A90C-472A-A91E-F20647E5E0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A25CCA-3325-42C1-9F3C-B3E04D43D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60FC-1E6D-40B4-B76D-DBB4E8624A6A}" type="datetimeFigureOut">
              <a:rPr lang="en-US" smtClean="0"/>
              <a:pPr/>
              <a:t>25-May-20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BEAD0E4-4FC5-497D-93D1-A99278DBE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9B3B703-048A-42EA-BCB7-85AA00E48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385E9-D890-4697-A170-F35A84E239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998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7B02A9-5AC5-4753-BFC5-A3705278F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432CFD0-293C-4698-8319-DE8F8AE196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07F121-A69D-4960-B706-0D6C1C41D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60FC-1E6D-40B4-B76D-DBB4E8624A6A}" type="datetimeFigureOut">
              <a:rPr lang="en-US" smtClean="0"/>
              <a:pPr/>
              <a:t>25-May-20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C2BCA93-7B37-4634-A160-AC94AD006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96F7E6D-B9B2-40DA-B96A-3825C55F6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385E9-D890-4697-A170-F35A84E239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60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AA9ABEA-742F-41D8-A069-9089F0F479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E904729-4986-437B-8EA6-BECED97C78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D0FDA5-DDAA-4A4B-A361-E82D1C10D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60FC-1E6D-40B4-B76D-DBB4E8624A6A}" type="datetimeFigureOut">
              <a:rPr lang="en-US" smtClean="0"/>
              <a:pPr/>
              <a:t>25-May-20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39BBC9A-1926-4A4F-AA32-9A57699B2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87E85D6-B76A-4C10-949A-D8B241193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385E9-D890-4697-A170-F35A84E239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8249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ED5ACB-F5FF-4313-AAFE-8467A9C80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F9DB78-C07A-4DFE-A6D5-BC5CD3A7F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0A109B7-D897-45A0-85A8-F73739E64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60FC-1E6D-40B4-B76D-DBB4E8624A6A}" type="datetimeFigureOut">
              <a:rPr lang="en-US" smtClean="0"/>
              <a:pPr/>
              <a:t>25-May-20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FAB6174-DF81-4EAF-AF84-C398F1224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C4421FD-060D-4561-91DE-8A8B95C34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385E9-D890-4697-A170-F35A84E239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625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F0D713-E5F5-43B3-8E69-7A562BE45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D06191B-7400-4163-A740-A10A96550C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132048B-C7E2-4BE0-857B-ABE855933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60FC-1E6D-40B4-B76D-DBB4E8624A6A}" type="datetimeFigureOut">
              <a:rPr lang="en-US" smtClean="0"/>
              <a:pPr/>
              <a:t>25-May-20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C16C2F7-0DD5-4E33-B6C8-6BDBA542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65CA706-D7F5-4CB6-ADB1-786073B6A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385E9-D890-4697-A170-F35A84E239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6771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F94888-C8E7-4185-858E-C6A9EC779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8AFBCF-CAA1-4C4B-9A54-261351CCB6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1AF3908-17B2-44ED-856E-8B2A1D8F7B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53FB63C-12DE-4063-A16C-DF9FF5B2E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60FC-1E6D-40B4-B76D-DBB4E8624A6A}" type="datetimeFigureOut">
              <a:rPr lang="en-US" smtClean="0"/>
              <a:pPr/>
              <a:t>25-May-20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7B3115E-1E1E-4922-86CF-13263669F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7CBE9B8-3D84-47B9-840C-3A11E79A1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385E9-D890-4697-A170-F35A84E239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4583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10E31C-E836-4853-9884-D4F4589FE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0122D1D-B0E7-4BA0-BCC0-BCD4D513E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D9DE970-84ED-41B5-912C-88214CB4B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DE68D36-7335-4ECF-B6AE-44010CA8F0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88BF37E-D9E9-4307-992B-92D8671FD1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C78425E-3D1E-466F-93AB-6871982E6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60FC-1E6D-40B4-B76D-DBB4E8624A6A}" type="datetimeFigureOut">
              <a:rPr lang="en-US" smtClean="0"/>
              <a:pPr/>
              <a:t>25-May-20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E810348-ECF9-4D99-98BD-1C645AB6E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9ED9D6A-0336-415C-85BF-BF0EC98CB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385E9-D890-4697-A170-F35A84E239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6745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C79F1D-7CBE-4B79-897F-40A66615F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893A94A-6669-4025-BFC4-0FBABDF09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60FC-1E6D-40B4-B76D-DBB4E8624A6A}" type="datetimeFigureOut">
              <a:rPr lang="en-US" smtClean="0"/>
              <a:pPr/>
              <a:t>25-May-20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EF8C988-A945-4BF1-B419-BDA0387A1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1845BEF-DC27-4996-974B-29CD26388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385E9-D890-4697-A170-F35A84E239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9816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E45C1B3-88FD-446F-96ED-C723DA95A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60FC-1E6D-40B4-B76D-DBB4E8624A6A}" type="datetimeFigureOut">
              <a:rPr lang="en-US" smtClean="0"/>
              <a:pPr/>
              <a:t>25-May-20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AD97B70-04C9-4560-80A1-B97271F95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6AEA930-5B79-4FEF-9B08-DFE2339B2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385E9-D890-4697-A170-F35A84E239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428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82ACBD-FFB2-48EC-92B4-97B033B0A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C88D5F4-7282-4801-8F44-F6E9A9254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C739949-5BEB-4598-9B05-0814807F6A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B7F3783-945D-4468-AE40-B34611059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60FC-1E6D-40B4-B76D-DBB4E8624A6A}" type="datetimeFigureOut">
              <a:rPr lang="en-US" smtClean="0"/>
              <a:pPr/>
              <a:t>25-May-20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C20C1FE-9764-4C21-81A0-D2F30DEA0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16478CF-3AC5-4564-88F2-7C4B64C2C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385E9-D890-4697-A170-F35A84E239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7296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01803E-16AD-4225-95BE-C0FB5620F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65FB9E5-001C-49AA-8285-84737054E7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106DDB3-2D91-43E1-80A5-D3F89CF939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F4CCD5D-7318-47E3-B983-D59F6FAF5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60FC-1E6D-40B4-B76D-DBB4E8624A6A}" type="datetimeFigureOut">
              <a:rPr lang="en-US" smtClean="0"/>
              <a:pPr/>
              <a:t>25-May-20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1B3C934-3577-4F26-87C5-1BBBA74CB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86F93BD-D053-4119-B689-258B3FEFC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385E9-D890-4697-A170-F35A84E239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5351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AD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59EDC89-CEB4-4C63-B188-776CEC7AD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6B087AF-A0F3-4861-921A-54F4B1BF6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76F1D02-9FEB-4A0F-83D7-0DD105D479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E60FC-1E6D-40B4-B76D-DBB4E8624A6A}" type="datetimeFigureOut">
              <a:rPr lang="en-US" smtClean="0"/>
              <a:pPr/>
              <a:t>25-May-20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B1BBA65-28C4-4F9E-B383-35124D4E17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95D43D4-1B5C-492D-BA94-2B8C1AFFB1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385E9-D890-4697-A170-F35A84E239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6425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87E2C1-163B-47AD-9EAA-FCB257B088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9531" y="-489461"/>
            <a:ext cx="10099729" cy="2387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7B96F76-BF23-4DC8-B354-9125703BB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2767" y="2848343"/>
            <a:ext cx="10786465" cy="492071"/>
          </a:xfrm>
        </p:spPr>
        <p:txBody>
          <a:bodyPr>
            <a:noAutofit/>
          </a:bodyPr>
          <a:lstStyle/>
          <a:p>
            <a:r>
              <a:rPr lang="sr-Latn-BA" sz="5000" dirty="0">
                <a:solidFill>
                  <a:schemeClr val="bg1"/>
                </a:solidFill>
              </a:rPr>
              <a:t>R E V I S I O N</a:t>
            </a:r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6125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3F4209-80A8-463B-8F64-BCE261043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214" y="-644526"/>
            <a:ext cx="10515600" cy="1325563"/>
          </a:xfrm>
        </p:spPr>
        <p:txBody>
          <a:bodyPr>
            <a:normAutofit/>
          </a:bodyPr>
          <a:lstStyle/>
          <a:p>
            <a:pPr algn="ctr"/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3137B8-149B-44ED-8FD2-C71AFF299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488" y="1253331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4. Many shops __________ at around nine in the morning.</a:t>
            </a:r>
            <a:r>
              <a:rPr lang="en-US" sz="3000" dirty="0">
                <a:solidFill>
                  <a:schemeClr val="bg1"/>
                </a:solidFill>
              </a:rPr>
              <a:t>       </a:t>
            </a:r>
          </a:p>
          <a:p>
            <a:pPr marL="0" indent="0">
              <a:buNone/>
            </a:pPr>
            <a:r>
              <a:rPr lang="en-US" sz="3000" dirty="0">
                <a:solidFill>
                  <a:schemeClr val="bg1"/>
                </a:solidFill>
              </a:rPr>
              <a:t>    </a:t>
            </a:r>
          </a:p>
          <a:p>
            <a:pPr marL="514350" indent="-514350">
              <a:spcBef>
                <a:spcPts val="2000"/>
              </a:spcBef>
              <a:buAutoNum type="alphaUcPeriod"/>
            </a:pPr>
            <a:r>
              <a:rPr lang="en-US" sz="3000" dirty="0">
                <a:solidFill>
                  <a:schemeClr val="bg1"/>
                </a:solidFill>
              </a:rPr>
              <a:t>open</a:t>
            </a:r>
          </a:p>
          <a:p>
            <a:pPr marL="514350" indent="-514350">
              <a:spcBef>
                <a:spcPts val="2000"/>
              </a:spcBef>
              <a:buAutoNum type="alphaUcPeriod"/>
            </a:pPr>
            <a:r>
              <a:rPr lang="en-US" sz="3000" dirty="0">
                <a:solidFill>
                  <a:schemeClr val="bg1"/>
                </a:solidFill>
              </a:rPr>
              <a:t>are opened</a:t>
            </a:r>
          </a:p>
          <a:p>
            <a:pPr marL="514350" indent="-514350">
              <a:spcBef>
                <a:spcPts val="2000"/>
              </a:spcBef>
              <a:buAutoNum type="alphaUcPeriod"/>
            </a:pPr>
            <a:r>
              <a:rPr lang="en-US" sz="3000" dirty="0">
                <a:solidFill>
                  <a:schemeClr val="bg1"/>
                </a:solidFill>
              </a:rPr>
              <a:t>is opened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D06BB4B-0E4E-420D-837C-51C9222B5747}"/>
              </a:ext>
            </a:extLst>
          </p:cNvPr>
          <p:cNvSpPr/>
          <p:nvPr/>
        </p:nvSpPr>
        <p:spPr>
          <a:xfrm>
            <a:off x="714214" y="3549114"/>
            <a:ext cx="2710911" cy="72156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0637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3F4209-80A8-463B-8F64-BCE261043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214" y="-644526"/>
            <a:ext cx="10515600" cy="1325563"/>
          </a:xfrm>
        </p:spPr>
        <p:txBody>
          <a:bodyPr>
            <a:normAutofit/>
          </a:bodyPr>
          <a:lstStyle/>
          <a:p>
            <a:pPr algn="ctr"/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3137B8-149B-44ED-8FD2-C71AFF299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488" y="1253331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5. Harry Potter ___________ by J. K. Rowling.</a:t>
            </a:r>
            <a:endParaRPr lang="en-US" sz="3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000" dirty="0">
                <a:solidFill>
                  <a:schemeClr val="bg1"/>
                </a:solidFill>
              </a:rPr>
              <a:t>    </a:t>
            </a:r>
          </a:p>
          <a:p>
            <a:pPr marL="514350" indent="-514350">
              <a:spcBef>
                <a:spcPts val="2000"/>
              </a:spcBef>
              <a:buAutoNum type="alphaUcPeriod"/>
            </a:pPr>
            <a:r>
              <a:rPr lang="en-US" sz="3000" dirty="0">
                <a:solidFill>
                  <a:schemeClr val="bg1"/>
                </a:solidFill>
              </a:rPr>
              <a:t>written</a:t>
            </a:r>
          </a:p>
          <a:p>
            <a:pPr marL="514350" indent="-514350">
              <a:spcBef>
                <a:spcPts val="2000"/>
              </a:spcBef>
              <a:buAutoNum type="alphaUcPeriod"/>
            </a:pPr>
            <a:r>
              <a:rPr lang="en-US" sz="3000" dirty="0">
                <a:solidFill>
                  <a:schemeClr val="bg1"/>
                </a:solidFill>
              </a:rPr>
              <a:t>wrote</a:t>
            </a:r>
          </a:p>
          <a:p>
            <a:pPr marL="514350" indent="-514350">
              <a:spcBef>
                <a:spcPts val="2000"/>
              </a:spcBef>
              <a:buAutoNum type="alphaUcPeriod"/>
            </a:pPr>
            <a:r>
              <a:rPr lang="en-US" sz="3000" dirty="0">
                <a:solidFill>
                  <a:schemeClr val="bg1"/>
                </a:solidFill>
              </a:rPr>
              <a:t>was written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D06BB4B-0E4E-420D-837C-51C9222B5747}"/>
              </a:ext>
            </a:extLst>
          </p:cNvPr>
          <p:cNvSpPr/>
          <p:nvPr/>
        </p:nvSpPr>
        <p:spPr>
          <a:xfrm>
            <a:off x="714214" y="4184545"/>
            <a:ext cx="2710911" cy="72156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9295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3F4209-80A8-463B-8F64-BCE261043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214" y="-644526"/>
            <a:ext cx="10515600" cy="1325563"/>
          </a:xfrm>
        </p:spPr>
        <p:txBody>
          <a:bodyPr>
            <a:normAutofit/>
          </a:bodyPr>
          <a:lstStyle/>
          <a:p>
            <a:pPr algn="ctr"/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3137B8-149B-44ED-8FD2-C71AFF299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488" y="1253331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6. The house ___________  in 1645.</a:t>
            </a:r>
            <a:endParaRPr lang="en-US" sz="3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000" dirty="0">
                <a:solidFill>
                  <a:schemeClr val="bg1"/>
                </a:solidFill>
              </a:rPr>
              <a:t>    </a:t>
            </a:r>
          </a:p>
          <a:p>
            <a:pPr marL="514350" indent="-514350">
              <a:spcBef>
                <a:spcPts val="2000"/>
              </a:spcBef>
              <a:buAutoNum type="alphaUcPeriod"/>
            </a:pPr>
            <a:r>
              <a:rPr lang="en-US" sz="3000" dirty="0">
                <a:solidFill>
                  <a:schemeClr val="bg1"/>
                </a:solidFill>
              </a:rPr>
              <a:t>is built</a:t>
            </a:r>
          </a:p>
          <a:p>
            <a:pPr marL="514350" indent="-514350">
              <a:spcBef>
                <a:spcPts val="2000"/>
              </a:spcBef>
              <a:buAutoNum type="alphaUcPeriod"/>
            </a:pPr>
            <a:r>
              <a:rPr lang="en-US" sz="3000" dirty="0">
                <a:solidFill>
                  <a:schemeClr val="bg1"/>
                </a:solidFill>
              </a:rPr>
              <a:t>was built</a:t>
            </a:r>
          </a:p>
          <a:p>
            <a:pPr marL="514350" indent="-514350">
              <a:spcBef>
                <a:spcPts val="2000"/>
              </a:spcBef>
              <a:buAutoNum type="alphaUcPeriod"/>
            </a:pPr>
            <a:r>
              <a:rPr lang="en-US" sz="3000" dirty="0">
                <a:solidFill>
                  <a:schemeClr val="bg1"/>
                </a:solidFill>
              </a:rPr>
              <a:t>were built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D06BB4B-0E4E-420D-837C-51C9222B5747}"/>
              </a:ext>
            </a:extLst>
          </p:cNvPr>
          <p:cNvSpPr/>
          <p:nvPr/>
        </p:nvSpPr>
        <p:spPr>
          <a:xfrm>
            <a:off x="714214" y="3429000"/>
            <a:ext cx="2447440" cy="72156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3749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3F4209-80A8-463B-8F64-BCE261043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214" y="-644526"/>
            <a:ext cx="10515600" cy="1325563"/>
          </a:xfrm>
        </p:spPr>
        <p:txBody>
          <a:bodyPr>
            <a:normAutofit/>
          </a:bodyPr>
          <a:lstStyle/>
          <a:p>
            <a:pPr algn="ctr"/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3137B8-149B-44ED-8FD2-C71AFF299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488" y="1253331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7. Passive voice of: I saw an old friend.</a:t>
            </a:r>
            <a:endParaRPr lang="en-US" sz="3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000" dirty="0">
                <a:solidFill>
                  <a:schemeClr val="bg1"/>
                </a:solidFill>
              </a:rPr>
              <a:t>    </a:t>
            </a:r>
          </a:p>
          <a:p>
            <a:pPr marL="514350" indent="-514350">
              <a:spcBef>
                <a:spcPts val="2000"/>
              </a:spcBef>
              <a:buAutoNum type="alphaUcPeriod"/>
            </a:pPr>
            <a:r>
              <a:rPr lang="en-US" sz="3000" dirty="0">
                <a:solidFill>
                  <a:schemeClr val="bg1"/>
                </a:solidFill>
              </a:rPr>
              <a:t>An old friend is seen. </a:t>
            </a:r>
          </a:p>
          <a:p>
            <a:pPr marL="514350" indent="-514350">
              <a:spcBef>
                <a:spcPts val="2000"/>
              </a:spcBef>
              <a:buAutoNum type="alphaUcPeriod"/>
            </a:pPr>
            <a:r>
              <a:rPr lang="en-US" sz="3000" dirty="0">
                <a:solidFill>
                  <a:schemeClr val="bg1"/>
                </a:solidFill>
              </a:rPr>
              <a:t>An old friend was seen.</a:t>
            </a:r>
          </a:p>
          <a:p>
            <a:pPr marL="514350" indent="-514350">
              <a:spcBef>
                <a:spcPts val="2000"/>
              </a:spcBef>
              <a:buAutoNum type="alphaUcPeriod"/>
            </a:pPr>
            <a:r>
              <a:rPr lang="en-US" sz="3000" dirty="0">
                <a:solidFill>
                  <a:schemeClr val="bg1"/>
                </a:solidFill>
              </a:rPr>
              <a:t>An old friend was saw.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D06BB4B-0E4E-420D-837C-51C9222B5747}"/>
              </a:ext>
            </a:extLst>
          </p:cNvPr>
          <p:cNvSpPr/>
          <p:nvPr/>
        </p:nvSpPr>
        <p:spPr>
          <a:xfrm>
            <a:off x="870487" y="3429000"/>
            <a:ext cx="4352441" cy="72156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1026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3F4209-80A8-463B-8F64-BCE261043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214" y="-644526"/>
            <a:ext cx="10515600" cy="1325563"/>
          </a:xfrm>
        </p:spPr>
        <p:txBody>
          <a:bodyPr>
            <a:normAutofit/>
          </a:bodyPr>
          <a:lstStyle/>
          <a:p>
            <a:pPr algn="ctr"/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3137B8-149B-44ED-8FD2-C71AFF299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488" y="1253331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8. Passive voice of: Mike drove a red car.</a:t>
            </a:r>
            <a:endParaRPr lang="en-US" sz="3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000" dirty="0">
                <a:solidFill>
                  <a:schemeClr val="bg1"/>
                </a:solidFill>
              </a:rPr>
              <a:t>    </a:t>
            </a:r>
          </a:p>
          <a:p>
            <a:pPr marL="514350" indent="-514350">
              <a:spcBef>
                <a:spcPts val="2000"/>
              </a:spcBef>
              <a:buAutoNum type="alphaUcPeriod"/>
            </a:pPr>
            <a:r>
              <a:rPr lang="en-US" sz="3000" dirty="0">
                <a:solidFill>
                  <a:schemeClr val="bg1"/>
                </a:solidFill>
              </a:rPr>
              <a:t>A red car was drove by Mike. </a:t>
            </a:r>
          </a:p>
          <a:p>
            <a:pPr marL="514350" indent="-514350">
              <a:spcBef>
                <a:spcPts val="2000"/>
              </a:spcBef>
              <a:buAutoNum type="alphaUcPeriod"/>
            </a:pPr>
            <a:r>
              <a:rPr lang="en-US" sz="3000" dirty="0">
                <a:solidFill>
                  <a:schemeClr val="bg1"/>
                </a:solidFill>
              </a:rPr>
              <a:t>A red car driven by Mike.</a:t>
            </a:r>
          </a:p>
          <a:p>
            <a:pPr marL="514350" indent="-514350">
              <a:spcBef>
                <a:spcPts val="2000"/>
              </a:spcBef>
              <a:buAutoNum type="alphaUcPeriod"/>
            </a:pPr>
            <a:r>
              <a:rPr lang="en-US" sz="3000">
                <a:solidFill>
                  <a:schemeClr val="bg1"/>
                </a:solidFill>
              </a:rPr>
              <a:t>A </a:t>
            </a:r>
            <a:r>
              <a:rPr lang="en-US" sz="3000" dirty="0">
                <a:solidFill>
                  <a:schemeClr val="bg1"/>
                </a:solidFill>
              </a:rPr>
              <a:t>red car was driven by Mike.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D06BB4B-0E4E-420D-837C-51C9222B5747}"/>
              </a:ext>
            </a:extLst>
          </p:cNvPr>
          <p:cNvSpPr/>
          <p:nvPr/>
        </p:nvSpPr>
        <p:spPr>
          <a:xfrm>
            <a:off x="836908" y="4188417"/>
            <a:ext cx="5641384" cy="72156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388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3F4209-80A8-463B-8F64-BCE261043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214" y="-644526"/>
            <a:ext cx="10515600" cy="1325563"/>
          </a:xfrm>
        </p:spPr>
        <p:txBody>
          <a:bodyPr>
            <a:normAutofit/>
          </a:bodyPr>
          <a:lstStyle/>
          <a:p>
            <a:pPr algn="ctr"/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3137B8-149B-44ED-8FD2-C71AFF299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488" y="1253331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9. Passive voice of: He recorded the song yesterday.</a:t>
            </a:r>
            <a:endParaRPr lang="en-US" sz="3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000" dirty="0">
                <a:solidFill>
                  <a:schemeClr val="bg1"/>
                </a:solidFill>
              </a:rPr>
              <a:t>    </a:t>
            </a:r>
          </a:p>
          <a:p>
            <a:pPr marL="514350" indent="-514350">
              <a:spcBef>
                <a:spcPts val="2000"/>
              </a:spcBef>
              <a:buAutoNum type="alphaUcPeriod"/>
            </a:pPr>
            <a:r>
              <a:rPr lang="en-US" sz="3000" dirty="0">
                <a:solidFill>
                  <a:schemeClr val="bg1"/>
                </a:solidFill>
              </a:rPr>
              <a:t>The song was recorded yesterday. </a:t>
            </a:r>
          </a:p>
          <a:p>
            <a:pPr marL="514350" indent="-514350">
              <a:spcBef>
                <a:spcPts val="2000"/>
              </a:spcBef>
              <a:buAutoNum type="alphaUcPeriod"/>
            </a:pPr>
            <a:r>
              <a:rPr lang="en-US" sz="3000" dirty="0">
                <a:solidFill>
                  <a:schemeClr val="bg1"/>
                </a:solidFill>
              </a:rPr>
              <a:t>The song is recorder yesterday.</a:t>
            </a:r>
          </a:p>
          <a:p>
            <a:pPr marL="514350" indent="-514350">
              <a:spcBef>
                <a:spcPts val="2000"/>
              </a:spcBef>
              <a:buAutoNum type="alphaUcPeriod"/>
            </a:pPr>
            <a:r>
              <a:rPr lang="en-US" sz="3000" dirty="0">
                <a:solidFill>
                  <a:schemeClr val="bg1"/>
                </a:solidFill>
              </a:rPr>
              <a:t>The song are recorded yesterday.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D06BB4B-0E4E-420D-837C-51C9222B5747}"/>
              </a:ext>
            </a:extLst>
          </p:cNvPr>
          <p:cNvSpPr/>
          <p:nvPr/>
        </p:nvSpPr>
        <p:spPr>
          <a:xfrm>
            <a:off x="870488" y="2824566"/>
            <a:ext cx="5917770" cy="72156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264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3F4209-80A8-463B-8F64-BCE261043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214" y="-644526"/>
            <a:ext cx="10515600" cy="1325563"/>
          </a:xfrm>
        </p:spPr>
        <p:txBody>
          <a:bodyPr>
            <a:normAutofit/>
          </a:bodyPr>
          <a:lstStyle/>
          <a:p>
            <a:pPr algn="ctr"/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3137B8-149B-44ED-8FD2-C71AFF299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488" y="1253331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10. Passive voice of: The mechanic repaired my car.</a:t>
            </a:r>
            <a:endParaRPr lang="en-US" sz="3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000" dirty="0">
                <a:solidFill>
                  <a:schemeClr val="bg1"/>
                </a:solidFill>
              </a:rPr>
              <a:t>    </a:t>
            </a:r>
          </a:p>
          <a:p>
            <a:pPr marL="514350" indent="-514350">
              <a:spcBef>
                <a:spcPts val="2000"/>
              </a:spcBef>
              <a:buAutoNum type="alphaUcPeriod"/>
            </a:pPr>
            <a:r>
              <a:rPr lang="en-US" sz="3000" dirty="0">
                <a:solidFill>
                  <a:schemeClr val="bg1"/>
                </a:solidFill>
              </a:rPr>
              <a:t>My car is repaired by the mechanic. </a:t>
            </a:r>
          </a:p>
          <a:p>
            <a:pPr marL="514350" indent="-514350">
              <a:spcBef>
                <a:spcPts val="2000"/>
              </a:spcBef>
              <a:buAutoNum type="alphaUcPeriod"/>
            </a:pPr>
            <a:r>
              <a:rPr lang="en-US" sz="3000" dirty="0">
                <a:solidFill>
                  <a:schemeClr val="bg1"/>
                </a:solidFill>
              </a:rPr>
              <a:t>My car was repaired by the mechanic.</a:t>
            </a:r>
          </a:p>
          <a:p>
            <a:pPr marL="514350" indent="-514350">
              <a:spcBef>
                <a:spcPts val="2000"/>
              </a:spcBef>
              <a:buAutoNum type="alphaUcPeriod"/>
            </a:pPr>
            <a:r>
              <a:rPr lang="en-US" sz="3000" dirty="0">
                <a:solidFill>
                  <a:schemeClr val="bg1"/>
                </a:solidFill>
              </a:rPr>
              <a:t>My car were repaired by the mechanic.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D06BB4B-0E4E-420D-837C-51C9222B5747}"/>
              </a:ext>
            </a:extLst>
          </p:cNvPr>
          <p:cNvSpPr/>
          <p:nvPr/>
        </p:nvSpPr>
        <p:spPr>
          <a:xfrm>
            <a:off x="805911" y="3429000"/>
            <a:ext cx="6648773" cy="72156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535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3345DD-8246-4F1C-B557-F06987B61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E631A3-ED02-40D8-BF1B-09B7E271E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5000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sz="5000" dirty="0">
                <a:solidFill>
                  <a:srgbClr val="FFFFFF"/>
                </a:solidFill>
              </a:rPr>
              <a:t>GOOD BYE !</a:t>
            </a:r>
          </a:p>
        </p:txBody>
      </p:sp>
    </p:spTree>
    <p:extLst>
      <p:ext uri="{BB962C8B-B14F-4D97-AF65-F5344CB8AC3E}">
        <p14:creationId xmlns:p14="http://schemas.microsoft.com/office/powerpoint/2010/main" xmlns="" val="3092760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87E2C1-163B-47AD-9EAA-FCB257B088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8673" y="1683206"/>
            <a:ext cx="2138766" cy="327954"/>
          </a:xfrm>
        </p:spPr>
        <p:txBody>
          <a:bodyPr>
            <a:noAutofit/>
          </a:bodyPr>
          <a:lstStyle/>
          <a:p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r-Latn-BA" sz="3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PASSIVE</a:t>
            </a:r>
            <a:endParaRPr lang="en-US" sz="3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7B96F76-BF23-4DC8-B354-9125703BB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6160" y="704339"/>
            <a:ext cx="10786465" cy="492071"/>
          </a:xfrm>
        </p:spPr>
        <p:txBody>
          <a:bodyPr>
            <a:noAutofit/>
          </a:bodyPr>
          <a:lstStyle/>
          <a:p>
            <a:r>
              <a:rPr lang="sr-Latn-BA" sz="5000" dirty="0">
                <a:solidFill>
                  <a:schemeClr val="bg1"/>
                </a:solidFill>
              </a:rPr>
              <a:t>THE PASSIVE</a:t>
            </a:r>
            <a:endParaRPr lang="en-US" sz="5000" dirty="0">
              <a:solidFill>
                <a:schemeClr val="bg1"/>
              </a:solidFill>
            </a:endParaRPr>
          </a:p>
          <a:p>
            <a:endParaRPr lang="en-US" sz="5000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509D54F-FEC0-4BC4-9376-20F468CE87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97" y="2983920"/>
            <a:ext cx="3211806" cy="3211806"/>
          </a:xfrm>
          <a:prstGeom prst="rect">
            <a:avLst/>
          </a:prstGeom>
        </p:spPr>
      </p:pic>
      <p:sp>
        <p:nvSpPr>
          <p:cNvPr id="6" name="Speech Bubble: Oval 5">
            <a:extLst>
              <a:ext uri="{FF2B5EF4-FFF2-40B4-BE49-F238E27FC236}">
                <a16:creationId xmlns:a16="http://schemas.microsoft.com/office/drawing/2014/main" xmlns="" id="{EDE664DA-D995-4139-9FF0-425D4EBCD1DD}"/>
              </a:ext>
            </a:extLst>
          </p:cNvPr>
          <p:cNvSpPr/>
          <p:nvPr/>
        </p:nvSpPr>
        <p:spPr>
          <a:xfrm>
            <a:off x="6864994" y="2271913"/>
            <a:ext cx="2991404" cy="1201371"/>
          </a:xfrm>
          <a:prstGeom prst="wedgeEllipseCallout">
            <a:avLst>
              <a:gd name="adj1" fmla="val -33785"/>
              <a:gd name="adj2" fmla="val 58630"/>
            </a:avLst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children were taught by the teacher.</a:t>
            </a:r>
          </a:p>
        </p:txBody>
      </p:sp>
      <p:sp>
        <p:nvSpPr>
          <p:cNvPr id="9" name="Speech Bubble: Oval 8">
            <a:extLst>
              <a:ext uri="{FF2B5EF4-FFF2-40B4-BE49-F238E27FC236}">
                <a16:creationId xmlns:a16="http://schemas.microsoft.com/office/drawing/2014/main" xmlns="" id="{DAB4D2DE-279A-4A13-9D71-8DFEEEFB8F0B}"/>
              </a:ext>
            </a:extLst>
          </p:cNvPr>
          <p:cNvSpPr/>
          <p:nvPr/>
        </p:nvSpPr>
        <p:spPr>
          <a:xfrm>
            <a:off x="2180618" y="2271913"/>
            <a:ext cx="2991404" cy="1288611"/>
          </a:xfrm>
          <a:prstGeom prst="wedgeEllipseCallout">
            <a:avLst>
              <a:gd name="adj1" fmla="val 37194"/>
              <a:gd name="adj2" fmla="val 60095"/>
            </a:avLst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dirty="0">
                <a:solidFill>
                  <a:schemeClr val="tx1"/>
                </a:solidFill>
              </a:rPr>
              <a:t>The teacher taught the children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0D124118-1403-4183-8F72-407812BF64FC}"/>
              </a:ext>
            </a:extLst>
          </p:cNvPr>
          <p:cNvSpPr txBox="1"/>
          <p:nvPr/>
        </p:nvSpPr>
        <p:spPr>
          <a:xfrm>
            <a:off x="3015436" y="1570184"/>
            <a:ext cx="132176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3000" dirty="0">
                <a:solidFill>
                  <a:schemeClr val="bg1"/>
                </a:solidFill>
              </a:rPr>
              <a:t>ACTIVE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4927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3CF47B-A4B8-425E-A652-EA987F0DA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605" y="681037"/>
            <a:ext cx="10470397" cy="1272234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Read the sentences. Are they active (A) or passive (P) sentences?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BBA140A-DB2C-453A-903C-27C26FB42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6003" y="2712203"/>
            <a:ext cx="7091122" cy="3790224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2400"/>
              </a:spcBef>
              <a:buAutoNum type="arabicPeriod"/>
            </a:pPr>
            <a:r>
              <a:rPr lang="en-US" sz="3000" dirty="0">
                <a:solidFill>
                  <a:schemeClr val="bg1"/>
                </a:solidFill>
              </a:rPr>
              <a:t>English is spoken in many countries.     </a:t>
            </a:r>
          </a:p>
          <a:p>
            <a:pPr marL="514350" indent="-514350">
              <a:spcBef>
                <a:spcPts val="2400"/>
              </a:spcBef>
              <a:buAutoNum type="arabicPeriod"/>
            </a:pPr>
            <a:r>
              <a:rPr lang="en-US" sz="3000" dirty="0">
                <a:solidFill>
                  <a:schemeClr val="bg1"/>
                </a:solidFill>
              </a:rPr>
              <a:t>People speak English in many countries.    </a:t>
            </a:r>
            <a:endParaRPr lang="en-US" sz="3000" dirty="0">
              <a:solidFill>
                <a:srgbClr val="FF0000"/>
              </a:solidFill>
            </a:endParaRPr>
          </a:p>
          <a:p>
            <a:pPr marL="514350" indent="-514350">
              <a:spcBef>
                <a:spcPts val="2400"/>
              </a:spcBef>
              <a:buAutoNum type="arabicPeriod"/>
            </a:pPr>
            <a:r>
              <a:rPr lang="en-US" sz="3000" dirty="0">
                <a:solidFill>
                  <a:schemeClr val="bg1"/>
                </a:solidFill>
              </a:rPr>
              <a:t>They sell tickets for the concert online.     </a:t>
            </a:r>
          </a:p>
          <a:p>
            <a:pPr marL="514350" indent="-514350">
              <a:spcBef>
                <a:spcPts val="2400"/>
              </a:spcBef>
              <a:buAutoNum type="arabicPeriod"/>
            </a:pPr>
            <a:r>
              <a:rPr lang="en-US" sz="3000" dirty="0">
                <a:solidFill>
                  <a:schemeClr val="bg1"/>
                </a:solidFill>
              </a:rPr>
              <a:t>Tickets for the concert are sold online.    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66B75A5-03DF-4417-A0B5-431DADE66011}"/>
              </a:ext>
            </a:extLst>
          </p:cNvPr>
          <p:cNvSpPr txBox="1"/>
          <p:nvPr/>
        </p:nvSpPr>
        <p:spPr>
          <a:xfrm>
            <a:off x="8105614" y="2681206"/>
            <a:ext cx="759417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000"/>
              </a:spcBef>
            </a:pPr>
            <a:r>
              <a:rPr lang="en-US" sz="3000" b="1" dirty="0">
                <a:solidFill>
                  <a:srgbClr val="FF0000"/>
                </a:solidFill>
              </a:rPr>
              <a:t>P</a:t>
            </a:r>
          </a:p>
          <a:p>
            <a:pPr>
              <a:spcBef>
                <a:spcPts val="2000"/>
              </a:spcBef>
            </a:pPr>
            <a:r>
              <a:rPr lang="en-US" sz="3000" b="1" dirty="0">
                <a:solidFill>
                  <a:srgbClr val="FF0000"/>
                </a:solidFill>
              </a:rPr>
              <a:t>A</a:t>
            </a:r>
          </a:p>
          <a:p>
            <a:pPr>
              <a:spcBef>
                <a:spcPts val="2000"/>
              </a:spcBef>
            </a:pPr>
            <a:r>
              <a:rPr lang="en-US" sz="3000" b="1" dirty="0">
                <a:solidFill>
                  <a:srgbClr val="FF0000"/>
                </a:solidFill>
              </a:rPr>
              <a:t>A</a:t>
            </a:r>
          </a:p>
          <a:p>
            <a:pPr>
              <a:spcBef>
                <a:spcPts val="2000"/>
              </a:spcBef>
            </a:pPr>
            <a:r>
              <a:rPr lang="en-US" sz="3000" b="1" dirty="0">
                <a:solidFill>
                  <a:srgbClr val="FF0000"/>
                </a:solidFill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xmlns="" val="414708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5DA93A-29BC-4903-AC2D-8B6470756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4949"/>
            <a:ext cx="10515600" cy="122573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/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sr-Latn-BA" sz="4000" dirty="0">
                <a:solidFill>
                  <a:schemeClr val="bg1"/>
                </a:solidFill>
              </a:rPr>
              <a:t>THE PASSIVE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1F5E20-D6B6-4ABB-94DC-BDFBA9530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500" y="3143183"/>
            <a:ext cx="5096886" cy="304630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    PRESENT SIMPLE PASSIVE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Rugby </a:t>
            </a:r>
            <a:r>
              <a:rPr lang="en-US" dirty="0">
                <a:solidFill>
                  <a:srgbClr val="FF0000"/>
                </a:solidFill>
              </a:rPr>
              <a:t>is played </a:t>
            </a:r>
            <a:r>
              <a:rPr lang="en-US" dirty="0">
                <a:solidFill>
                  <a:srgbClr val="FFFFFF"/>
                </a:solidFill>
              </a:rPr>
              <a:t>in many countries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r-Latn-BA" dirty="0">
                <a:solidFill>
                  <a:schemeClr val="bg1"/>
                </a:solidFill>
              </a:rPr>
              <a:t>Cakes </a:t>
            </a:r>
            <a:r>
              <a:rPr lang="sr-Latn-BA" dirty="0">
                <a:solidFill>
                  <a:srgbClr val="FF0000"/>
                </a:solidFill>
              </a:rPr>
              <a:t>are eaten </a:t>
            </a:r>
            <a:r>
              <a:rPr lang="sr-Latn-BA" dirty="0">
                <a:solidFill>
                  <a:schemeClr val="bg1"/>
                </a:solidFill>
              </a:rPr>
              <a:t>every day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Spanish </a:t>
            </a:r>
            <a:r>
              <a:rPr lang="en-US" dirty="0">
                <a:solidFill>
                  <a:srgbClr val="FF0000"/>
                </a:solidFill>
              </a:rPr>
              <a:t>is spoken </a:t>
            </a:r>
            <a:r>
              <a:rPr lang="en-US" dirty="0">
                <a:solidFill>
                  <a:schemeClr val="bg1"/>
                </a:solidFill>
              </a:rPr>
              <a:t>in Mexico.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xmlns="" id="{722FF981-87EE-4FC1-9B94-97B0110E480A}"/>
              </a:ext>
            </a:extLst>
          </p:cNvPr>
          <p:cNvSpPr/>
          <p:nvPr/>
        </p:nvSpPr>
        <p:spPr>
          <a:xfrm rot="2961028">
            <a:off x="4591743" y="1361540"/>
            <a:ext cx="292308" cy="1513327"/>
          </a:xfrm>
          <a:prstGeom prst="downArrow">
            <a:avLst>
              <a:gd name="adj1" fmla="val 50000"/>
              <a:gd name="adj2" fmla="val 4040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xmlns="" id="{0D9FD1BD-29DB-41EF-93DB-DB12FDEBA792}"/>
              </a:ext>
            </a:extLst>
          </p:cNvPr>
          <p:cNvSpPr/>
          <p:nvPr/>
        </p:nvSpPr>
        <p:spPr>
          <a:xfrm rot="18708868">
            <a:off x="7285940" y="1336133"/>
            <a:ext cx="292308" cy="1513327"/>
          </a:xfrm>
          <a:prstGeom prst="downArrow">
            <a:avLst>
              <a:gd name="adj1" fmla="val 50000"/>
              <a:gd name="adj2" fmla="val 4040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83024ED-27AA-4466-98EF-E30DF1477CBB}"/>
              </a:ext>
            </a:extLst>
          </p:cNvPr>
          <p:cNvSpPr/>
          <p:nvPr/>
        </p:nvSpPr>
        <p:spPr>
          <a:xfrm>
            <a:off x="6225436" y="3110479"/>
            <a:ext cx="5473874" cy="297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en-US" sz="2800" dirty="0">
                <a:solidFill>
                  <a:schemeClr val="bg1"/>
                </a:solidFill>
              </a:rPr>
              <a:t>      PAST SIMPLE PASSIVE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28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srgbClr val="FFFFFF"/>
                </a:solidFill>
              </a:rPr>
              <a:t>The mistakes </a:t>
            </a:r>
            <a:r>
              <a:rPr lang="en-US" sz="2800" dirty="0">
                <a:solidFill>
                  <a:srgbClr val="FF0000"/>
                </a:solidFill>
              </a:rPr>
              <a:t>were corrected </a:t>
            </a:r>
            <a:r>
              <a:rPr lang="en-US" sz="2800" dirty="0">
                <a:solidFill>
                  <a:schemeClr val="bg1"/>
                </a:solidFill>
              </a:rPr>
              <a:t>by the   teacher.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schemeClr val="bg1"/>
                </a:solidFill>
              </a:rPr>
              <a:t>The juice </a:t>
            </a:r>
            <a:r>
              <a:rPr lang="en-US" sz="2800" dirty="0">
                <a:solidFill>
                  <a:srgbClr val="FF0000"/>
                </a:solidFill>
              </a:rPr>
              <a:t>was drunk </a:t>
            </a:r>
            <a:r>
              <a:rPr lang="en-US" sz="2800" dirty="0">
                <a:solidFill>
                  <a:schemeClr val="bg1"/>
                </a:solidFill>
              </a:rPr>
              <a:t>by Mike.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schemeClr val="bg1"/>
                </a:solidFill>
              </a:rPr>
              <a:t>The book </a:t>
            </a:r>
            <a:r>
              <a:rPr lang="en-US" sz="2800" dirty="0">
                <a:solidFill>
                  <a:srgbClr val="FF0000"/>
                </a:solidFill>
              </a:rPr>
              <a:t>was written </a:t>
            </a:r>
            <a:r>
              <a:rPr lang="en-US" sz="2800" dirty="0">
                <a:solidFill>
                  <a:schemeClr val="bg1"/>
                </a:solidFill>
              </a:rPr>
              <a:t>last year.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045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BA4CD0-B8D5-4B78-B06D-3CD7A034A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5173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Complete the sentences using the Present simple passive.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A2D988-EF86-4865-BE05-F3DB2FBB1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5042"/>
            <a:ext cx="10515600" cy="3567785"/>
          </a:xfrm>
        </p:spPr>
        <p:txBody>
          <a:bodyPr/>
          <a:lstStyle/>
          <a:p>
            <a:pPr marL="514350" indent="-514350">
              <a:spcBef>
                <a:spcPts val="2000"/>
              </a:spcBef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Ferrari cars _____________ (produce) in Italy.</a:t>
            </a:r>
          </a:p>
          <a:p>
            <a:pPr marL="514350" indent="-514350">
              <a:spcBef>
                <a:spcPts val="2000"/>
              </a:spcBef>
              <a:buAutoNum type="arabicPeriod" startAt="2"/>
            </a:pPr>
            <a:r>
              <a:rPr lang="en-US" dirty="0">
                <a:solidFill>
                  <a:schemeClr val="bg1"/>
                </a:solidFill>
              </a:rPr>
              <a:t>Portuguese _________(speak) in Brazil.</a:t>
            </a:r>
          </a:p>
          <a:p>
            <a:pPr marL="514350" indent="-514350">
              <a:spcBef>
                <a:spcPts val="2000"/>
              </a:spcBef>
              <a:buAutoNum type="arabicPeriod" startAt="2"/>
            </a:pPr>
            <a:r>
              <a:rPr lang="en-US" dirty="0">
                <a:solidFill>
                  <a:schemeClr val="bg1"/>
                </a:solidFill>
              </a:rPr>
              <a:t>_____CDs _____(sell) on the net?</a:t>
            </a:r>
          </a:p>
          <a:p>
            <a:pPr marL="514350" indent="-514350">
              <a:spcBef>
                <a:spcPts val="2000"/>
              </a:spcBef>
              <a:buAutoNum type="arabicPeriod" startAt="2"/>
            </a:pPr>
            <a:r>
              <a:rPr lang="en-US" dirty="0">
                <a:solidFill>
                  <a:schemeClr val="bg1"/>
                </a:solidFill>
              </a:rPr>
              <a:t>Guitars ____________ (play)  in rock music.</a:t>
            </a:r>
          </a:p>
          <a:p>
            <a:pPr marL="514350" indent="-514350">
              <a:spcBef>
                <a:spcPts val="2000"/>
              </a:spcBef>
              <a:buAutoNum type="arabicPeriod" startAt="2"/>
            </a:pPr>
            <a:r>
              <a:rPr lang="en-US" dirty="0">
                <a:solidFill>
                  <a:schemeClr val="bg1"/>
                </a:solidFill>
              </a:rPr>
              <a:t>Watches  __________ (make) in Switzerland.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C222F1C-E4D3-4686-83FE-D06751070DA3}"/>
              </a:ext>
            </a:extLst>
          </p:cNvPr>
          <p:cNvSpPr txBox="1"/>
          <p:nvPr/>
        </p:nvSpPr>
        <p:spPr>
          <a:xfrm>
            <a:off x="3215895" y="2559627"/>
            <a:ext cx="2154265" cy="542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are produced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9761B8F-8E61-49E9-9EBC-7C72A02D8A80}"/>
              </a:ext>
            </a:extLst>
          </p:cNvPr>
          <p:cNvSpPr txBox="1"/>
          <p:nvPr/>
        </p:nvSpPr>
        <p:spPr>
          <a:xfrm>
            <a:off x="3215895" y="3192219"/>
            <a:ext cx="1642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is spoken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1CEC9B6-34B5-4A68-8690-B953BA4FCFFA}"/>
              </a:ext>
            </a:extLst>
          </p:cNvPr>
          <p:cNvSpPr txBox="1"/>
          <p:nvPr/>
        </p:nvSpPr>
        <p:spPr>
          <a:xfrm>
            <a:off x="1515606" y="3835125"/>
            <a:ext cx="7936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7A822C2-5591-4C88-B410-D4F9C0124F2C}"/>
              </a:ext>
            </a:extLst>
          </p:cNvPr>
          <p:cNvSpPr txBox="1"/>
          <p:nvPr/>
        </p:nvSpPr>
        <p:spPr>
          <a:xfrm>
            <a:off x="2986655" y="3835125"/>
            <a:ext cx="9298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sold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F9EC5D4-2D8E-45C8-857D-EBFF4AFFB463}"/>
              </a:ext>
            </a:extLst>
          </p:cNvPr>
          <p:cNvSpPr txBox="1"/>
          <p:nvPr/>
        </p:nvSpPr>
        <p:spPr>
          <a:xfrm>
            <a:off x="2782588" y="4466214"/>
            <a:ext cx="1720312" cy="542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are played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E612050-9DF9-4966-BB66-DFB6DD2CD160}"/>
              </a:ext>
            </a:extLst>
          </p:cNvPr>
          <p:cNvSpPr txBox="1"/>
          <p:nvPr/>
        </p:nvSpPr>
        <p:spPr>
          <a:xfrm>
            <a:off x="2986655" y="5116523"/>
            <a:ext cx="1689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are made</a:t>
            </a:r>
          </a:p>
        </p:txBody>
      </p:sp>
    </p:spTree>
    <p:extLst>
      <p:ext uri="{BB962C8B-B14F-4D97-AF65-F5344CB8AC3E}">
        <p14:creationId xmlns:p14="http://schemas.microsoft.com/office/powerpoint/2010/main" xmlns="" val="7122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8B5ED1-AE00-463B-BFD7-5A8EF3AAA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121405"/>
            <a:ext cx="10816525" cy="1325563"/>
          </a:xfrm>
        </p:spPr>
        <p:txBody>
          <a:bodyPr>
            <a:normAutofit/>
          </a:bodyPr>
          <a:lstStyle/>
          <a:p>
            <a:r>
              <a:rPr lang="sr-Latn-BA" sz="4000" dirty="0">
                <a:solidFill>
                  <a:schemeClr val="bg1"/>
                </a:solidFill>
              </a:rPr>
              <a:t>Rewrite the sentences using the Past simple passive.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B7E537-702E-4752-8B86-F368ABD1F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8661" y="2461029"/>
            <a:ext cx="4947190" cy="5611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>
                <a:solidFill>
                  <a:schemeClr val="bg1"/>
                </a:solidFill>
              </a:rPr>
              <a:t>2</a:t>
            </a:r>
            <a:r>
              <a:rPr lang="sr-Latn-BA" sz="3000" dirty="0">
                <a:solidFill>
                  <a:schemeClr val="bg1"/>
                </a:solidFill>
              </a:rPr>
              <a:t>. </a:t>
            </a:r>
            <a:r>
              <a:rPr lang="en-US" sz="3000" dirty="0">
                <a:solidFill>
                  <a:schemeClr val="bg1"/>
                </a:solidFill>
              </a:rPr>
              <a:t>Mark wrote these emails.</a:t>
            </a:r>
          </a:p>
          <a:p>
            <a:pPr marL="0" indent="0">
              <a:buNone/>
            </a:pPr>
            <a:endParaRPr lang="en-US" sz="3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20B804C3-C306-4E88-931F-FFBDFC64B338}"/>
              </a:ext>
            </a:extLst>
          </p:cNvPr>
          <p:cNvSpPr txBox="1">
            <a:spLocks/>
          </p:cNvSpPr>
          <p:nvPr/>
        </p:nvSpPr>
        <p:spPr>
          <a:xfrm>
            <a:off x="988661" y="1446968"/>
            <a:ext cx="10515600" cy="561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Latn-BA" sz="3000" dirty="0">
                <a:solidFill>
                  <a:schemeClr val="bg1"/>
                </a:solidFill>
              </a:rPr>
              <a:t>1. The fire destr</a:t>
            </a:r>
            <a:r>
              <a:rPr lang="en-US" sz="3000" dirty="0">
                <a:solidFill>
                  <a:schemeClr val="bg1"/>
                </a:solidFill>
              </a:rPr>
              <a:t>oyed the forest.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30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D2248FC0-B2AB-4E24-8E88-D695059D7E8F}"/>
              </a:ext>
            </a:extLst>
          </p:cNvPr>
          <p:cNvSpPr txBox="1">
            <a:spLocks/>
          </p:cNvSpPr>
          <p:nvPr/>
        </p:nvSpPr>
        <p:spPr>
          <a:xfrm>
            <a:off x="1002868" y="3464519"/>
            <a:ext cx="6065278" cy="561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000" dirty="0">
                <a:solidFill>
                  <a:schemeClr val="bg1"/>
                </a:solidFill>
              </a:rPr>
              <a:t>3</a:t>
            </a:r>
            <a:r>
              <a:rPr lang="sr-Latn-BA" sz="3000" dirty="0">
                <a:solidFill>
                  <a:schemeClr val="bg1"/>
                </a:solidFill>
              </a:rPr>
              <a:t>. </a:t>
            </a:r>
            <a:r>
              <a:rPr lang="en-US" sz="3000" dirty="0">
                <a:solidFill>
                  <a:schemeClr val="bg1"/>
                </a:solidFill>
              </a:rPr>
              <a:t>An Englishman built these houses.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30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74B2F8B5-E549-4DB3-8D6D-4F41AB4BB8D1}"/>
              </a:ext>
            </a:extLst>
          </p:cNvPr>
          <p:cNvSpPr txBox="1">
            <a:spLocks/>
          </p:cNvSpPr>
          <p:nvPr/>
        </p:nvSpPr>
        <p:spPr>
          <a:xfrm>
            <a:off x="1002869" y="4552437"/>
            <a:ext cx="5273946" cy="5424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000" dirty="0">
                <a:solidFill>
                  <a:schemeClr val="bg1"/>
                </a:solidFill>
              </a:rPr>
              <a:t>4</a:t>
            </a:r>
            <a:r>
              <a:rPr lang="sr-Latn-BA" sz="3000" dirty="0">
                <a:solidFill>
                  <a:schemeClr val="bg1"/>
                </a:solidFill>
              </a:rPr>
              <a:t>.</a:t>
            </a:r>
            <a:r>
              <a:rPr lang="en-US" sz="3000" dirty="0">
                <a:solidFill>
                  <a:schemeClr val="bg1"/>
                </a:solidFill>
              </a:rPr>
              <a:t> Picasso painted that picture.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30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81C07AF6-8D7A-42DA-8072-0AB66AC4A01D}"/>
              </a:ext>
            </a:extLst>
          </p:cNvPr>
          <p:cNvSpPr txBox="1">
            <a:spLocks/>
          </p:cNvSpPr>
          <p:nvPr/>
        </p:nvSpPr>
        <p:spPr>
          <a:xfrm>
            <a:off x="1002868" y="5601981"/>
            <a:ext cx="10515600" cy="561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000" dirty="0">
                <a:solidFill>
                  <a:schemeClr val="bg1"/>
                </a:solidFill>
              </a:rPr>
              <a:t>5</a:t>
            </a:r>
            <a:r>
              <a:rPr lang="sr-Latn-BA" sz="3000" dirty="0">
                <a:solidFill>
                  <a:schemeClr val="bg1"/>
                </a:solidFill>
              </a:rPr>
              <a:t>. </a:t>
            </a:r>
            <a:r>
              <a:rPr lang="en-US" sz="3000" dirty="0">
                <a:solidFill>
                  <a:schemeClr val="bg1"/>
                </a:solidFill>
              </a:rPr>
              <a:t>A strange man picked up the telephone.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30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E0C9604E-1C13-4E88-9A0E-3E95D69D4060}"/>
              </a:ext>
            </a:extLst>
          </p:cNvPr>
          <p:cNvSpPr txBox="1">
            <a:spLocks/>
          </p:cNvSpPr>
          <p:nvPr/>
        </p:nvSpPr>
        <p:spPr>
          <a:xfrm>
            <a:off x="1002867" y="1954071"/>
            <a:ext cx="2265985" cy="561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000" dirty="0">
                <a:solidFill>
                  <a:schemeClr val="bg1"/>
                </a:solidFill>
              </a:rPr>
              <a:t>   </a:t>
            </a:r>
            <a:r>
              <a:rPr lang="sr-Latn-BA" sz="3000" dirty="0">
                <a:solidFill>
                  <a:schemeClr val="bg1"/>
                </a:solidFill>
              </a:rPr>
              <a:t> </a:t>
            </a:r>
            <a:endParaRPr lang="en-US" sz="30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30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0B30A08F-1E9C-4DF7-8F56-0E429E3F5226}"/>
              </a:ext>
            </a:extLst>
          </p:cNvPr>
          <p:cNvSpPr txBox="1">
            <a:spLocks/>
          </p:cNvSpPr>
          <p:nvPr/>
        </p:nvSpPr>
        <p:spPr>
          <a:xfrm>
            <a:off x="1342540" y="1959284"/>
            <a:ext cx="1926313" cy="561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r-Latn-BA" sz="3000" dirty="0">
                <a:solidFill>
                  <a:srgbClr val="FF0000"/>
                </a:solidFill>
              </a:rPr>
              <a:t>The </a:t>
            </a:r>
            <a:r>
              <a:rPr lang="en-US" sz="3000" dirty="0">
                <a:solidFill>
                  <a:srgbClr val="FF0000"/>
                </a:solidFill>
              </a:rPr>
              <a:t>forest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0CFEA44-A672-40F5-AA09-4389D41B1CF9}"/>
              </a:ext>
            </a:extLst>
          </p:cNvPr>
          <p:cNvSpPr/>
          <p:nvPr/>
        </p:nvSpPr>
        <p:spPr>
          <a:xfrm>
            <a:off x="3032595" y="1910601"/>
            <a:ext cx="249549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</a:rPr>
              <a:t>was destroyed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DF48D0CB-8A33-4DEE-AC4D-5C1D22816ECC}"/>
              </a:ext>
            </a:extLst>
          </p:cNvPr>
          <p:cNvSpPr/>
          <p:nvPr/>
        </p:nvSpPr>
        <p:spPr>
          <a:xfrm>
            <a:off x="5371097" y="1910601"/>
            <a:ext cx="187692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</a:rPr>
              <a:t>by the fire.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6F051C59-B0AE-447B-80F9-37A32C9203A1}"/>
              </a:ext>
            </a:extLst>
          </p:cNvPr>
          <p:cNvSpPr/>
          <p:nvPr/>
        </p:nvSpPr>
        <p:spPr>
          <a:xfrm>
            <a:off x="1342540" y="2910521"/>
            <a:ext cx="572560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</a:rPr>
              <a:t>These emails were written by Mark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D8ADA82D-2107-4375-9B75-EE5412933D9C}"/>
              </a:ext>
            </a:extLst>
          </p:cNvPr>
          <p:cNvSpPr/>
          <p:nvPr/>
        </p:nvSpPr>
        <p:spPr>
          <a:xfrm>
            <a:off x="1342540" y="3971622"/>
            <a:ext cx="683001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</a:rPr>
              <a:t>These houses were built by an Englishman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9FEFE766-7026-4BA9-B426-8DA42E96A515}"/>
              </a:ext>
            </a:extLst>
          </p:cNvPr>
          <p:cNvSpPr/>
          <p:nvPr/>
        </p:nvSpPr>
        <p:spPr>
          <a:xfrm>
            <a:off x="1374768" y="4985683"/>
            <a:ext cx="590892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</a:rPr>
              <a:t>That picture was painted by Picasso. </a:t>
            </a:r>
            <a:endParaRPr lang="en-US" sz="30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A6AF2366-B861-4CB4-8246-61AEC959344F}"/>
              </a:ext>
            </a:extLst>
          </p:cNvPr>
          <p:cNvSpPr/>
          <p:nvPr/>
        </p:nvSpPr>
        <p:spPr>
          <a:xfrm>
            <a:off x="1342540" y="6029946"/>
            <a:ext cx="757656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</a:rPr>
              <a:t>The telephone was picked up by a strange man.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406839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3F4209-80A8-463B-8F64-BCE261043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3137B8-149B-44ED-8FD2-C71AFF299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1. </a:t>
            </a:r>
            <a:r>
              <a:rPr lang="en-US" sz="3000" dirty="0">
                <a:solidFill>
                  <a:schemeClr val="bg1"/>
                </a:solidFill>
              </a:rPr>
              <a:t>Archaeologists _________ the gold in a cave near the top of the         </a:t>
            </a:r>
          </a:p>
          <a:p>
            <a:pPr marL="0" indent="0">
              <a:buNone/>
            </a:pPr>
            <a:r>
              <a:rPr lang="en-US" sz="3000" dirty="0">
                <a:solidFill>
                  <a:schemeClr val="bg1"/>
                </a:solidFill>
              </a:rPr>
              <a:t>    mountain.</a:t>
            </a:r>
          </a:p>
          <a:p>
            <a:pPr marL="0" indent="0">
              <a:buNone/>
            </a:pPr>
            <a:endParaRPr lang="en-US" sz="3000" dirty="0">
              <a:solidFill>
                <a:schemeClr val="bg1"/>
              </a:solidFill>
            </a:endParaRPr>
          </a:p>
          <a:p>
            <a:pPr marL="514350" indent="-514350">
              <a:spcBef>
                <a:spcPts val="2000"/>
              </a:spcBef>
              <a:buAutoNum type="alphaUcPeriod"/>
            </a:pPr>
            <a:r>
              <a:rPr lang="en-US" sz="3000" dirty="0">
                <a:solidFill>
                  <a:schemeClr val="bg1"/>
                </a:solidFill>
              </a:rPr>
              <a:t>were discovered</a:t>
            </a:r>
          </a:p>
          <a:p>
            <a:pPr marL="514350" indent="-514350">
              <a:spcBef>
                <a:spcPts val="2000"/>
              </a:spcBef>
              <a:buAutoNum type="alphaUcPeriod"/>
            </a:pPr>
            <a:r>
              <a:rPr lang="en-US" sz="3000" dirty="0">
                <a:solidFill>
                  <a:schemeClr val="bg1"/>
                </a:solidFill>
              </a:rPr>
              <a:t>was discovered</a:t>
            </a:r>
          </a:p>
          <a:p>
            <a:pPr marL="514350" indent="-514350">
              <a:spcBef>
                <a:spcPts val="2000"/>
              </a:spcBef>
              <a:buAutoNum type="alphaUcPeriod"/>
            </a:pPr>
            <a:r>
              <a:rPr lang="en-US" sz="3000" dirty="0">
                <a:solidFill>
                  <a:schemeClr val="bg1"/>
                </a:solidFill>
              </a:rPr>
              <a:t>discovered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D06BB4B-0E4E-420D-837C-51C9222B5747}"/>
              </a:ext>
            </a:extLst>
          </p:cNvPr>
          <p:cNvSpPr/>
          <p:nvPr/>
        </p:nvSpPr>
        <p:spPr>
          <a:xfrm>
            <a:off x="838200" y="4773478"/>
            <a:ext cx="2431942" cy="72156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4666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3F4209-80A8-463B-8F64-BCE261043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214" y="-644526"/>
            <a:ext cx="10515600" cy="1325563"/>
          </a:xfrm>
        </p:spPr>
        <p:txBody>
          <a:bodyPr>
            <a:normAutofit/>
          </a:bodyPr>
          <a:lstStyle/>
          <a:p>
            <a:pPr algn="ctr"/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3137B8-149B-44ED-8FD2-C71AFF299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488" y="1253331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2. Bingo __________ in Britain every day.</a:t>
            </a:r>
            <a:r>
              <a:rPr lang="en-US" sz="3000" dirty="0">
                <a:solidFill>
                  <a:schemeClr val="bg1"/>
                </a:solidFill>
              </a:rPr>
              <a:t>       </a:t>
            </a:r>
          </a:p>
          <a:p>
            <a:pPr marL="0" indent="0">
              <a:buNone/>
            </a:pPr>
            <a:r>
              <a:rPr lang="en-US" sz="3000" dirty="0">
                <a:solidFill>
                  <a:schemeClr val="bg1"/>
                </a:solidFill>
              </a:rPr>
              <a:t>    </a:t>
            </a:r>
          </a:p>
          <a:p>
            <a:pPr marL="514350" indent="-514350">
              <a:spcBef>
                <a:spcPts val="2000"/>
              </a:spcBef>
              <a:buAutoNum type="alphaUcPeriod"/>
            </a:pPr>
            <a:r>
              <a:rPr lang="en-US" sz="3000" dirty="0">
                <a:solidFill>
                  <a:schemeClr val="bg1"/>
                </a:solidFill>
              </a:rPr>
              <a:t>are played</a:t>
            </a:r>
          </a:p>
          <a:p>
            <a:pPr marL="514350" indent="-514350">
              <a:spcBef>
                <a:spcPts val="2000"/>
              </a:spcBef>
              <a:buAutoNum type="alphaUcPeriod"/>
            </a:pPr>
            <a:r>
              <a:rPr lang="en-US" sz="3000" dirty="0">
                <a:solidFill>
                  <a:schemeClr val="bg1"/>
                </a:solidFill>
              </a:rPr>
              <a:t>was played</a:t>
            </a:r>
          </a:p>
          <a:p>
            <a:pPr marL="514350" indent="-514350">
              <a:spcBef>
                <a:spcPts val="2000"/>
              </a:spcBef>
              <a:buAutoNum type="alphaUcPeriod"/>
            </a:pPr>
            <a:r>
              <a:rPr lang="en-US" sz="3000" dirty="0">
                <a:solidFill>
                  <a:schemeClr val="bg1"/>
                </a:solidFill>
              </a:rPr>
              <a:t>is played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D06BB4B-0E4E-420D-837C-51C9222B5747}"/>
              </a:ext>
            </a:extLst>
          </p:cNvPr>
          <p:cNvSpPr/>
          <p:nvPr/>
        </p:nvSpPr>
        <p:spPr>
          <a:xfrm>
            <a:off x="805912" y="4169045"/>
            <a:ext cx="2199468" cy="72156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5792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3F4209-80A8-463B-8F64-BCE261043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214" y="-644526"/>
            <a:ext cx="10515600" cy="1325563"/>
          </a:xfrm>
        </p:spPr>
        <p:txBody>
          <a:bodyPr>
            <a:normAutofit/>
          </a:bodyPr>
          <a:lstStyle/>
          <a:p>
            <a:pPr algn="ctr"/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3137B8-149B-44ED-8FD2-C71AFF299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488" y="1253331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3. The gold __________ in a cave near the top of the mountain.</a:t>
            </a:r>
            <a:r>
              <a:rPr lang="en-US" sz="3000" dirty="0">
                <a:solidFill>
                  <a:schemeClr val="bg1"/>
                </a:solidFill>
              </a:rPr>
              <a:t>       </a:t>
            </a:r>
          </a:p>
          <a:p>
            <a:pPr marL="0" indent="0">
              <a:buNone/>
            </a:pPr>
            <a:r>
              <a:rPr lang="en-US" sz="3000" dirty="0">
                <a:solidFill>
                  <a:schemeClr val="bg1"/>
                </a:solidFill>
              </a:rPr>
              <a:t>    </a:t>
            </a:r>
          </a:p>
          <a:p>
            <a:pPr marL="514350" indent="-514350">
              <a:spcBef>
                <a:spcPts val="2000"/>
              </a:spcBef>
              <a:buAutoNum type="alphaUcPeriod"/>
            </a:pPr>
            <a:r>
              <a:rPr lang="en-US" sz="3000" dirty="0">
                <a:solidFill>
                  <a:schemeClr val="bg1"/>
                </a:solidFill>
              </a:rPr>
              <a:t>was discovered</a:t>
            </a:r>
          </a:p>
          <a:p>
            <a:pPr marL="514350" indent="-514350">
              <a:spcBef>
                <a:spcPts val="2000"/>
              </a:spcBef>
              <a:buAutoNum type="alphaUcPeriod"/>
            </a:pPr>
            <a:r>
              <a:rPr lang="en-US" sz="3000" dirty="0">
                <a:solidFill>
                  <a:schemeClr val="bg1"/>
                </a:solidFill>
              </a:rPr>
              <a:t>discovered</a:t>
            </a:r>
          </a:p>
          <a:p>
            <a:pPr marL="514350" indent="-514350">
              <a:spcBef>
                <a:spcPts val="2000"/>
              </a:spcBef>
              <a:buAutoNum type="alphaUcPeriod"/>
            </a:pPr>
            <a:r>
              <a:rPr lang="en-US" sz="3000" dirty="0">
                <a:solidFill>
                  <a:schemeClr val="bg1"/>
                </a:solidFill>
              </a:rPr>
              <a:t>were discovered</a:t>
            </a:r>
          </a:p>
          <a:p>
            <a:pPr marL="0" indent="0">
              <a:spcBef>
                <a:spcPts val="2000"/>
              </a:spcBef>
              <a:buNone/>
            </a:pP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D06BB4B-0E4E-420D-837C-51C9222B5747}"/>
              </a:ext>
            </a:extLst>
          </p:cNvPr>
          <p:cNvSpPr/>
          <p:nvPr/>
        </p:nvSpPr>
        <p:spPr>
          <a:xfrm>
            <a:off x="870487" y="2878864"/>
            <a:ext cx="3037633" cy="72156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450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524</Words>
  <Application>Microsoft Office PowerPoint</Application>
  <PresentationFormat>Custom</PresentationFormat>
  <Paragraphs>116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 </vt:lpstr>
      <vt:lpstr> PASSIVE</vt:lpstr>
      <vt:lpstr>Read the sentences. Are they active (A) or passive (P) sentences?</vt:lpstr>
      <vt:lpstr> THE PASSIVE </vt:lpstr>
      <vt:lpstr>Complete the sentences using the Present simple passive.</vt:lpstr>
      <vt:lpstr>Rewrite the sentences using the Past simple passive.</vt:lpstr>
      <vt:lpstr>QUIZ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User</dc:creator>
  <cp:lastModifiedBy>Kristina Mataruga</cp:lastModifiedBy>
  <cp:revision>46</cp:revision>
  <dcterms:created xsi:type="dcterms:W3CDTF">2020-05-22T20:13:22Z</dcterms:created>
  <dcterms:modified xsi:type="dcterms:W3CDTF">2020-05-25T06:11:23Z</dcterms:modified>
</cp:coreProperties>
</file>