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6" r:id="rId2"/>
    <p:sldId id="256" r:id="rId3"/>
    <p:sldId id="269" r:id="rId4"/>
    <p:sldId id="262" r:id="rId5"/>
    <p:sldId id="271" r:id="rId6"/>
    <p:sldId id="272" r:id="rId7"/>
    <p:sldId id="280" r:id="rId8"/>
    <p:sldId id="278" r:id="rId9"/>
    <p:sldId id="279" r:id="rId10"/>
    <p:sldId id="281" r:id="rId11"/>
    <p:sldId id="277" r:id="rId12"/>
    <p:sldId id="270" r:id="rId1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70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31344-FADA-4D18-A68C-082DCE96CD26}" type="datetimeFigureOut">
              <a:rPr lang="en-US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F6A3A-503C-4D7B-B2D7-0CD6A2DD9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4754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B4091-9961-462D-9187-EBE8F36882C4}" type="datetimeFigureOut">
              <a:rPr lang="en-US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7F1F7-8592-4228-842C-0AD73916B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2938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DB8C4-85CB-4531-8E04-76E4B157E925}" type="datetimeFigureOut">
              <a:rPr lang="en-US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C8A96-8BEA-42DC-B413-1F0BC5D66F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981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3D7E6-D8DC-4A5C-8F6B-A79AD8E95898}" type="datetimeFigureOut">
              <a:rPr lang="en-US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11596-8CF5-4E59-8414-4AF999DD8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2314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607E4-4052-42D8-A816-54DA0DC13130}" type="datetimeFigureOut">
              <a:rPr lang="en-US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37A0A-3BFD-4800-B953-8EF156F37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278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6C0FA-556C-402F-9FB5-325150068EF8}" type="datetimeFigureOut">
              <a:rPr lang="en-US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07D29-2E28-4E69-9CFE-7F28E2279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930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A6F9C-E0B6-4307-B9D4-04A0CD9D99C8}" type="datetimeFigureOut">
              <a:rPr lang="en-US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F25AF-62A3-4E2B-9BFF-E711D231C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790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C2BB9-E6BD-4D1F-AB04-1F1C8561F370}" type="datetimeFigureOut">
              <a:rPr lang="en-US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17A70-1F39-410D-9411-2CA9F506E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286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20A6F-7952-49B8-BC7F-82F163E0B2ED}" type="datetimeFigureOut">
              <a:rPr lang="en-US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AB154-0D0C-4752-BFB2-229837EDE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34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A3E76-EAC3-4CBF-83BB-53DAD628AE55}" type="datetimeFigureOut">
              <a:rPr lang="en-US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A1D6E-2694-44E1-A895-AAF6F522D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86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C3BD0-8271-4922-B856-0F748BF2DA7E}" type="datetimeFigureOut">
              <a:rPr lang="en-US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20826-8096-4309-A6D8-D06DE5ED3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615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54F6FE-4A28-40D5-851E-30D867BDF7FD}" type="datetimeFigureOut">
              <a:rPr lang="en-US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6012AA-9A48-42B0-A617-F5023D087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552450" y="211138"/>
            <a:ext cx="10515600" cy="1327150"/>
          </a:xfrm>
        </p:spPr>
        <p:txBody>
          <a:bodyPr/>
          <a:lstStyle/>
          <a:p>
            <a:pPr algn="ctr" eaLnBrk="1" hangingPunct="1"/>
            <a:r>
              <a:rPr lang="sr-Cyrl-RS" alt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РЕБУС</a:t>
            </a:r>
            <a:endParaRPr lang="en-US" altLang="en-US" sz="32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4625"/>
            <a:ext cx="11353800" cy="435133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,, </a:t>
            </a:r>
            <a:r>
              <a:rPr lang="en-US" alt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BA" alt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,,     </a:t>
            </a:r>
            <a:r>
              <a:rPr lang="sr-Cyrl-BA" alt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,,                        ,,   </a:t>
            </a:r>
            <a:r>
              <a:rPr lang="sr-Cyrl-BA" alt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alt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,,,,</a:t>
            </a:r>
            <a:endParaRPr lang="sr-Cyrl-BA" altLang="en-US" sz="4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Cyrl-BA" alt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Cyrl-BA" altLang="en-US" sz="4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Cyrl-BA" altLang="en-US" sz="4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Cyrl-BA" altLang="en-US" sz="4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sr-Cyrl-BA" altLang="en-US" sz="3200" u="sng" smtClean="0">
                <a:latin typeface="Arial" panose="020B0604020202020204" pitchFamily="34" charset="0"/>
                <a:cs typeface="Arial" panose="020B0604020202020204" pitchFamily="34" charset="0"/>
              </a:rPr>
              <a:t>ЛИЧНЕ ЗАМЈЕНИЦЕ</a:t>
            </a:r>
            <a:endParaRPr lang="en-US" altLang="en-US" sz="3200" u="sng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4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4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Cyrl-BA" altLang="en-US" sz="4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4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063" y="1914525"/>
            <a:ext cx="164465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7563" y="1878013"/>
            <a:ext cx="1268412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6075" y="1878013"/>
            <a:ext cx="1409700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60550"/>
            <a:ext cx="1409700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36238" y="1849438"/>
            <a:ext cx="1409700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A644E41-1391-4082-8DFF-B3BF5FF13AB4}"/>
              </a:ext>
            </a:extLst>
          </p:cNvPr>
          <p:cNvSpPr/>
          <p:nvPr/>
        </p:nvSpPr>
        <p:spPr>
          <a:xfrm>
            <a:off x="246063" y="4171950"/>
            <a:ext cx="1644650" cy="5778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ЛИ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4277A91-93BE-4FBA-94A9-FFD0627D887F}"/>
              </a:ext>
            </a:extLst>
          </p:cNvPr>
          <p:cNvSpPr/>
          <p:nvPr/>
        </p:nvSpPr>
        <p:spPr>
          <a:xfrm>
            <a:off x="2138363" y="4171950"/>
            <a:ext cx="1217612" cy="5778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D374FBD-E992-4EB1-834D-9CA658DF90A6}"/>
              </a:ext>
            </a:extLst>
          </p:cNvPr>
          <p:cNvSpPr/>
          <p:nvPr/>
        </p:nvSpPr>
        <p:spPr>
          <a:xfrm>
            <a:off x="4056063" y="4171950"/>
            <a:ext cx="1409700" cy="6492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FFA9C45-36FC-4CC1-8753-17D5D05EF6B9}"/>
              </a:ext>
            </a:extLst>
          </p:cNvPr>
          <p:cNvSpPr/>
          <p:nvPr/>
        </p:nvSpPr>
        <p:spPr>
          <a:xfrm rot="10800000" flipV="1">
            <a:off x="6096000" y="4171950"/>
            <a:ext cx="1409700" cy="6492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ЗАМ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8597690-592A-40E4-9D5B-30211151E30E}"/>
              </a:ext>
            </a:extLst>
          </p:cNvPr>
          <p:cNvSpPr/>
          <p:nvPr/>
        </p:nvSpPr>
        <p:spPr>
          <a:xfrm>
            <a:off x="10245725" y="4110038"/>
            <a:ext cx="1736725" cy="6397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ЕНИЦЕ</a:t>
            </a:r>
          </a:p>
        </p:txBody>
      </p:sp>
      <p:pic>
        <p:nvPicPr>
          <p:cNvPr id="2062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5338" y="1878013"/>
            <a:ext cx="94773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C5260E6-4883-4569-B7FD-EA0049793B01}"/>
              </a:ext>
            </a:extLst>
          </p:cNvPr>
          <p:cNvSpPr/>
          <p:nvPr/>
        </p:nvSpPr>
        <p:spPr>
          <a:xfrm>
            <a:off x="8402638" y="4171950"/>
            <a:ext cx="946150" cy="6397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4" grpId="0" animBg="1"/>
      <p:bldP spid="16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9863" y="992188"/>
          <a:ext cx="11834812" cy="4633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1835">
                  <a:extLst>
                    <a:ext uri="{9D8B030D-6E8A-4147-A177-3AD203B41FA5}">
                      <a16:colId xmlns:a16="http://schemas.microsoft.com/office/drawing/2014/main" xmlns="" val="4266716314"/>
                    </a:ext>
                  </a:extLst>
                </a:gridCol>
                <a:gridCol w="6452977">
                  <a:extLst>
                    <a:ext uri="{9D8B030D-6E8A-4147-A177-3AD203B41FA5}">
                      <a16:colId xmlns:a16="http://schemas.microsoft.com/office/drawing/2014/main" xmlns="" val="1145140116"/>
                    </a:ext>
                  </a:extLst>
                </a:gridCol>
              </a:tblGrid>
              <a:tr h="518266">
                <a:tc>
                  <a:txBody>
                    <a:bodyPr/>
                    <a:lstStyle/>
                    <a:p>
                      <a:r>
                        <a:rPr lang="sr-Cyrl-BA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</a:t>
                      </a:r>
                      <a:r>
                        <a:rPr lang="sr-Cyrl-BA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више лица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sr-Cyrl-BA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 – једно лице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9" marB="45729"/>
                </a:tc>
                <a:extLst>
                  <a:ext uri="{0D108BD9-81ED-4DB2-BD59-A6C34878D82A}">
                    <a16:rowId xmlns:a16="http://schemas.microsoft.com/office/drawing/2014/main" xmlns="" val="1009184371"/>
                  </a:ext>
                </a:extLst>
              </a:tr>
              <a:tr h="1371882">
                <a:tc>
                  <a:txBody>
                    <a:bodyPr/>
                    <a:lstStyle/>
                    <a:p>
                      <a:r>
                        <a:rPr lang="sr-Cyrl-BA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Сигурно сте </a:t>
                      </a:r>
                      <a:r>
                        <a:rPr lang="sr-Cyrl-BA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</a:t>
                      </a:r>
                      <a:r>
                        <a:rPr lang="sr-Cyrl-BA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 праву. </a:t>
                      </a:r>
                    </a:p>
                    <a:p>
                      <a:r>
                        <a:rPr lang="sr-Cyrl-BA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(када</a:t>
                      </a:r>
                      <a:r>
                        <a:rPr lang="sr-Cyrl-BA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се обраћа групи лица</a:t>
                      </a:r>
                      <a:r>
                        <a:rPr lang="sr-Cyrl-BA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sr-Cyrl-BA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Сигурно сте</a:t>
                      </a:r>
                      <a:r>
                        <a:rPr lang="sr-Cyrl-BA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Cyrl-BA" sz="28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</a:t>
                      </a:r>
                      <a:r>
                        <a:rPr lang="sr-Cyrl-BA" sz="28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 </a:t>
                      </a:r>
                      <a:r>
                        <a:rPr lang="sr-Cyrl-BA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праву.</a:t>
                      </a:r>
                    </a:p>
                    <a:p>
                      <a:r>
                        <a:rPr lang="sr-Cyrl-BA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(обраћа се с поштовањем једном лицу, нпр. учитељици)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9" marB="45729"/>
                </a:tc>
                <a:extLst>
                  <a:ext uri="{0D108BD9-81ED-4DB2-BD59-A6C34878D82A}">
                    <a16:rowId xmlns:a16="http://schemas.microsoft.com/office/drawing/2014/main" xmlns="" val="2894898485"/>
                  </a:ext>
                </a:extLst>
              </a:tr>
              <a:tr h="1371882">
                <a:tc>
                  <a:txBody>
                    <a:bodyPr/>
                    <a:lstStyle/>
                    <a:p>
                      <a:r>
                        <a:rPr lang="sr-Cyrl-BA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Ја </a:t>
                      </a:r>
                      <a:r>
                        <a:rPr lang="sr-Cyrl-BA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вас</a:t>
                      </a:r>
                      <a:r>
                        <a:rPr lang="sr-Cyrl-BA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све разумијем.</a:t>
                      </a:r>
                    </a:p>
                    <a:p>
                      <a:r>
                        <a:rPr lang="sr-Cyrl-BA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(када се обраћа групи лица)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sr-Cyrl-BA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Ја </a:t>
                      </a:r>
                      <a:r>
                        <a:rPr lang="sr-Cyrl-BA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Вас</a:t>
                      </a:r>
                      <a:r>
                        <a:rPr lang="sr-Cyrl-BA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Cyrl-BA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разумјем. </a:t>
                      </a:r>
                    </a:p>
                    <a:p>
                      <a:r>
                        <a:rPr lang="sr-Cyrl-BA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(обраћа се с поштовањем једном лицу, нпр. директору)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9" marB="45729"/>
                </a:tc>
                <a:extLst>
                  <a:ext uri="{0D108BD9-81ED-4DB2-BD59-A6C34878D82A}">
                    <a16:rowId xmlns:a16="http://schemas.microsoft.com/office/drawing/2014/main" xmlns="" val="1375438615"/>
                  </a:ext>
                </a:extLst>
              </a:tr>
              <a:tr h="1371882">
                <a:tc>
                  <a:txBody>
                    <a:bodyPr/>
                    <a:lstStyle/>
                    <a:p>
                      <a:r>
                        <a:rPr lang="sr-Cyrl-BA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Радо ћу </a:t>
                      </a:r>
                      <a:r>
                        <a:rPr lang="sr-Cyrl-BA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вам</a:t>
                      </a:r>
                      <a:r>
                        <a:rPr lang="sr-Cyrl-BA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помоћи.</a:t>
                      </a:r>
                    </a:p>
                    <a:p>
                      <a:r>
                        <a:rPr lang="sr-Cyrl-BA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(када се обраћа групи лица)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sr-Cyrl-BA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Радо ћу </a:t>
                      </a:r>
                      <a:r>
                        <a:rPr lang="sr-Cyrl-BA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Вам</a:t>
                      </a:r>
                      <a:r>
                        <a:rPr lang="sr-Cyrl-BA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помоћи. </a:t>
                      </a:r>
                    </a:p>
                    <a:p>
                      <a:r>
                        <a:rPr lang="sr-Cyrl-BA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(обраћа се с</a:t>
                      </a:r>
                      <a:r>
                        <a:rPr lang="sr-Cyrl-BA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поштовањем једном лицу, нпр. старијој особи</a:t>
                      </a:r>
                      <a:r>
                        <a:rPr lang="sr-Cyrl-BA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9" marB="45729"/>
                </a:tc>
                <a:extLst>
                  <a:ext uri="{0D108BD9-81ED-4DB2-BD59-A6C34878D82A}">
                    <a16:rowId xmlns:a16="http://schemas.microsoft.com/office/drawing/2014/main" xmlns="" val="73371088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8450" y="1795463"/>
            <a:ext cx="11503025" cy="5402262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sr-Cyrl-R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sr-Cyrl-R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sr-Cyrl-R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sr-Cyrl-R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sr-Cyrl-R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Личне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замјенице за прво и друго лице имају исти облик за сва три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 рода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Лична замјеница за треће лице има посебан облик за сва три рода</a:t>
            </a:r>
            <a:r>
              <a:rPr lang="sr-Cyrl-R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(ОН/ОНИ, ОНА/ОНЕ, ОНО/ОНА</a:t>
            </a:r>
            <a:r>
              <a:rPr lang="sr-Cyrl-R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sr-Cyrl-R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E418E837-B3F4-4FB2-811E-5D61CA43AB32}"/>
              </a:ext>
            </a:extLst>
          </p:cNvPr>
          <p:cNvGraphicFramePr>
            <a:graphicFrameLocks noGrp="1"/>
          </p:cNvGraphicFramePr>
          <p:nvPr/>
        </p:nvGraphicFramePr>
        <p:xfrm>
          <a:off x="1587500" y="2184400"/>
          <a:ext cx="8127999" cy="25352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3658">
                  <a:extLst>
                    <a:ext uri="{9D8B030D-6E8A-4147-A177-3AD203B41FA5}">
                      <a16:colId xmlns:a16="http://schemas.microsoft.com/office/drawing/2014/main" xmlns="" val="2959237352"/>
                    </a:ext>
                  </a:extLst>
                </a:gridCol>
                <a:gridCol w="3080552">
                  <a:extLst>
                    <a:ext uri="{9D8B030D-6E8A-4147-A177-3AD203B41FA5}">
                      <a16:colId xmlns:a16="http://schemas.microsoft.com/office/drawing/2014/main" xmlns="" val="1250654240"/>
                    </a:ext>
                  </a:extLst>
                </a:gridCol>
                <a:gridCol w="3643789">
                  <a:extLst>
                    <a:ext uri="{9D8B030D-6E8A-4147-A177-3AD203B41FA5}">
                      <a16:colId xmlns:a16="http://schemas.microsoft.com/office/drawing/2014/main" xmlns="" val="456546783"/>
                    </a:ext>
                  </a:extLst>
                </a:gridCol>
              </a:tblGrid>
              <a:tr h="626040"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/>
                        <a:t>Лица</a:t>
                      </a: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/>
                        <a:t>Једнина</a:t>
                      </a: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/>
                        <a:t>Множина</a:t>
                      </a:r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xmlns="" val="119226815"/>
                  </a:ext>
                </a:extLst>
              </a:tr>
              <a:tr h="626040"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/>
                        <a:t>1.</a:t>
                      </a: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>
                          <a:solidFill>
                            <a:srgbClr val="FFFF00"/>
                          </a:solidFill>
                        </a:rPr>
                        <a:t>ЈА</a:t>
                      </a: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>
                          <a:solidFill>
                            <a:srgbClr val="FFFF00"/>
                          </a:solidFill>
                        </a:rPr>
                        <a:t>МИ</a:t>
                      </a:r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xmlns="" val="1368399418"/>
                  </a:ext>
                </a:extLst>
              </a:tr>
              <a:tr h="657119"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/>
                        <a:t>2.</a:t>
                      </a: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>
                          <a:solidFill>
                            <a:srgbClr val="FFFF00"/>
                          </a:solidFill>
                        </a:rPr>
                        <a:t>ТИ</a:t>
                      </a: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>
                          <a:solidFill>
                            <a:srgbClr val="FFFF00"/>
                          </a:solidFill>
                        </a:rPr>
                        <a:t>ВИ</a:t>
                      </a:r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xmlns="" val="3592490651"/>
                  </a:ext>
                </a:extLst>
              </a:tr>
              <a:tr h="626040"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/>
                        <a:t>3.</a:t>
                      </a: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>
                          <a:solidFill>
                            <a:srgbClr val="FFFF00"/>
                          </a:solidFill>
                        </a:rPr>
                        <a:t>ОН, ОНА, ОНО</a:t>
                      </a: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>
                          <a:solidFill>
                            <a:srgbClr val="FFFF00"/>
                          </a:solidFill>
                        </a:rPr>
                        <a:t>ОНИ, ОНЕ, ОНА</a:t>
                      </a:r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xmlns="" val="4292289684"/>
                  </a:ext>
                </a:extLst>
              </a:tr>
            </a:tbl>
          </a:graphicData>
        </a:graphic>
      </p:graphicFrame>
      <p:sp>
        <p:nvSpPr>
          <p:cNvPr id="12313" name="Content Placeholder 2"/>
          <p:cNvSpPr txBox="1">
            <a:spLocks/>
          </p:cNvSpPr>
          <p:nvPr/>
        </p:nvSpPr>
        <p:spPr bwMode="auto">
          <a:xfrm>
            <a:off x="1042988" y="903288"/>
            <a:ext cx="10758487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sr-Cyrl-RS" altLang="en-US">
                <a:latin typeface="Arial" panose="020B0604020202020204" pitchFamily="34" charset="0"/>
                <a:cs typeface="Arial" panose="020B0604020202020204" pitchFamily="34" charset="0"/>
              </a:rPr>
              <a:t>Замјенице су ријечи које упућују на неког или нешто.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r-Cyrl-RS" altLang="en-US">
                <a:latin typeface="Arial" panose="020B0604020202020204" pitchFamily="34" charset="0"/>
                <a:cs typeface="Arial" panose="020B0604020202020204" pitchFamily="34" charset="0"/>
              </a:rPr>
              <a:t>Замјенице које упућују на лица зову се </a:t>
            </a:r>
            <a:r>
              <a:rPr lang="sr-Cyrl-RS" altLang="en-US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личне замјенице.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sr-Cyrl-RS" altLang="en-US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14" name="Title 1"/>
          <p:cNvSpPr txBox="1">
            <a:spLocks/>
          </p:cNvSpPr>
          <p:nvPr/>
        </p:nvSpPr>
        <p:spPr bwMode="auto">
          <a:xfrm>
            <a:off x="538163" y="239713"/>
            <a:ext cx="105156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r-Cyrl-RS" altLang="en-US">
                <a:latin typeface="Arial" panose="020B0604020202020204" pitchFamily="34" charset="0"/>
                <a:cs typeface="Arial" panose="020B0604020202020204" pitchFamily="34" charset="0"/>
              </a:rPr>
              <a:t>ТРЕБА ДА ЗНАШ!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386138" y="169863"/>
            <a:ext cx="10515600" cy="884237"/>
          </a:xfrm>
        </p:spPr>
        <p:txBody>
          <a:bodyPr/>
          <a:lstStyle/>
          <a:p>
            <a:pPr eaLnBrk="1" hangingPunct="1"/>
            <a:r>
              <a:rPr lang="sr-Cyrl-RS" altLang="en-US" sz="2800" u="sng" smtClean="0">
                <a:latin typeface="Arial" panose="020B0604020202020204" pitchFamily="34" charset="0"/>
                <a:cs typeface="Arial" panose="020B0604020202020204" pitchFamily="34" charset="0"/>
              </a:rPr>
              <a:t>Задаци за самосталан рад:</a:t>
            </a:r>
            <a:endParaRPr lang="en-US" altLang="en-US" sz="2800" u="sng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06400" y="1054100"/>
            <a:ext cx="11585575" cy="654843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Cyrl-RS" altLang="en-US" smtClean="0">
                <a:latin typeface="Arial" panose="020B0604020202020204" pitchFamily="34" charset="0"/>
                <a:cs typeface="Arial" panose="020B0604020202020204" pitchFamily="34" charset="0"/>
              </a:rPr>
              <a:t>1. Попуни празна мјеста одговарајућим личним замјеницама.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sr-Cyrl-RS" altLang="en-US" smtClean="0">
                <a:latin typeface="Arial" panose="020B0604020202020204" pitchFamily="34" charset="0"/>
                <a:cs typeface="Arial" panose="020B0604020202020204" pitchFamily="34" charset="0"/>
              </a:rPr>
              <a:t>_____ми је купио књигу.          _____смо отишле у биоскоп.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sr-Cyrl-RS" altLang="en-US" smtClean="0">
                <a:latin typeface="Arial" panose="020B0604020202020204" pitchFamily="34" charset="0"/>
                <a:cs typeface="Arial" panose="020B0604020202020204" pitchFamily="34" charset="0"/>
              </a:rPr>
              <a:t>_____волим школу.                  _____носиш патике.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sr-Cyrl-RS" altLang="en-US" smtClean="0">
                <a:latin typeface="Arial" panose="020B0604020202020204" pitchFamily="34" charset="0"/>
                <a:cs typeface="Arial" panose="020B0604020202020204" pitchFamily="34" charset="0"/>
              </a:rPr>
              <a:t>_____сте популарне.               _____играју одбојку.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sr-Cyrl-R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Cyrl-RS" altLang="en-US" smtClean="0">
                <a:latin typeface="Arial" panose="020B0604020202020204" pitchFamily="34" charset="0"/>
                <a:cs typeface="Arial" panose="020B0604020202020204" pitchFamily="34" charset="0"/>
              </a:rPr>
              <a:t>2. Препиши сљедеће реченице и умјесто именица употријеби замјенице.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Cyrl-RS" altLang="en-US" smtClean="0">
                <a:latin typeface="Arial" panose="020B0604020202020204" pitchFamily="34" charset="0"/>
                <a:cs typeface="Arial" panose="020B0604020202020204" pitchFamily="34" charset="0"/>
              </a:rPr>
              <a:t>Гордана је побиједила.___________________________________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Cyrl-RS" altLang="en-US" smtClean="0">
                <a:latin typeface="Arial" panose="020B0604020202020204" pitchFamily="34" charset="0"/>
                <a:cs typeface="Arial" panose="020B0604020202020204" pitchFamily="34" charset="0"/>
              </a:rPr>
              <a:t>Ива и Ана су јој честитале.________________________________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Cyrl-RS" altLang="en-US" smtClean="0">
                <a:latin typeface="Arial" panose="020B0604020202020204" pitchFamily="34" charset="0"/>
                <a:cs typeface="Arial" panose="020B0604020202020204" pitchFamily="34" charset="0"/>
              </a:rPr>
              <a:t>Игор и Лука су купили књигу._______________________________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sr-Cyrl-RS" altLang="en-US" smtClean="0">
                <a:latin typeface="Arial" panose="020B0604020202020204" pitchFamily="34" charset="0"/>
                <a:cs typeface="Arial" panose="020B0604020202020204" pitchFamily="34" charset="0"/>
              </a:rPr>
              <a:t>Дијете се обрадовало.____________________________________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0500" y="1416050"/>
            <a:ext cx="9144000" cy="50625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sz="8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RS" sz="8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8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RS" sz="8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8000" dirty="0">
                <a:latin typeface="Arial" panose="020B0604020202020204" pitchFamily="34" charset="0"/>
                <a:cs typeface="Arial" panose="020B0604020202020204" pitchFamily="34" charset="0"/>
              </a:rPr>
              <a:t>ЛИЧНЕ ЗАМЈЕНИЦЕ</a:t>
            </a:r>
            <a:br>
              <a:rPr lang="sr-Cyrl-RS" sz="8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8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RS" sz="8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1066800" y="647700"/>
            <a:ext cx="273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Cyrl-BA" altLang="en-US" sz="3200">
                <a:latin typeface="Arial" panose="020B0604020202020204" pitchFamily="34" charset="0"/>
                <a:cs typeface="Arial" panose="020B0604020202020204" pitchFamily="34" charset="0"/>
              </a:rPr>
              <a:t>Српски језик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-96838" y="207963"/>
            <a:ext cx="10515601" cy="5451475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sr-Cyrl-RS" altLang="en-US" b="1" smtClean="0">
                <a:latin typeface="Arial" panose="020B0604020202020204" pitchFamily="34" charset="0"/>
                <a:cs typeface="Arial" panose="020B0604020202020204" pitchFamily="34" charset="0"/>
              </a:rPr>
              <a:t>Необични ученици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Cyrl-RS" altLang="en-US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2654300"/>
            <a:ext cx="3514725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7763" y="1787525"/>
            <a:ext cx="5329237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88613" y="207963"/>
            <a:ext cx="1984375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Speech Bubble: Oval 37">
            <a:extLst>
              <a:ext uri="{FF2B5EF4-FFF2-40B4-BE49-F238E27FC236}">
                <a16:creationId xmlns:a16="http://schemas.microsoft.com/office/drawing/2014/main" xmlns="" id="{938F6AFD-5DA6-442F-A37E-2A5E7F37AA7F}"/>
              </a:ext>
            </a:extLst>
          </p:cNvPr>
          <p:cNvSpPr/>
          <p:nvPr/>
        </p:nvSpPr>
        <p:spPr>
          <a:xfrm>
            <a:off x="152400" y="731838"/>
            <a:ext cx="4683125" cy="2020887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Бако, </a:t>
            </a:r>
            <a:r>
              <a:rPr lang="sr-Cyrl-BA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ја </a:t>
            </a: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учим енглески! Шта </a:t>
            </a:r>
            <a:r>
              <a:rPr lang="sr-Cyrl-BA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 радиш?</a:t>
            </a:r>
          </a:p>
        </p:txBody>
      </p:sp>
      <p:sp>
        <p:nvSpPr>
          <p:cNvPr id="39" name="Speech Bubble: Oval 38">
            <a:extLst>
              <a:ext uri="{FF2B5EF4-FFF2-40B4-BE49-F238E27FC236}">
                <a16:creationId xmlns:a16="http://schemas.microsoft.com/office/drawing/2014/main" xmlns="" id="{B0AAAF70-4451-456B-A02E-97C7FF501A62}"/>
              </a:ext>
            </a:extLst>
          </p:cNvPr>
          <p:cNvSpPr/>
          <p:nvPr/>
        </p:nvSpPr>
        <p:spPr>
          <a:xfrm>
            <a:off x="5160963" y="601663"/>
            <a:ext cx="4673600" cy="2690812"/>
          </a:xfrm>
          <a:prstGeom prst="wedgeEllipseCallout">
            <a:avLst>
              <a:gd name="adj1" fmla="val 52373"/>
              <a:gd name="adj2" fmla="val 3304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Слушам Моцарта. </a:t>
            </a:r>
            <a:r>
              <a:rPr lang="sr-Cyrl-BA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плијени љепотом звука.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838200" y="204788"/>
            <a:ext cx="10515600" cy="630237"/>
          </a:xfrm>
        </p:spPr>
        <p:txBody>
          <a:bodyPr/>
          <a:lstStyle/>
          <a:p>
            <a:pPr eaLnBrk="1" hangingPunct="1"/>
            <a:r>
              <a:rPr lang="sr-Cyrl-BA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О чему разговарају необични ученици?</a:t>
            </a:r>
            <a:endParaRPr lang="en-US" altLang="en-US" sz="2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31800" y="1173163"/>
            <a:ext cx="10922000" cy="503713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mtClean="0">
              <a:solidFill>
                <a:srgbClr val="FF0000"/>
              </a:solidFill>
            </a:endParaRPr>
          </a:p>
          <a:p>
            <a:pPr eaLnBrk="1" hangingPunct="1"/>
            <a:endParaRPr lang="en-US" altLang="en-US" smtClean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xmlns="" id="{76AFA880-62A2-4C53-84CA-5ACC612AFF70}"/>
              </a:ext>
            </a:extLst>
          </p:cNvPr>
          <p:cNvGraphicFramePr>
            <a:graphicFrameLocks noGrp="1"/>
          </p:cNvGraphicFramePr>
          <p:nvPr/>
        </p:nvGraphicFramePr>
        <p:xfrm>
          <a:off x="917575" y="1173163"/>
          <a:ext cx="10250488" cy="44592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5244">
                  <a:extLst>
                    <a:ext uri="{9D8B030D-6E8A-4147-A177-3AD203B41FA5}">
                      <a16:colId xmlns:a16="http://schemas.microsoft.com/office/drawing/2014/main" xmlns="" val="3072890729"/>
                    </a:ext>
                  </a:extLst>
                </a:gridCol>
                <a:gridCol w="5125244">
                  <a:extLst>
                    <a:ext uri="{9D8B030D-6E8A-4147-A177-3AD203B41FA5}">
                      <a16:colId xmlns:a16="http://schemas.microsoft.com/office/drawing/2014/main" xmlns="" val="1666535177"/>
                    </a:ext>
                  </a:extLst>
                </a:gridCol>
              </a:tblGrid>
              <a:tr h="2529525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sr-Cyrl-BA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 </a:t>
                      </a:r>
                      <a:r>
                        <a:rPr lang="sr-Cyrl-BA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говори о себи?</a:t>
                      </a:r>
                    </a:p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sr-Cyrl-BA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Марко </a:t>
                      </a:r>
                      <a:r>
                        <a:rPr lang="sr-Cyrl-BA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говори о себи.</a:t>
                      </a:r>
                    </a:p>
                    <a:p>
                      <a:endParaRPr lang="sr-Cyrl-BA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sr-Cyrl-BA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sr-Cyrl-BA" sz="2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sr-Cyrl-BA" sz="2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sr-Cyrl-BA" sz="280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Ја</a:t>
                      </a:r>
                      <a:r>
                        <a:rPr lang="sr-Cyrl-BA" sz="2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Cyrl-BA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учим.</a:t>
                      </a:r>
                      <a:endParaRPr lang="sr-Cyrl-BA" sz="2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Лице које говори</a:t>
                      </a:r>
                    </a:p>
                    <a:p>
                      <a:pPr algn="ctr"/>
                      <a:endParaRPr lang="sr-Cyrl-BA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sr-Cyrl-BA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sr-Cyrl-BA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sr-Cyrl-BA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ГОВОРНИК</a:t>
                      </a:r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xmlns="" val="2895918231"/>
                  </a:ext>
                </a:extLst>
              </a:tr>
              <a:tr h="1929762">
                <a:tc gridSpan="2">
                  <a:txBody>
                    <a:bodyPr/>
                    <a:lstStyle/>
                    <a:p>
                      <a:endParaRPr lang="en-US" sz="28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sr-Cyrl-BA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Марко </a:t>
                      </a:r>
                      <a:r>
                        <a:rPr lang="sr-Cyrl-BA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је умјесто свог имена употријебио ријеч</a:t>
                      </a:r>
                      <a:r>
                        <a:rPr lang="sr-Cyrl-BA" sz="2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Cyrl-BA" sz="28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ЈА.</a:t>
                      </a:r>
                    </a:p>
                    <a:p>
                      <a:endParaRPr lang="sr-Cyrl-BA" sz="2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14" marB="45714"/>
                </a:tc>
                <a:tc hMerge="1">
                  <a:txBody>
                    <a:bodyPr/>
                    <a:lstStyle/>
                    <a:p>
                      <a:endParaRPr lang="sr-Cyrl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3904652"/>
                  </a:ext>
                </a:extLst>
              </a:tr>
            </a:tbl>
          </a:graphicData>
        </a:graphic>
      </p:graphicFrame>
      <p:sp>
        <p:nvSpPr>
          <p:cNvPr id="4" name="Arrow: Down 3">
            <a:extLst>
              <a:ext uri="{FF2B5EF4-FFF2-40B4-BE49-F238E27FC236}">
                <a16:creationId xmlns:a16="http://schemas.microsoft.com/office/drawing/2014/main" xmlns="" id="{A3DBD157-41E7-4968-8B55-641106CECDEB}"/>
              </a:ext>
            </a:extLst>
          </p:cNvPr>
          <p:cNvSpPr/>
          <p:nvPr/>
        </p:nvSpPr>
        <p:spPr>
          <a:xfrm>
            <a:off x="8164513" y="1816100"/>
            <a:ext cx="506412" cy="9144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B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4294967295"/>
          </p:nvPr>
        </p:nvSpPr>
        <p:spPr>
          <a:xfrm>
            <a:off x="0" y="1173163"/>
            <a:ext cx="10922000" cy="503713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mtClean="0">
              <a:solidFill>
                <a:srgbClr val="FF0000"/>
              </a:solidFill>
            </a:endParaRPr>
          </a:p>
          <a:p>
            <a:pPr eaLnBrk="1" hangingPunct="1"/>
            <a:endParaRPr lang="en-US" altLang="en-US" smtClean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xmlns="" id="{76AFA880-62A2-4C53-84CA-5ACC612AFF70}"/>
              </a:ext>
            </a:extLst>
          </p:cNvPr>
          <p:cNvGraphicFramePr>
            <a:graphicFrameLocks noGrp="1"/>
          </p:cNvGraphicFramePr>
          <p:nvPr/>
        </p:nvGraphicFramePr>
        <p:xfrm>
          <a:off x="1022350" y="774700"/>
          <a:ext cx="9405938" cy="49482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02969">
                  <a:extLst>
                    <a:ext uri="{9D8B030D-6E8A-4147-A177-3AD203B41FA5}">
                      <a16:colId xmlns:a16="http://schemas.microsoft.com/office/drawing/2014/main" xmlns="" val="3072890729"/>
                    </a:ext>
                  </a:extLst>
                </a:gridCol>
                <a:gridCol w="4702969">
                  <a:extLst>
                    <a:ext uri="{9D8B030D-6E8A-4147-A177-3AD203B41FA5}">
                      <a16:colId xmlns:a16="http://schemas.microsoft.com/office/drawing/2014/main" xmlns="" val="1666535177"/>
                    </a:ext>
                  </a:extLst>
                </a:gridCol>
              </a:tblGrid>
              <a:tr h="3017957">
                <a:tc>
                  <a:txBody>
                    <a:bodyPr/>
                    <a:lstStyle/>
                    <a:p>
                      <a:r>
                        <a:rPr lang="sr-Cyrl-BA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Коме се Марко обраћа?</a:t>
                      </a:r>
                    </a:p>
                    <a:p>
                      <a:r>
                        <a:rPr lang="sr-Cyrl-BA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Марко се обраћа баки.</a:t>
                      </a:r>
                    </a:p>
                    <a:p>
                      <a:endParaRPr lang="sr-Cyrl-BA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sr-Cyrl-BA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sr-Cyrl-BA" sz="2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sr-Cyrl-BA" sz="2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sr-Cyrl-BA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Шта </a:t>
                      </a:r>
                      <a:r>
                        <a:rPr lang="sr-Cyrl-BA" sz="28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</a:t>
                      </a:r>
                      <a:r>
                        <a:rPr lang="sr-Cyrl-BA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радиш?</a:t>
                      </a:r>
                    </a:p>
                  </a:txBody>
                  <a:tcPr marL="91445" marR="91445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Лице са којим разговарамо</a:t>
                      </a:r>
                    </a:p>
                    <a:p>
                      <a:pPr algn="ctr"/>
                      <a:endParaRPr lang="sr-Cyrl-BA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sr-Cyrl-BA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sr-Cyrl-BA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sr-Cyrl-BA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СЛУШАЛАЦ</a:t>
                      </a:r>
                      <a:endParaRPr lang="sr-Cyrl-BA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sr-Cyrl-BA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(САГОВОРНИК)</a:t>
                      </a:r>
                    </a:p>
                  </a:txBody>
                  <a:tcPr marL="91445" marR="91445" marT="45727" marB="45727"/>
                </a:tc>
                <a:extLst>
                  <a:ext uri="{0D108BD9-81ED-4DB2-BD59-A6C34878D82A}">
                    <a16:rowId xmlns:a16="http://schemas.microsoft.com/office/drawing/2014/main" xmlns="" val="2895918231"/>
                  </a:ext>
                </a:extLst>
              </a:tr>
              <a:tr h="1930281">
                <a:tc gridSpan="2">
                  <a:txBody>
                    <a:bodyPr/>
                    <a:lstStyle/>
                    <a:p>
                      <a:endParaRPr lang="en-US" sz="28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sr-Cyrl-BA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Умјесто </a:t>
                      </a:r>
                      <a:r>
                        <a:rPr lang="sr-Cyrl-BA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бакиног имена употријебио је ријеч </a:t>
                      </a:r>
                      <a:r>
                        <a:rPr lang="sr-Cyrl-BA" sz="28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ТИ.</a:t>
                      </a:r>
                    </a:p>
                    <a:p>
                      <a:endParaRPr lang="sr-Cyrl-BA" sz="2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7" marB="45727"/>
                </a:tc>
                <a:tc hMerge="1">
                  <a:txBody>
                    <a:bodyPr/>
                    <a:lstStyle/>
                    <a:p>
                      <a:endParaRPr lang="sr-Cyrl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3904652"/>
                  </a:ext>
                </a:extLst>
              </a:tr>
            </a:tbl>
          </a:graphicData>
        </a:graphic>
      </p:graphicFrame>
      <p:sp>
        <p:nvSpPr>
          <p:cNvPr id="4" name="Arrow: Down 3">
            <a:extLst>
              <a:ext uri="{FF2B5EF4-FFF2-40B4-BE49-F238E27FC236}">
                <a16:creationId xmlns:a16="http://schemas.microsoft.com/office/drawing/2014/main" xmlns="" id="{A3DBD157-41E7-4968-8B55-641106CECDEB}"/>
              </a:ext>
            </a:extLst>
          </p:cNvPr>
          <p:cNvSpPr/>
          <p:nvPr/>
        </p:nvSpPr>
        <p:spPr>
          <a:xfrm>
            <a:off x="7696200" y="1506538"/>
            <a:ext cx="504825" cy="9144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B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4294967295"/>
          </p:nvPr>
        </p:nvSpPr>
        <p:spPr>
          <a:xfrm>
            <a:off x="0" y="1173163"/>
            <a:ext cx="10922000" cy="503713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mtClean="0">
              <a:solidFill>
                <a:srgbClr val="FF0000"/>
              </a:solidFill>
            </a:endParaRPr>
          </a:p>
          <a:p>
            <a:pPr eaLnBrk="1" hangingPunct="1"/>
            <a:endParaRPr lang="en-US" altLang="en-US" smtClean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xmlns="" id="{76AFA880-62A2-4C53-84CA-5ACC612AFF70}"/>
              </a:ext>
            </a:extLst>
          </p:cNvPr>
          <p:cNvGraphicFramePr>
            <a:graphicFrameLocks noGrp="1"/>
          </p:cNvGraphicFramePr>
          <p:nvPr/>
        </p:nvGraphicFramePr>
        <p:xfrm>
          <a:off x="409575" y="885825"/>
          <a:ext cx="11437938" cy="50323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02579">
                  <a:extLst>
                    <a:ext uri="{9D8B030D-6E8A-4147-A177-3AD203B41FA5}">
                      <a16:colId xmlns:a16="http://schemas.microsoft.com/office/drawing/2014/main" xmlns="" val="3072890729"/>
                    </a:ext>
                  </a:extLst>
                </a:gridCol>
                <a:gridCol w="5635359">
                  <a:extLst>
                    <a:ext uri="{9D8B030D-6E8A-4147-A177-3AD203B41FA5}">
                      <a16:colId xmlns:a16="http://schemas.microsoft.com/office/drawing/2014/main" xmlns="" val="1666535177"/>
                    </a:ext>
                  </a:extLst>
                </a:gridCol>
              </a:tblGrid>
              <a:tr h="32452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sr-Cyrl-BA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 </a:t>
                      </a:r>
                      <a:r>
                        <a:rPr lang="sr-Cyrl-BA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коме говори </a:t>
                      </a:r>
                      <a:r>
                        <a:rPr lang="sr-Cyrl-BA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бака?</a:t>
                      </a:r>
                      <a:endParaRPr lang="en-US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sr-Cyrl-BA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Бака </a:t>
                      </a:r>
                      <a:r>
                        <a:rPr lang="sr-Cyrl-BA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говори о </a:t>
                      </a:r>
                      <a:r>
                        <a:rPr lang="sr-Cyrl-BA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Моцарту.</a:t>
                      </a:r>
                      <a:endParaRPr lang="en-US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</a:p>
                    <a:p>
                      <a:pPr algn="l"/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sr-Cyrl-BA" sz="280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r>
                        <a:rPr lang="sr-Cyrl-BA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Cyrl-BA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плијени </a:t>
                      </a:r>
                      <a:r>
                        <a:rPr lang="sr-Cyrl-BA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љепотом.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sr-Cyrl-BA" sz="280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Она</a:t>
                      </a:r>
                      <a:r>
                        <a:rPr lang="sr-Cyrl-BA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плијени љепотом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l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sr-Cyrl-BA" sz="280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Оно</a:t>
                      </a:r>
                      <a:r>
                        <a:rPr lang="sr-Cyrl-BA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плијени љепотом.</a:t>
                      </a:r>
                      <a:endParaRPr lang="sr-Cyrl-BA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Лице о коме се говори, али није присутно</a:t>
                      </a:r>
                    </a:p>
                    <a:p>
                      <a:pPr algn="ctr"/>
                      <a:endParaRPr lang="sr-Cyrl-BA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sr-Cyrl-BA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sr-Cyrl-BA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sr-Cyrl-BA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sr-Cyrl-BA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јавља се у сва три рода</a:t>
                      </a:r>
                      <a:r>
                        <a:rPr lang="sr-Cyrl-BA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ctr"/>
                      <a:endParaRPr lang="sr-Cyrl-BA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33" marB="45733"/>
                </a:tc>
                <a:extLst>
                  <a:ext uri="{0D108BD9-81ED-4DB2-BD59-A6C34878D82A}">
                    <a16:rowId xmlns:a16="http://schemas.microsoft.com/office/drawing/2014/main" xmlns="" val="2895918231"/>
                  </a:ext>
                </a:extLst>
              </a:tr>
              <a:tr h="1787123">
                <a:tc gridSpan="2">
                  <a:txBody>
                    <a:bodyPr/>
                    <a:lstStyle/>
                    <a:p>
                      <a:endParaRPr lang="en-US" sz="28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sr-Cyrl-BA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Умјесто </a:t>
                      </a:r>
                      <a:r>
                        <a:rPr lang="sr-Cyrl-BA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Моцартовог </a:t>
                      </a:r>
                      <a:r>
                        <a:rPr lang="sr-Cyrl-BA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имена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sr-Cyrl-BA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Cyrl-BA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бака је употријебила ријеч </a:t>
                      </a:r>
                      <a:r>
                        <a:rPr lang="sr-Cyrl-BA" sz="28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ОН.</a:t>
                      </a:r>
                    </a:p>
                    <a:p>
                      <a:endParaRPr lang="sr-Cyrl-BA" sz="2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33" marB="45733"/>
                </a:tc>
                <a:tc hMerge="1">
                  <a:txBody>
                    <a:bodyPr/>
                    <a:lstStyle/>
                    <a:p>
                      <a:endParaRPr lang="sr-Cyrl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3904652"/>
                  </a:ext>
                </a:extLst>
              </a:tr>
            </a:tbl>
          </a:graphicData>
        </a:graphic>
      </p:graphicFrame>
      <p:sp>
        <p:nvSpPr>
          <p:cNvPr id="4" name="Arrow: Down 3">
            <a:extLst>
              <a:ext uri="{FF2B5EF4-FFF2-40B4-BE49-F238E27FC236}">
                <a16:creationId xmlns:a16="http://schemas.microsoft.com/office/drawing/2014/main" xmlns="" id="{A3DBD157-41E7-4968-8B55-641106CECDEB}"/>
              </a:ext>
            </a:extLst>
          </p:cNvPr>
          <p:cNvSpPr/>
          <p:nvPr/>
        </p:nvSpPr>
        <p:spPr>
          <a:xfrm>
            <a:off x="8823325" y="2122488"/>
            <a:ext cx="504825" cy="9144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B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351338" y="161925"/>
            <a:ext cx="10515600" cy="531813"/>
          </a:xfrm>
        </p:spPr>
        <p:txBody>
          <a:bodyPr/>
          <a:lstStyle/>
          <a:p>
            <a:pPr eaLnBrk="1" hangingPunct="1"/>
            <a:r>
              <a:rPr lang="sr-Cyrl-BA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ЗАПАМТИ!</a:t>
            </a:r>
            <a:endParaRPr lang="en-US" alt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88" y="1081088"/>
            <a:ext cx="11390312" cy="5308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Замјеница </a:t>
            </a:r>
            <a:r>
              <a:rPr lang="sr-Cyrl-R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ЈА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 је лична замјеница за прво лице ЈЕДНИНЕ.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Замјеница </a:t>
            </a:r>
            <a:r>
              <a:rPr lang="sr-Cyrl-R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 је лична замјеница за друго лице ЈЕДНИНЕ.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Замјеница </a:t>
            </a:r>
            <a:r>
              <a:rPr lang="sr-Cyrl-R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Cyrl-R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ОНА</a:t>
            </a:r>
            <a:r>
              <a:rPr lang="sr-Cyrl-R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Cyrl-R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ОНО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је лична замјеница за треће лице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ЈЕДНИНЕ.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Када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у реченици уз личну замјеницу првог лица набрајамо друге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личне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замјенице или имена, личну замјеницу првог лица треба ставити на </a:t>
            </a:r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посљедње мјесто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Ти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sr-Cyrl-R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ја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 ћемо сутра заједно ићи у школу.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Марија, Тања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sr-Cyrl-R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ја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 смо најбоље другарице.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r-Cyrl-R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sr-Cyrl-R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sr-Cyrl-R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9213" y="2065338"/>
            <a:ext cx="3724276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444750"/>
            <a:ext cx="1778000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3000" y="112713"/>
            <a:ext cx="4437063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5850" y="1927225"/>
            <a:ext cx="1881188" cy="390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90088" y="2532063"/>
            <a:ext cx="218122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xmlns="" id="{5FCB44B6-4D83-404A-A305-B167BFDCA9DE}"/>
              </a:ext>
            </a:extLst>
          </p:cNvPr>
          <p:cNvSpPr/>
          <p:nvPr/>
        </p:nvSpPr>
        <p:spPr>
          <a:xfrm>
            <a:off x="-47625" y="112713"/>
            <a:ext cx="3171825" cy="1162050"/>
          </a:xfrm>
          <a:prstGeom prst="wedgeEllipseCallout">
            <a:avLst>
              <a:gd name="adj1" fmla="val -24234"/>
              <a:gd name="adj2" fmla="val 1617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BA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</a:t>
            </a: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 смо побиједили!</a:t>
            </a:r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xmlns="" id="{7B0B0E65-3FEA-4D1D-83BC-3707C32F469A}"/>
              </a:ext>
            </a:extLst>
          </p:cNvPr>
          <p:cNvSpPr/>
          <p:nvPr/>
        </p:nvSpPr>
        <p:spPr>
          <a:xfrm>
            <a:off x="1476375" y="1144588"/>
            <a:ext cx="2609850" cy="1312862"/>
          </a:xfrm>
          <a:prstGeom prst="wedgeEllipseCallout">
            <a:avLst>
              <a:gd name="adj1" fmla="val -7908"/>
              <a:gd name="adj2" fmla="val 6993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BA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</a:t>
            </a: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 сте слабији!</a:t>
            </a:r>
          </a:p>
        </p:txBody>
      </p: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xmlns="" id="{CA9569BF-DE7B-4FF2-A113-50E1F497255C}"/>
              </a:ext>
            </a:extLst>
          </p:cNvPr>
          <p:cNvSpPr/>
          <p:nvPr/>
        </p:nvSpPr>
        <p:spPr>
          <a:xfrm>
            <a:off x="3328988" y="212725"/>
            <a:ext cx="2930525" cy="1385888"/>
          </a:xfrm>
          <a:prstGeom prst="wedgeEllipseCallout">
            <a:avLst>
              <a:gd name="adj1" fmla="val -19924"/>
              <a:gd name="adj2" fmla="val 12083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Сад су </a:t>
            </a:r>
            <a:r>
              <a:rPr lang="sr-Cyrl-BA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</a:t>
            </a: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на реду!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02079222-1EB0-4888-B024-0C8ECF7089FC}"/>
              </a:ext>
            </a:extLst>
          </p:cNvPr>
          <p:cNvCxnSpPr/>
          <p:nvPr/>
        </p:nvCxnSpPr>
        <p:spPr>
          <a:xfrm>
            <a:off x="3832225" y="2016125"/>
            <a:ext cx="3794125" cy="92233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5CFC19E9-0B00-413F-8665-FDD13194BE4C}"/>
              </a:ext>
            </a:extLst>
          </p:cNvPr>
          <p:cNvCxnSpPr/>
          <p:nvPr/>
        </p:nvCxnSpPr>
        <p:spPr>
          <a:xfrm flipV="1">
            <a:off x="5761038" y="1074738"/>
            <a:ext cx="1865312" cy="698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2956E46-D4DD-46CA-9DAF-7D878C537E08}"/>
              </a:ext>
            </a:extLst>
          </p:cNvPr>
          <p:cNvSpPr/>
          <p:nvPr/>
        </p:nvSpPr>
        <p:spPr>
          <a:xfrm>
            <a:off x="334963" y="5799138"/>
            <a:ext cx="4313237" cy="8064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МИ (говорници)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Више лица – која говоре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51917EC0-963C-487A-912C-605E43902E4C}"/>
              </a:ext>
            </a:extLst>
          </p:cNvPr>
          <p:cNvSpPr/>
          <p:nvPr/>
        </p:nvSpPr>
        <p:spPr>
          <a:xfrm>
            <a:off x="7143750" y="5834063"/>
            <a:ext cx="4884738" cy="8143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ВИ (слушаоци)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Више лица – која слушају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7955FAC1-C01C-476A-B2DD-FDD51D619266}"/>
              </a:ext>
            </a:extLst>
          </p:cNvPr>
          <p:cNvSpPr/>
          <p:nvPr/>
        </p:nvSpPr>
        <p:spPr>
          <a:xfrm>
            <a:off x="7210425" y="1598613"/>
            <a:ext cx="4719638" cy="9334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ОНИ (више лица о којима се говори)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483100" y="173038"/>
            <a:ext cx="10515600" cy="531812"/>
          </a:xfrm>
        </p:spPr>
        <p:txBody>
          <a:bodyPr/>
          <a:lstStyle/>
          <a:p>
            <a:pPr eaLnBrk="1" hangingPunct="1"/>
            <a:r>
              <a:rPr lang="sr-Cyrl-BA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ЗАПАМТИ</a:t>
            </a:r>
            <a:r>
              <a:rPr lang="sr-Cyrl-BA" alt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alt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38" y="906463"/>
            <a:ext cx="11515725" cy="55229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Замјеница </a:t>
            </a:r>
            <a:r>
              <a:rPr lang="sr-Cyrl-R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 је лична замјеница за прво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лице МНОЖИНЕ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Замјеница </a:t>
            </a:r>
            <a:r>
              <a:rPr lang="sr-Cyrl-R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 је лична замјеница за друго лице МНОЖИНЕ.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Замјеница </a:t>
            </a:r>
            <a:r>
              <a:rPr lang="sr-Cyrl-R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ОНИ, ОНЕ, ОНА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је лична замјеница за треће лице МНОЖИНЕ.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Личну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замјеницу </a:t>
            </a:r>
            <a:r>
              <a:rPr lang="sr-Cyrl-R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 (ВАС, ВАМА, ВАМ</a:t>
            </a:r>
            <a:r>
              <a:rPr lang="sr-Cyrl-R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поред основног значења да упућује на више лица која слушају,</a:t>
            </a:r>
            <a:r>
              <a:rPr lang="sr-Cyrl-R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користимо и када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се обраћамо неком појединцу из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поштовања. Тада се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пише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великим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почетим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словом.</a:t>
            </a: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   Нпр.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Сигурно сте </a:t>
            </a:r>
            <a:r>
              <a:rPr lang="sr-Cyrl-R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 у праву.  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Ја </a:t>
            </a:r>
            <a:r>
              <a:rPr lang="sr-Cyrl-R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Вас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разумијем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Радо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ћу </a:t>
            </a:r>
            <a:r>
              <a:rPr lang="sr-Cyrl-R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Вам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помоћи.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sr-Cyrl-R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sr-Cyrl-R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sr-Cyrl-R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sr-Cyrl-R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2516</TotalTime>
  <Words>631</Words>
  <Application>Microsoft Office PowerPoint</Application>
  <PresentationFormat>Custom</PresentationFormat>
  <Paragraphs>137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РЕБУС</vt:lpstr>
      <vt:lpstr>  ЛИЧНЕ ЗАМЈЕНИЦЕ  </vt:lpstr>
      <vt:lpstr>Slide 3</vt:lpstr>
      <vt:lpstr>О чему разговарају необични ученици?</vt:lpstr>
      <vt:lpstr>Slide 5</vt:lpstr>
      <vt:lpstr>Slide 6</vt:lpstr>
      <vt:lpstr>ЗАПАМТИ!</vt:lpstr>
      <vt:lpstr>Slide 8</vt:lpstr>
      <vt:lpstr>ЗАПАМТИ!</vt:lpstr>
      <vt:lpstr>Slide 10</vt:lpstr>
      <vt:lpstr>Slide 11</vt:lpstr>
      <vt:lpstr>Задаци за самосталан рад: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БРОЈЕВИ</dc:title>
  <dc:creator>Racunar</dc:creator>
  <cp:lastModifiedBy>user</cp:lastModifiedBy>
  <cp:revision>125</cp:revision>
  <dcterms:created xsi:type="dcterms:W3CDTF">2020-04-01T14:19:52Z</dcterms:created>
  <dcterms:modified xsi:type="dcterms:W3CDTF">2020-04-30T19:03:24Z</dcterms:modified>
</cp:coreProperties>
</file>