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4" r:id="rId11"/>
    <p:sldId id="263" r:id="rId12"/>
    <p:sldId id="270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ADF2-580D-44EB-BACC-A10B74B33C12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7B6F-3727-4AD3-BBCE-448919B5FA19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8065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BFBC-EBF5-4BA1-8A21-C86D4DC9C5E8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B5F5-9015-48DE-8856-801AFFB99E1A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936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DEAA-4C51-4EFA-A387-0108245ABE68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BAB1-4540-4864-B3C1-8D594F805263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47839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98D4-DD37-4E50-B813-06FBB9213E9E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BB24-F75A-41FA-B7C0-2296D3430DE2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99753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6F7B-8DE6-4F77-AA88-7A67D6821624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2D14-E2A0-4D94-9296-1C354F845D21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37614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142D-A3B8-4F79-808A-6D5A02575853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79A6-80C0-40BE-92AD-011831EFBA76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93480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D8C4-088A-40C9-A5F2-6294D45B8197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0863-BD16-475E-AA01-F2CA0CDAD2AC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410229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293-D3D6-47E8-A5C5-DF9F3690C380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FF8B-A900-4CE4-8F6F-451C1FB03F73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27923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A7D2-ED45-4920-98EA-D0255FF825BC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7437-65BA-4E43-9228-B57B8CA4E67F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61730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F819-F448-4277-BE83-F58E55821BE3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0D1DF-1599-4353-AE0D-EC7439FD5DCE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02460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05AF-7DF6-4750-87EC-FBFF8E5FA841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418F-3615-4532-A7CF-7FE9D794080F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64171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sr-Cyrl-B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sr-Cyrl-B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14C7CB-A656-4624-80C9-34076D2647AA}" type="datetimeFigureOut">
              <a:rPr lang="sr-Cyrl-BA"/>
              <a:pPr>
                <a:defRPr/>
              </a:pPr>
              <a:t>30.4.2020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F9EFC5-9524-46C2-A6E5-C98E8547BD4D}" type="slidenum">
              <a:rPr lang="sr-Cyrl-BA"/>
              <a:pPr>
                <a:defRPr/>
              </a:pPr>
              <a:t>‹#›</a:t>
            </a:fld>
            <a:endParaRPr lang="sr-Cyrl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sz="4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ПОВРТЊАК,</a:t>
            </a:r>
            <a:br>
              <a:rPr lang="sr-Cyrl-BA" sz="4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sr-Cyrl-BA" sz="4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карактеристике станишта и животне заједнице</a:t>
            </a:r>
            <a:endParaRPr lang="sr-Cyrl-BA" sz="4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596900" y="4953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Познавање природе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92100" y="241300"/>
            <a:ext cx="1168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Повртњак је велики извор хране.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r-Cyrl-BA" altLang="en-US" sz="3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Корисне животиње у повртњаку су:                                  </a:t>
            </a:r>
          </a:p>
        </p:txBody>
      </p:sp>
      <p:pic>
        <p:nvPicPr>
          <p:cNvPr id="11267" name="Picture 2" descr="Gornje Podunavlje - kisna gl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44700"/>
            <a:ext cx="33258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Велика европска бубамара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044700"/>
            <a:ext cx="2628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Медоносна пчела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4713" y="2044700"/>
            <a:ext cx="31607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osa - srpski rečnik porekla značenja i tumačenja reči i izra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5425" y="2044700"/>
            <a:ext cx="3076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558800" y="4818063"/>
            <a:ext cx="11150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глиста                     бубамара                пчела                       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057400" y="188913"/>
            <a:ext cx="725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 u="sng">
                <a:solidFill>
                  <a:schemeClr val="bg1"/>
                </a:solidFill>
              </a:rPr>
              <a:t>Штеточине у повртњаку су многобројне.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203200" y="1260475"/>
            <a:ext cx="57340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rgbClr val="FFFF00"/>
                </a:solidFill>
              </a:rPr>
              <a:t>Кртица</a:t>
            </a:r>
            <a:r>
              <a:rPr lang="sr-Cyrl-BA" altLang="en-US" sz="3200">
                <a:solidFill>
                  <a:schemeClr val="bg1"/>
                </a:solidFill>
              </a:rPr>
              <a:t> приликом копања ходника кроз земљу, оштећује и кида коријење па се биљке могу и осушити.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203200" y="4498975"/>
            <a:ext cx="5159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rgbClr val="FFFF00"/>
                </a:solidFill>
              </a:rPr>
              <a:t>Ровац</a:t>
            </a:r>
            <a:r>
              <a:rPr lang="sr-Cyrl-BA" altLang="en-US" sz="3200">
                <a:solidFill>
                  <a:schemeClr val="bg1"/>
                </a:solidFill>
              </a:rPr>
              <a:t> (мрмак) је инсект који живи у земљи. Најчешће нагриза кромпир.</a:t>
            </a:r>
          </a:p>
        </p:txBody>
      </p:sp>
      <p:pic>
        <p:nvPicPr>
          <p:cNvPr id="12293" name="Picture 2" descr="Kako se riješiti krtice u vrtu | Uredi svoj 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088" y="912813"/>
            <a:ext cx="3905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Rovac | suzbijanje | izgled | šteta | Poljoinfo 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979863"/>
            <a:ext cx="37782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857250" y="5610225"/>
            <a:ext cx="3813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кромпирова златица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8099425" y="5610225"/>
            <a:ext cx="1350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жижак</a:t>
            </a:r>
          </a:p>
        </p:txBody>
      </p:sp>
      <p:pic>
        <p:nvPicPr>
          <p:cNvPr id="13316" name="Picture 4" descr="pasulj žižak | Portal i poljoprivredna emisija Bolja Zeml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125538"/>
            <a:ext cx="725487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Krompirova zla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50419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457200" y="849313"/>
            <a:ext cx="115141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У повртњаку расту и штетне </a:t>
            </a:r>
            <a:r>
              <a:rPr lang="sr-Cyrl-BA" altLang="en-US" sz="3200" u="sng">
                <a:solidFill>
                  <a:schemeClr val="bg1"/>
                </a:solidFill>
              </a:rPr>
              <a:t>коровске биљке</a:t>
            </a:r>
            <a:r>
              <a:rPr lang="sr-Cyrl-BA" altLang="en-US" sz="3200">
                <a:solidFill>
                  <a:schemeClr val="bg1"/>
                </a:solidFill>
              </a:rPr>
              <a:t>. Оне су самоникле,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ометају раст гајеним биљкама, црпе воду и храњиве материје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из земљишта.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r-Cyrl-BA" altLang="en-US" sz="3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           амброзија                                                  дјетелина</a:t>
            </a:r>
          </a:p>
        </p:txBody>
      </p:sp>
      <p:pic>
        <p:nvPicPr>
          <p:cNvPr id="14339" name="Picture 2" descr="Ambrozija – biljka koja može da nas uguši! | Portal 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03600"/>
            <a:ext cx="50958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Ratarstvo – Seoski Poslovi – Portal o poljoprivre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403600"/>
            <a:ext cx="584676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238" y="519113"/>
            <a:ext cx="23210837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u="sng" dirty="0">
                <a:solidFill>
                  <a:schemeClr val="bg1"/>
                </a:solidFill>
                <a:latin typeface="+mn-lt"/>
              </a:rPr>
              <a:t>Задатак за самосталан рад: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bg1"/>
                </a:solidFill>
                <a:latin typeface="+mn-lt"/>
              </a:rPr>
              <a:t>Више информација о повртњаку можете пронаћи у уџбенику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bg1"/>
                </a:solidFill>
                <a:latin typeface="+mn-lt"/>
              </a:rPr>
              <a:t>Познавање природе за 5. разред на странама: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bg1"/>
                </a:solidFill>
                <a:latin typeface="+mn-lt"/>
              </a:rPr>
              <a:t>80, 81, 82, 83, 84. и 85.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BA" sz="3200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bg1"/>
                </a:solidFill>
                <a:latin typeface="+mn-lt"/>
              </a:rPr>
              <a:t>1. Истражи и напиши састав о користи и значају повртарских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mtClean="0">
                <a:solidFill>
                  <a:schemeClr val="bg1"/>
                </a:solidFill>
                <a:latin typeface="+mn-lt"/>
              </a:rPr>
              <a:t>    </a:t>
            </a:r>
            <a:r>
              <a:rPr lang="sr-Cyrl-BA" sz="3200" smtClean="0">
                <a:solidFill>
                  <a:schemeClr val="bg1"/>
                </a:solidFill>
                <a:latin typeface="+mn-lt"/>
              </a:rPr>
              <a:t>биљака</a:t>
            </a:r>
            <a:r>
              <a:rPr lang="sr-Cyrl-BA" sz="3200" dirty="0">
                <a:solidFill>
                  <a:schemeClr val="bg1"/>
                </a:solidFill>
                <a:latin typeface="+mn-lt"/>
              </a:rPr>
              <a:t>. Које поврће се назива „рајском биљком“ и зашто?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bg1"/>
                </a:solidFill>
                <a:latin typeface="+mn-lt"/>
              </a:rPr>
              <a:t>2. Илуструј поврће које волиш да једеш.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406400" y="1130300"/>
            <a:ext cx="45593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ПОВРТЊАК је култивисана животна заједница повртарских биљака и животиња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које ту живе.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Обично су то мање обрадиве површине.</a:t>
            </a:r>
          </a:p>
        </p:txBody>
      </p:sp>
      <p:pic>
        <p:nvPicPr>
          <p:cNvPr id="3075" name="Picture 4" descr="Gnojidba bašta i vrt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100" y="771525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28600" y="1892300"/>
            <a:ext cx="3937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Постоје и велике  пољопривредне површине на којима се узгаја поврће за продају.</a:t>
            </a:r>
          </a:p>
        </p:txBody>
      </p:sp>
      <p:pic>
        <p:nvPicPr>
          <p:cNvPr id="4099" name="Picture 2" descr="Zaustaviti dalje širenje zaraza u usevima kromp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845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457200" y="1320800"/>
            <a:ext cx="4419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Поврће гајимо и у </a:t>
            </a:r>
            <a:r>
              <a:rPr lang="sr-Cyrl-BA" altLang="en-US" sz="3200" u="sng">
                <a:solidFill>
                  <a:schemeClr val="bg1"/>
                </a:solidFill>
              </a:rPr>
              <a:t>пластеницима</a:t>
            </a:r>
            <a:r>
              <a:rPr lang="sr-Cyrl-BA" altLang="en-US" sz="3200">
                <a:solidFill>
                  <a:schemeClr val="bg1"/>
                </a:solidFill>
              </a:rPr>
              <a:t> у којима можемо контролисати услове за живот: свјетлост, топлоту, влажност  и плодност земљишта...</a:t>
            </a:r>
          </a:p>
        </p:txBody>
      </p:sp>
      <p:pic>
        <p:nvPicPr>
          <p:cNvPr id="5123" name="Picture 2" descr="eKapija | Uvezivanjem zadruga do razvoja proizvoda - Kroz projeka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23900"/>
            <a:ext cx="72898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450850" y="393700"/>
            <a:ext cx="1123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У исхрани користимо различите дијелове повртарских биљака: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067425" y="5062538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rgbClr val="FFFF00"/>
                </a:solidFill>
              </a:rPr>
              <a:t>Лист: </a:t>
            </a:r>
            <a:r>
              <a:rPr lang="sr-Cyrl-BA" altLang="en-US" sz="3200">
                <a:solidFill>
                  <a:schemeClr val="bg1"/>
                </a:solidFill>
              </a:rPr>
              <a:t>купус, кељ, зелена салата...</a:t>
            </a:r>
          </a:p>
        </p:txBody>
      </p:sp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271463" y="5062538"/>
            <a:ext cx="54371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BA" altLang="en-US" sz="3200">
                <a:solidFill>
                  <a:srgbClr val="FFFF00"/>
                </a:solidFill>
              </a:rPr>
              <a:t>K</a:t>
            </a:r>
            <a:r>
              <a:rPr lang="sr-Cyrl-BA" altLang="en-US" sz="3200">
                <a:solidFill>
                  <a:srgbClr val="FFFF00"/>
                </a:solidFill>
              </a:rPr>
              <a:t>оријен</a:t>
            </a:r>
            <a:r>
              <a:rPr lang="sr-Latn-BA" altLang="en-US" sz="3200">
                <a:solidFill>
                  <a:srgbClr val="FFFF00"/>
                </a:solidFill>
              </a:rPr>
              <a:t>: </a:t>
            </a:r>
            <a:r>
              <a:rPr lang="sr-Cyrl-BA" altLang="en-US" sz="3200">
                <a:solidFill>
                  <a:schemeClr val="bg1"/>
                </a:solidFill>
              </a:rPr>
              <a:t>мрква, першун, целер...</a:t>
            </a:r>
          </a:p>
        </p:txBody>
      </p:sp>
      <p:pic>
        <p:nvPicPr>
          <p:cNvPr id="6149" name="Picture 2" descr="Zdravo i ukusno korjenasto povrće • Kuhaj.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8" y="1597025"/>
            <a:ext cx="6027737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Idealni za gajenje tokom cele godine - kelj i kelj pupčar | Agro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79563"/>
            <a:ext cx="6019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rfiol | rasada | uzgoj | berba | Poljoinfo 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579438"/>
            <a:ext cx="45259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30175" y="5262563"/>
            <a:ext cx="514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rgbClr val="FFFF00"/>
                </a:solidFill>
              </a:rPr>
              <a:t>Цвијет: </a:t>
            </a:r>
            <a:r>
              <a:rPr lang="sr-Cyrl-BA" altLang="en-US" sz="3200">
                <a:solidFill>
                  <a:schemeClr val="bg1"/>
                </a:solidFill>
              </a:rPr>
              <a:t>карфиол, брокула...</a:t>
            </a:r>
          </a:p>
        </p:txBody>
      </p:sp>
      <p:pic>
        <p:nvPicPr>
          <p:cNvPr id="7172" name="Picture 4" descr="VREME JE ZA VAĐENJE KROMPIRA | Dobro ju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675" y="579438"/>
            <a:ext cx="67960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273675" y="5262563"/>
            <a:ext cx="6796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rgbClr val="FFFF00"/>
                </a:solidFill>
              </a:rPr>
              <a:t>Подземно стабло </a:t>
            </a:r>
            <a:r>
              <a:rPr lang="sr-Cyrl-BA" altLang="en-US" sz="3200">
                <a:solidFill>
                  <a:schemeClr val="bg1"/>
                </a:solidFill>
              </a:rPr>
              <a:t>– кртола кромпира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droponska proizvodnja paradajza, krastavca i paprike VIDE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635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Poljoprivredno gazdinstvo Stojanović - Leskovac.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422400"/>
            <a:ext cx="42513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Šta se sve dešava sa organizmom ako jedete bar jedan krastava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435100"/>
            <a:ext cx="475138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27063" y="4905375"/>
            <a:ext cx="1096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rgbClr val="FFFF00"/>
                </a:solidFill>
              </a:rPr>
              <a:t>Плод: </a:t>
            </a:r>
            <a:r>
              <a:rPr lang="sr-Cyrl-BA" altLang="en-US" sz="3200">
                <a:solidFill>
                  <a:schemeClr val="bg1"/>
                </a:solidFill>
              </a:rPr>
              <a:t>парадајз, паприка, краставац, патлиџан, бундева...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81000" y="1435100"/>
            <a:ext cx="4102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ЛУК је двогодишња зељаста биљка. Разликујемо: црни, црвени, бијели лук и празилук.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Лук који се сади у јесен је </a:t>
            </a:r>
            <a:r>
              <a:rPr lang="sr-Cyrl-BA" altLang="en-US" sz="3200">
                <a:solidFill>
                  <a:srgbClr val="FFFF00"/>
                </a:solidFill>
              </a:rPr>
              <a:t>озими лук</a:t>
            </a:r>
            <a:r>
              <a:rPr lang="sr-Cyrl-BA" altLang="en-US" sz="3200">
                <a:solidFill>
                  <a:schemeClr val="bg1"/>
                </a:solidFill>
              </a:rPr>
              <a:t>, а онај који се сади у прољеће је </a:t>
            </a:r>
            <a:r>
              <a:rPr lang="sr-Cyrl-BA" altLang="en-US" sz="3200">
                <a:solidFill>
                  <a:srgbClr val="FFFF00"/>
                </a:solidFill>
              </a:rPr>
              <a:t>јари лук</a:t>
            </a:r>
            <a:r>
              <a:rPr lang="sr-Cyrl-BA" altLang="en-US" sz="32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219" name="Picture 2" descr="Делови од храната кои се фрлаат, а всушност се многу здра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774825"/>
            <a:ext cx="4537075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raziluk 1kg - Cenote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774825"/>
            <a:ext cx="33639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444500" y="1930400"/>
            <a:ext cx="50419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Кромпир је веома заступљен у нашој исхрани.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Обилује скробом. Подземно стабло кромпира се зове </a:t>
            </a:r>
            <a:r>
              <a:rPr lang="sr-Cyrl-BA" altLang="en-US" sz="3200">
                <a:solidFill>
                  <a:srgbClr val="FFFF00"/>
                </a:solidFill>
              </a:rPr>
              <a:t>кртола</a:t>
            </a:r>
            <a:r>
              <a:rPr lang="sr-Cyrl-BA" altLang="en-US" sz="3200">
                <a:solidFill>
                  <a:schemeClr val="bg1"/>
                </a:solidFill>
              </a:rPr>
              <a:t> или </a:t>
            </a:r>
            <a:r>
              <a:rPr lang="sr-Cyrl-BA" altLang="en-US" sz="3200">
                <a:solidFill>
                  <a:srgbClr val="FFFF00"/>
                </a:solidFill>
              </a:rPr>
              <a:t>гомољ</a:t>
            </a:r>
            <a:r>
              <a:rPr lang="sr-Cyrl-BA" altLang="en-US" sz="320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Cyrl-BA" altLang="en-US" sz="3200">
                <a:solidFill>
                  <a:schemeClr val="bg1"/>
                </a:solidFill>
              </a:rPr>
              <a:t>Плод кромпира је зелена отровна бобица.</a:t>
            </a:r>
          </a:p>
        </p:txBody>
      </p:sp>
      <p:pic>
        <p:nvPicPr>
          <p:cNvPr id="10243" name="Picture 2" descr="Plamenjača Krompira i Paradaj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950" y="0"/>
            <a:ext cx="497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Систематизујемо садњу усјева у приградском подручју поштујућ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543300"/>
            <a:ext cx="49720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328</Words>
  <Application>Microsoft Office PowerPoint</Application>
  <PresentationFormat>Custom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ПОВРТЊАК, карактеристике станишта и животне заједнице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user</cp:lastModifiedBy>
  <cp:revision>28</cp:revision>
  <dcterms:created xsi:type="dcterms:W3CDTF">2020-04-10T08:52:31Z</dcterms:created>
  <dcterms:modified xsi:type="dcterms:W3CDTF">2020-04-30T18:49:32Z</dcterms:modified>
</cp:coreProperties>
</file>