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4" r:id="rId4"/>
    <p:sldId id="275" r:id="rId5"/>
    <p:sldId id="276" r:id="rId6"/>
    <p:sldId id="266" r:id="rId7"/>
    <p:sldId id="264" r:id="rId8"/>
    <p:sldId id="263" r:id="rId9"/>
    <p:sldId id="269" r:id="rId10"/>
    <p:sldId id="270" r:id="rId11"/>
    <p:sldId id="271" r:id="rId12"/>
    <p:sldId id="272" r:id="rId13"/>
    <p:sldId id="27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303C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6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6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BB563-EDAA-4D6F-9716-EF45707DAC4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77C03-AD21-4463-AC8F-987BB335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77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3902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1302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5996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9304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8415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7230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8436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5843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24301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8770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650-AD1D-4808-9EF8-7828933F984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5853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B650-AD1D-4808-9EF8-7828933F984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7B67-F97F-4713-BDD2-2703DE154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00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1275606"/>
            <a:ext cx="6400800" cy="3078342"/>
          </a:xfrm>
        </p:spPr>
        <p:txBody>
          <a:bodyPr>
            <a:normAutofit fontScale="92500" lnSpcReduction="20000"/>
          </a:bodyPr>
          <a:lstStyle/>
          <a:p>
            <a:r>
              <a:rPr lang="sr-Cyrl-BA" sz="4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„</a:t>
            </a:r>
            <a:r>
              <a:rPr lang="sr-Cyrl-BA" sz="4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ВОЖЊА“</a:t>
            </a:r>
          </a:p>
          <a:p>
            <a:r>
              <a:rPr lang="sr-Cyrl-BA" sz="4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Десанка Максимовић</a:t>
            </a:r>
          </a:p>
          <a:p>
            <a:endParaRPr lang="sr-Cyrl-BA" sz="42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endParaRPr lang="sr-Cyrl-BA" sz="4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sr-Cyrl-BA" sz="4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                      </a:t>
            </a:r>
            <a:r>
              <a:rPr lang="sr-Cyrl-BA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обрада</a:t>
            </a:r>
            <a:endParaRPr lang="sr-Cyrl-BA" sz="3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9039"/>
            <a:ext cx="3432619" cy="279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724282" y="411510"/>
            <a:ext cx="247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Српски језик</a:t>
            </a:r>
            <a:endParaRPr lang="sr-Cyrl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736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327129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sr-Cyrl-RS" sz="2400" dirty="0" smtClean="0">
                <a:solidFill>
                  <a:schemeClr val="bg1"/>
                </a:solidFill>
              </a:rPr>
              <a:t>Пјесма је сачињена од: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а) девет строфа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б) три строфе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в) дванаест строфа</a:t>
            </a:r>
          </a:p>
          <a:p>
            <a:pPr marL="457200" indent="-457200">
              <a:buAutoNum type="arabicPeriod" startAt="4"/>
            </a:pPr>
            <a:r>
              <a:rPr lang="sr-Cyrl-RS" sz="2400" dirty="0" smtClean="0">
                <a:solidFill>
                  <a:schemeClr val="bg1"/>
                </a:solidFill>
              </a:rPr>
              <a:t>Вријеме радње у пјесми је: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а) прољеће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б) љето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в) јесен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г) зима</a:t>
            </a:r>
          </a:p>
        </p:txBody>
      </p:sp>
      <p:sp>
        <p:nvSpPr>
          <p:cNvPr id="4" name="Oval 3"/>
          <p:cNvSpPr/>
          <p:nvPr/>
        </p:nvSpPr>
        <p:spPr>
          <a:xfrm>
            <a:off x="395536" y="1635646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7544" y="2931790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9502"/>
            <a:ext cx="8568952" cy="4464496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5"/>
            </a:pPr>
            <a:r>
              <a:rPr lang="sr-Cyrl-RS" sz="2400" dirty="0" smtClean="0">
                <a:solidFill>
                  <a:schemeClr val="bg1"/>
                </a:solidFill>
              </a:rPr>
              <a:t>Мјесто радње у пјесми је: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а) град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б) планина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в) село</a:t>
            </a:r>
          </a:p>
          <a:p>
            <a:pPr marL="457200" indent="-457200">
              <a:buAutoNum type="arabicPeriod" startAt="6"/>
            </a:pPr>
            <a:r>
              <a:rPr lang="sr-Cyrl-RS" sz="2400" dirty="0" smtClean="0">
                <a:solidFill>
                  <a:schemeClr val="bg1"/>
                </a:solidFill>
              </a:rPr>
              <a:t>Које строфе се понављају у пјесми: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а) прва и једанаеста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б) прва и осма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в) друга и пета</a:t>
            </a:r>
          </a:p>
          <a:p>
            <a:pPr marL="457200" indent="-457200">
              <a:buNone/>
            </a:pPr>
            <a:r>
              <a:rPr lang="sr-Cyrl-RS" sz="2400" dirty="0" smtClean="0">
                <a:solidFill>
                  <a:schemeClr val="bg1"/>
                </a:solidFill>
              </a:rPr>
              <a:t>г) друга и дванаеста</a:t>
            </a:r>
          </a:p>
          <a:p>
            <a:pPr marL="457200" indent="-45720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1520" y="1707654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520" y="3939902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520" y="2643758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11510"/>
            <a:ext cx="8291264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2800" dirty="0" smtClean="0">
                <a:solidFill>
                  <a:schemeClr val="bg1"/>
                </a:solidFill>
              </a:rPr>
              <a:t>ЗАДАЦИ ЗА САМОСТАЛАН РАД:</a:t>
            </a:r>
          </a:p>
          <a:p>
            <a:endParaRPr lang="sr-Cyrl-RS" sz="2800" dirty="0" smtClean="0">
              <a:solidFill>
                <a:schemeClr val="bg1"/>
              </a:solidFill>
            </a:endParaRPr>
          </a:p>
          <a:p>
            <a:r>
              <a:rPr lang="sr-Cyrl-RS" sz="2800" dirty="0" smtClean="0">
                <a:solidFill>
                  <a:schemeClr val="bg1"/>
                </a:solidFill>
              </a:rPr>
              <a:t>1. Напиши у свеске биљешке о писцу!</a:t>
            </a:r>
          </a:p>
          <a:p>
            <a:r>
              <a:rPr lang="sr-Cyrl-RS" sz="2800" dirty="0" smtClean="0">
                <a:solidFill>
                  <a:schemeClr val="bg1"/>
                </a:solidFill>
              </a:rPr>
              <a:t>2. Увјежбај изражајно читати пјесму!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se-and-carriage-dri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1600"/>
            <a:ext cx="8208912" cy="4940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280px-Smartly_dressed_couple_seated_on_an_1886-model_bicycle_for_two_-_NARA_-_5197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948" y="771550"/>
            <a:ext cx="4345945" cy="3456384"/>
          </a:xfrm>
        </p:spPr>
      </p:pic>
      <p:pic>
        <p:nvPicPr>
          <p:cNvPr id="6" name="Content Placeholder 5" descr="stari-au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5" y="771550"/>
            <a:ext cx="4151113" cy="3448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03598"/>
            <a:ext cx="3960440" cy="3312368"/>
          </a:xfrm>
        </p:spPr>
      </p:pic>
      <p:pic>
        <p:nvPicPr>
          <p:cNvPr id="7" name="Content Placeholder 6" descr="stari-drveni-brodovi-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03598"/>
            <a:ext cx="4172272" cy="33123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named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71550"/>
            <a:ext cx="4038600" cy="3672408"/>
          </a:xfrm>
        </p:spPr>
      </p:pic>
      <p:pic>
        <p:nvPicPr>
          <p:cNvPr id="6" name="Content Placeholder 5" descr="ZR-3_on_USS_Saratog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771550"/>
            <a:ext cx="4038600" cy="36724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83518"/>
            <a:ext cx="7992888" cy="4248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718"/>
            <a:ext cx="8507288" cy="4948013"/>
          </a:xfrm>
        </p:spPr>
        <p:txBody>
          <a:bodyPr numCol="2">
            <a:normAutofit fontScale="90000"/>
          </a:bodyPr>
          <a:lstStyle/>
          <a:p>
            <a:r>
              <a:rPr lang="sr-Cyrl-B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sr-Cyrl-BA" sz="27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b="1" dirty="0" smtClean="0">
                <a:solidFill>
                  <a:schemeClr val="bg1"/>
                </a:solidFill>
                <a:cs typeface="Times New Roman" pitchFamily="18" charset="0"/>
              </a:rPr>
              <a:t>                                             ВОЖЊА</a:t>
            </a:r>
            <a:br>
              <a:rPr lang="sr-Cyrl-BA" sz="27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                                             </a:t>
            </a: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Возимо се. Покрај пута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разасута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села леже.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Ко потоци после буре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коњи јуре,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лете, беже.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Врх потока и шипрага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топла, блага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вечер пада.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Возимо се. Сања цвеће,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мирис слеће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>са ливада.</a:t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>Гле, сеоске куће беле</a:t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>као стреле</a:t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>тек пролете.</a:t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>Поред пута стабла вита,</a:t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>шибља, жита</a:t>
            </a:r>
            <a:b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700" dirty="0">
                <a:solidFill>
                  <a:schemeClr val="bg1"/>
                </a:solidFill>
                <a:cs typeface="Times New Roman" pitchFamily="18" charset="0"/>
              </a:rPr>
              <a:t> лете, лете.</a:t>
            </a:r>
            <a:r>
              <a:rPr lang="sr-Cyrl-BA" sz="27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700" b="1" dirty="0">
                <a:solidFill>
                  <a:schemeClr val="bg1"/>
                </a:solidFill>
                <a:cs typeface="Times New Roman" pitchFamily="18" charset="0"/>
              </a:rPr>
            </a:br>
            <a:endParaRPr lang="en-US" sz="27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848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670027"/>
          </a:xfrm>
        </p:spPr>
        <p:txBody>
          <a:bodyPr numCol="2">
            <a:no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Гле, почињу и светлаци,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лета знанци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да се пале.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И из магле трепте сиве,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као живе,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звезде мале.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По бескрајно нежном, меком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и далеком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небу плаву.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Насмејани месец блуди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што на људи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личи главу.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Возимо се. Покрај пута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разасута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села леже...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Ко потоци после буре 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коњи јуре,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лете, беже.</a:t>
            </a:r>
            <a: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b="1" dirty="0">
                <a:solidFill>
                  <a:schemeClr val="bg1"/>
                </a:solidFill>
                <a:cs typeface="Times New Roman" pitchFamily="18" charset="0"/>
              </a:rPr>
            </a:br>
            <a:endParaRPr lang="en-US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676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8"/>
            <a:ext cx="9145016" cy="4454003"/>
          </a:xfrm>
        </p:spPr>
        <p:txBody>
          <a:bodyPr numCol="1">
            <a:normAutofit/>
          </a:bodyPr>
          <a:lstStyle/>
          <a:p>
            <a:pPr algn="l"/>
            <a:r>
              <a:rPr lang="sr-Cyrl-BA" sz="3200" dirty="0" smtClean="0">
                <a:solidFill>
                  <a:schemeClr val="bg1"/>
                </a:solidFill>
                <a:cs typeface="Times New Roman" pitchFamily="18" charset="0"/>
              </a:rPr>
              <a:t>Непознате ријечи:</a:t>
            </a:r>
            <a:br>
              <a:rPr lang="sr-Cyrl-BA" sz="32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32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32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  <a:t>бура</a:t>
            </a: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 – јак вјетар, обично праћен кишом;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  <a:t>шипраг</a:t>
            </a: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 – густо шибље, грмље;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  <a:t>светлаци (свитац) </a:t>
            </a:r>
            <a: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  <a:t>– инсект чији задњи дио тијела ноћу свијетли;</a:t>
            </a:r>
            <a:br>
              <a:rPr lang="sr-Cyrl-BA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BA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72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-236562"/>
            <a:ext cx="7772400" cy="1080120"/>
          </a:xfrm>
        </p:spPr>
        <p:txBody>
          <a:bodyPr>
            <a:normAutofit/>
          </a:bodyPr>
          <a:lstStyle/>
          <a:p>
            <a:pPr algn="just"/>
            <a:r>
              <a:rPr lang="sr-Cyrl-BA" sz="3200" dirty="0">
                <a:solidFill>
                  <a:schemeClr val="bg1"/>
                </a:solidFill>
                <a:cs typeface="Times New Roman" pitchFamily="18" charset="0"/>
              </a:rPr>
              <a:t>Анализа </a:t>
            </a:r>
            <a:r>
              <a:rPr lang="sr-Cyrl-BA" sz="3200" dirty="0" smtClean="0">
                <a:solidFill>
                  <a:schemeClr val="bg1"/>
                </a:solidFill>
                <a:cs typeface="Times New Roman" pitchFamily="18" charset="0"/>
              </a:rPr>
              <a:t>пјесме: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8466"/>
            <a:ext cx="8533456" cy="3384376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Ова пјесма говори о:</a:t>
            </a:r>
          </a:p>
          <a:p>
            <a:pPr marL="514350" indent="-514350" algn="just"/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а) вожњи на бициклу</a:t>
            </a:r>
          </a:p>
          <a:p>
            <a:pPr marL="514350" indent="-514350" algn="just"/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б) вожњи у аутобусу</a:t>
            </a:r>
          </a:p>
          <a:p>
            <a:pPr marL="514350" indent="-514350" algn="just"/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в) вожњи у кочији</a:t>
            </a:r>
          </a:p>
          <a:p>
            <a:pPr marL="514350" indent="-514350" algn="just">
              <a:buAutoNum type="arabicPeriod" startAt="2"/>
            </a:pPr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Мотив пјесме је:</a:t>
            </a:r>
          </a:p>
          <a:p>
            <a:pPr marL="514350" indent="-514350" algn="just"/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а) љубав према мору</a:t>
            </a:r>
          </a:p>
          <a:p>
            <a:pPr marL="514350" indent="-514350" algn="just"/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б) љубав према природи</a:t>
            </a:r>
          </a:p>
          <a:p>
            <a:pPr marL="514350" indent="-514350" algn="just"/>
            <a:r>
              <a:rPr lang="sr-Cyrl-R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в) љубав према предметима</a:t>
            </a:r>
            <a:endParaRPr lang="sr-Cyrl-BA" sz="2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sr-Cyrl-BA" sz="28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/>
            </a:r>
            <a:br>
              <a:rPr lang="sr-Cyrl-BA" sz="280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sr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3528" y="2211710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3528" y="3507854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151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153</Words>
  <Application>Microsoft Office PowerPoint</Application>
  <PresentationFormat>On-screen Show (16:9)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                                                                                                                    ВОЖЊА                                               Возимо се. Покрај пута разасута села леже.  Ко потоци после буре коњи јуре, лете, беже.  Врх потока и шипрага топла, блага вечер пада.     Возимо се. Сања цвеће, мирис слеће са ливада.  Гле, сеоске куће беле као стреле тек пролете.  Поред пута стабла вита, шибља, жита  лете, лете. </vt:lpstr>
      <vt:lpstr> Гле, почињу и светлаци, лета знанци да се пале.  И из магле трепте сиве, као живе, звезде мале.  По бескрајно нежном, меком и далеком небу плаву.    Насмејани месец блуди што на људи личи главу.  Возимо се. Покрај пута разасута села леже...  Ко потоци после буре  коњи јуре, лете, беже.  </vt:lpstr>
      <vt:lpstr>Непознате ријечи:  - бура – јак вјетар, обично праћен кишом;  - шипраг – густо шибље, грмље;  - светлаци (свитац) – инсект чији задњи дио тијела ноћу свијетли;   </vt:lpstr>
      <vt:lpstr>Анализа пјесме: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</dc:creator>
  <cp:lastModifiedBy>user</cp:lastModifiedBy>
  <cp:revision>59</cp:revision>
  <dcterms:created xsi:type="dcterms:W3CDTF">2020-04-05T09:01:07Z</dcterms:created>
  <dcterms:modified xsi:type="dcterms:W3CDTF">2020-04-30T18:03:54Z</dcterms:modified>
</cp:coreProperties>
</file>