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257" r:id="rId4"/>
    <p:sldId id="258" r:id="rId5"/>
    <p:sldId id="265" r:id="rId6"/>
    <p:sldId id="259" r:id="rId7"/>
    <p:sldId id="260" r:id="rId8"/>
    <p:sldId id="261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256EFF"/>
    <a:srgbClr val="666633"/>
    <a:srgbClr val="669900"/>
    <a:srgbClr val="009999"/>
    <a:srgbClr val="76969E"/>
    <a:srgbClr val="CCCCFF"/>
    <a:srgbClr val="9999FF"/>
    <a:srgbClr val="99CC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r-Latn-CS" noProof="0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r-Latn-CS" noProof="0" smtClean="0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5F811-7E01-477E-8A78-46BE505E730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84673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EEA2-208B-4194-AFA2-FAD26AFA0C9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02620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A6012-2A78-4DFD-B143-45B174EB5D2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2646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5F811-7E01-477E-8A78-46BE505E730C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530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46DB5-A7CB-4DDE-85F8-FF32E9363F5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5997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3B4C7-8788-44E7-A683-2FFAADCFD80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40377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924A2-76B7-4555-9C89-F31420FAC9CB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13034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D4D0C-4054-443E-A4E0-C0D7D189795A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16548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C541C-2CE2-4B65-94AF-1C1DBF51C098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4669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90964-62B1-4E16-A0B4-B6477EBBD89B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28051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DDD9-D10A-498D-8D49-EC791C17784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7601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DB5-A7CB-4DDE-85F8-FF32E9363F5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11612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4FDF-8B8C-46C0-9C7F-D675125AFED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336656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FEEA2-208B-4194-AFA2-FAD26AFA0C93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7242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A6012-2A78-4DFD-B143-45B174EB5D2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25430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B4C7-8788-44E7-A683-2FFAADCFD80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9247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924A2-76B7-4555-9C89-F31420FAC9C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80951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4D0C-4054-443E-A4E0-C0D7D189795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8570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541C-2CE2-4B65-94AF-1C1DBF51C09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97907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964-62B1-4E16-A0B4-B6477EBBD89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8925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DDD9-D10A-498D-8D49-EC791C1778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94843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4FDF-8B8C-46C0-9C7F-D675125AFED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090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CS" smtClean="0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FD5C27-E67C-4174-A23A-79278BECE50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D5C27-E67C-4174-A23A-79278BECE50D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7760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94759" y="555477"/>
            <a:ext cx="10363200" cy="873808"/>
          </a:xfrm>
        </p:spPr>
        <p:txBody>
          <a:bodyPr/>
          <a:lstStyle/>
          <a:p>
            <a:r>
              <a:rPr lang="fr-FR" sz="4500" dirty="0" smtClean="0">
                <a:solidFill>
                  <a:srgbClr val="FFCC66"/>
                </a:solidFill>
                <a:latin typeface="+mn-lt"/>
              </a:rPr>
              <a:t>VI</a:t>
            </a:r>
            <a:r>
              <a:rPr lang="sr-Latn-BA" sz="4500" dirty="0" smtClean="0">
                <a:solidFill>
                  <a:srgbClr val="FFCC66"/>
                </a:solidFill>
                <a:latin typeface="+mn-lt"/>
              </a:rPr>
              <a:t> </a:t>
            </a:r>
            <a:r>
              <a:rPr lang="sr-Cyrl-BA" sz="4500" dirty="0" smtClean="0">
                <a:solidFill>
                  <a:srgbClr val="FFCC66"/>
                </a:solidFill>
                <a:latin typeface="+mn-lt"/>
              </a:rPr>
              <a:t>разред</a:t>
            </a:r>
            <a:r>
              <a:rPr lang="sr-Latn-BA" sz="4500" dirty="0" smtClean="0">
                <a:solidFill>
                  <a:srgbClr val="FFCC66"/>
                </a:solidFill>
                <a:latin typeface="+mn-lt"/>
              </a:rPr>
              <a:t> - </a:t>
            </a:r>
            <a:r>
              <a:rPr lang="sr-Cyrl-BA" sz="4500" dirty="0" smtClean="0">
                <a:solidFill>
                  <a:srgbClr val="FFCC66"/>
                </a:solidFill>
                <a:latin typeface="+mn-lt"/>
              </a:rPr>
              <a:t>основи</a:t>
            </a:r>
            <a:r>
              <a:rPr lang="sr-Latn-BA" sz="4500" dirty="0" smtClean="0">
                <a:solidFill>
                  <a:srgbClr val="FFCC66"/>
                </a:solidFill>
                <a:latin typeface="+mn-lt"/>
              </a:rPr>
              <a:t> </a:t>
            </a:r>
            <a:r>
              <a:rPr lang="sr-Cyrl-BA" sz="4500" dirty="0" smtClean="0">
                <a:solidFill>
                  <a:srgbClr val="FFCC66"/>
                </a:solidFill>
                <a:latin typeface="+mn-lt"/>
              </a:rPr>
              <a:t>информатике</a:t>
            </a:r>
            <a:endParaRPr lang="en-US" sz="4500" dirty="0">
              <a:solidFill>
                <a:srgbClr val="FFCC6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82468" y="1538244"/>
            <a:ext cx="9938759" cy="4281442"/>
          </a:xfrm>
        </p:spPr>
        <p:txBody>
          <a:bodyPr/>
          <a:lstStyle/>
          <a:p>
            <a:r>
              <a:rPr lang="sr-Cyrl-BA" sz="4500" b="1" smtClean="0">
                <a:solidFill>
                  <a:srgbClr val="FFCC66"/>
                </a:solidFill>
              </a:rPr>
              <a:t>ОСНОВНИ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  <a:r>
              <a:rPr lang="sr-Cyrl-BA" sz="4500" b="1" dirty="0" smtClean="0">
                <a:solidFill>
                  <a:srgbClr val="FFCC66"/>
                </a:solidFill>
              </a:rPr>
              <a:t>ИНТЕРНЕТ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  <a:r>
              <a:rPr lang="sr-Cyrl-BA" sz="4500" b="1" dirty="0" smtClean="0">
                <a:solidFill>
                  <a:srgbClr val="FFCC66"/>
                </a:solidFill>
              </a:rPr>
              <a:t>СЕРВИСИ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</a:p>
          <a:p>
            <a:endParaRPr lang="sr-Latn-BA" sz="2000" b="1" dirty="0">
              <a:solidFill>
                <a:srgbClr val="FFCC66"/>
              </a:solidFill>
            </a:endParaRPr>
          </a:p>
          <a:p>
            <a:r>
              <a:rPr lang="sr-Cyrl-BA" sz="4500" b="1" dirty="0" smtClean="0">
                <a:solidFill>
                  <a:srgbClr val="FFCC66"/>
                </a:solidFill>
              </a:rPr>
              <a:t>ИНТЕРНЕТ</a:t>
            </a:r>
            <a:r>
              <a:rPr lang="sr-Latn-BA" sz="4500" b="1" dirty="0" smtClean="0">
                <a:solidFill>
                  <a:srgbClr val="FFCC66"/>
                </a:solidFill>
              </a:rPr>
              <a:t> –</a:t>
            </a:r>
            <a:r>
              <a:rPr lang="sr-Latn-BA" sz="4500" b="1" dirty="0">
                <a:solidFill>
                  <a:srgbClr val="FFCC66"/>
                </a:solidFill>
              </a:rPr>
              <a:t> </a:t>
            </a:r>
            <a:r>
              <a:rPr lang="sr-Cyrl-BA" sz="4500" b="1" dirty="0" smtClean="0">
                <a:solidFill>
                  <a:srgbClr val="FFCC66"/>
                </a:solidFill>
              </a:rPr>
              <a:t>настанак</a:t>
            </a:r>
            <a:r>
              <a:rPr lang="sr-Latn-BA" sz="4500" b="1" dirty="0" smtClean="0">
                <a:solidFill>
                  <a:srgbClr val="FFCC66"/>
                </a:solidFill>
              </a:rPr>
              <a:t>, </a:t>
            </a:r>
            <a:endParaRPr lang="sr-Latn-BA" sz="2500" b="1" dirty="0">
              <a:solidFill>
                <a:srgbClr val="FFCC66"/>
              </a:solidFill>
            </a:endParaRPr>
          </a:p>
          <a:p>
            <a:endParaRPr lang="sr-Latn-BA" sz="2000" b="1" dirty="0" smtClean="0">
              <a:solidFill>
                <a:srgbClr val="FFCC66"/>
              </a:solidFill>
            </a:endParaRPr>
          </a:p>
          <a:p>
            <a:r>
              <a:rPr lang="sr-Cyrl-BA" sz="4500" b="1" dirty="0" smtClean="0">
                <a:solidFill>
                  <a:srgbClr val="FFCC66"/>
                </a:solidFill>
              </a:rPr>
              <a:t>основни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  <a:r>
              <a:rPr lang="sr-Cyrl-BA" sz="4500" b="1" dirty="0" smtClean="0">
                <a:solidFill>
                  <a:srgbClr val="FFCC66"/>
                </a:solidFill>
              </a:rPr>
              <a:t>појмови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  <a:r>
              <a:rPr lang="sr-Cyrl-BA" sz="4500" b="1" dirty="0" smtClean="0">
                <a:solidFill>
                  <a:srgbClr val="FFCC66"/>
                </a:solidFill>
              </a:rPr>
              <a:t>и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  <a:r>
              <a:rPr lang="sr-Cyrl-BA" sz="4500" b="1" dirty="0" smtClean="0">
                <a:solidFill>
                  <a:srgbClr val="FFCC66"/>
                </a:solidFill>
              </a:rPr>
              <a:t>значај</a:t>
            </a:r>
            <a:r>
              <a:rPr lang="sr-Latn-BA" sz="4500" b="1" dirty="0" smtClean="0">
                <a:solidFill>
                  <a:srgbClr val="FFCC66"/>
                </a:solidFill>
              </a:rPr>
              <a:t> </a:t>
            </a:r>
          </a:p>
          <a:p>
            <a:endParaRPr lang="sr-Latn-BA" sz="2000" b="1" dirty="0" smtClean="0">
              <a:solidFill>
                <a:srgbClr val="FFCC66"/>
              </a:solidFill>
            </a:endParaRPr>
          </a:p>
          <a:p>
            <a:r>
              <a:rPr lang="sr-Cyrl-BA" sz="4500" b="1" dirty="0" smtClean="0">
                <a:solidFill>
                  <a:srgbClr val="FFCC66"/>
                </a:solidFill>
              </a:rPr>
              <a:t>интернета</a:t>
            </a:r>
            <a:endParaRPr lang="en-US" sz="45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67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7" y="126113"/>
            <a:ext cx="11574345" cy="3421949"/>
          </a:xfrm>
        </p:spPr>
        <p:txBody>
          <a:bodyPr/>
          <a:lstStyle/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Сваки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рачунар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у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мрежи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може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да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комуницира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другим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рачунаром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,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а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за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то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морају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бити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испуњена</a:t>
            </a:r>
            <a:r>
              <a:rPr lang="en-US" sz="25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два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услова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:</a:t>
            </a:r>
            <a:endParaRPr lang="en-US" sz="2500" dirty="0">
              <a:solidFill>
                <a:srgbClr val="FFCC66"/>
              </a:solidFill>
              <a:effectLst/>
            </a:endParaRP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1</a:t>
            </a:r>
            <a:r>
              <a:rPr lang="en-US" sz="2500" dirty="0">
                <a:solidFill>
                  <a:srgbClr val="FFCC66"/>
                </a:solidFill>
                <a:effectLst/>
              </a:rPr>
              <a:t>.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сваки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рачунар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мора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имати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јединствену</a:t>
            </a:r>
            <a:r>
              <a:rPr lang="en-US" sz="25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адресу</a:t>
            </a:r>
            <a:endParaRPr lang="en-US" sz="2500" dirty="0">
              <a:solidFill>
                <a:srgbClr val="FFCC66"/>
              </a:solidFill>
              <a:effectLst/>
            </a:endParaRP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2</a:t>
            </a:r>
            <a:r>
              <a:rPr lang="en-US" sz="2500" dirty="0">
                <a:solidFill>
                  <a:srgbClr val="FFCC66"/>
                </a:solidFill>
                <a:effectLst/>
              </a:rPr>
              <a:t>.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морају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се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придржавати</a:t>
            </a:r>
            <a:r>
              <a:rPr lang="en-US" sz="25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протокола</a:t>
            </a:r>
            <a:r>
              <a:rPr lang="en-US" sz="2500" dirty="0">
                <a:solidFill>
                  <a:srgbClr val="FFCC66"/>
                </a:solidFill>
                <a:effectLst/>
              </a:rPr>
              <a:t> 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(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то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су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правила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или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јединствени</a:t>
            </a:r>
            <a:r>
              <a:rPr lang="en-US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језик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). </a:t>
            </a:r>
          </a:p>
          <a:p>
            <a:pPr marL="0" indent="0">
              <a:buNone/>
            </a:pPr>
            <a:endParaRPr lang="sr-Latn-BA" sz="600" dirty="0" smtClean="0">
              <a:solidFill>
                <a:srgbClr val="FFCC66"/>
              </a:solidFill>
              <a:effectLst/>
            </a:endParaRPr>
          </a:p>
          <a:p>
            <a:pPr marL="0" indent="0">
              <a:buNone/>
            </a:pPr>
            <a:r>
              <a:rPr lang="sr-Latn-BA" sz="2500" dirty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Јавно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доступан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рачунар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је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само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онај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који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испуњава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одређене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услове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и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корисницима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нуди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услуге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,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а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такав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уређај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назива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се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/>
              </a:rPr>
              <a:t>сервер</a:t>
            </a:r>
            <a:r>
              <a:rPr lang="sr-Latn-BA" sz="2500" dirty="0" smtClean="0">
                <a:solidFill>
                  <a:srgbClr val="FFCC66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endParaRPr lang="sr-Latn-BA" sz="2500" dirty="0" smtClean="0">
              <a:effectLst/>
            </a:endParaRPr>
          </a:p>
          <a:p>
            <a:endParaRPr lang="sr-Latn-BA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243" y="3753161"/>
            <a:ext cx="9499258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7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586" y="514349"/>
            <a:ext cx="9963151" cy="6029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</a:t>
            </a:r>
            <a:r>
              <a:rPr lang="sr-Latn-BA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ИНТЕРНЕТУ</a:t>
            </a:r>
            <a:r>
              <a:rPr lang="sr-Latn-BA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r-Latn-BA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Повезивање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рачунара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рутером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BA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снова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повезивања на интернет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Рутер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посебан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уређај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који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одређује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сљедећу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мрежну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адресу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коју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шаље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пакет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података</a:t>
            </a:r>
            <a:r>
              <a:rPr lang="en-US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endParaRPr lang="sr-Latn-BA" sz="3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Latn-BA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Рутере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имају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центри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компаније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које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пружаоци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услуга</a:t>
            </a: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sr-Latn-BA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399" y="4336732"/>
            <a:ext cx="2603500" cy="209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4125" y="6232495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solidFill>
                  <a:srgbClr val="002060"/>
                </a:solidFill>
              </a:rPr>
              <a:t>Рутер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673098"/>
            <a:ext cx="4953000" cy="5822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BA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sr-Latn-BA" sz="3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компаније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које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нам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обезбјеђују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приступ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интернету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зову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провајдери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sr-Latn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sr-Cyrl-B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Cyrl-B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Оне су</a:t>
            </a:r>
            <a:r>
              <a:rPr lang="sr-Latn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пружаоци</a:t>
            </a:r>
            <a:r>
              <a:rPr lang="sr-Latn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услуга</a:t>
            </a:r>
            <a:r>
              <a:rPr lang="sr-Latn-B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sr-Latn-B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Све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што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прима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или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шаље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преко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интернета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мора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прође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преко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добављача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тј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Cyrl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провајдера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sr-Latn-B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sr-Latn-BA" sz="3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Latn-BA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" y="768348"/>
            <a:ext cx="6848475" cy="456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9" y="5534025"/>
            <a:ext cx="660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srgbClr val="002060"/>
                </a:solidFill>
              </a:rPr>
              <a:t>Онлајн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сервис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који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мјери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брзину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интернета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који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плаћате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свом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</a:rPr>
              <a:t>провајдеру</a:t>
            </a:r>
            <a:r>
              <a:rPr lang="sr-Latn-BA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37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554"/>
          </a:xfrm>
        </p:spPr>
        <p:txBody>
          <a:bodyPr>
            <a:normAutofit/>
          </a:bodyPr>
          <a:lstStyle/>
          <a:p>
            <a:r>
              <a:rPr lang="sr-Cyrl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Начини</a:t>
            </a:r>
            <a:r>
              <a:rPr lang="sr-Latn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повезивања</a:t>
            </a:r>
            <a:r>
              <a:rPr lang="sr-Latn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sr-Latn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интернетом</a:t>
            </a:r>
            <a:r>
              <a:rPr lang="sr-Latn-BA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72" y="995787"/>
            <a:ext cx="10515600" cy="2618188"/>
          </a:xfrm>
          <a:solidFill>
            <a:srgbClr val="CCCCFF">
              <a:alpha val="4549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повезивање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користе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телефонске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мреже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ISDN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Latn-R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ADSL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оптички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други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каблови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сателитске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везе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други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начини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1. </a:t>
            </a:r>
            <a:r>
              <a:rPr lang="sr-Latn-R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Dial up</a:t>
            </a:r>
            <a:r>
              <a:rPr lang="sr-Latn-B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приструп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путем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телефонске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линије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модема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који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аналогни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телефонски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сигнал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претвара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дигитални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обрнуто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Данас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ријетко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користи</a:t>
            </a:r>
            <a:r>
              <a:rPr lang="sr-Latn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sr-Latn-BA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87" y="3545272"/>
            <a:ext cx="5956112" cy="3170099"/>
          </a:xfrm>
          <a:prstGeom prst="rect">
            <a:avLst/>
          </a:prstGeom>
          <a:solidFill>
            <a:srgbClr val="CCCCFF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sr-Latn-BA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2. </a:t>
            </a:r>
            <a:r>
              <a:rPr lang="sr-Latn-R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ISDN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(</a:t>
            </a:r>
            <a:r>
              <a:rPr lang="sr-Cyrl-BA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енгл</a:t>
            </a:r>
            <a:r>
              <a:rPr lang="sr-Latn-BA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r>
              <a:rPr lang="sr-Latn-RS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Integrated Services Digital Net</a:t>
            </a:r>
            <a:r>
              <a:rPr lang="sr-Latn-BA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w</a:t>
            </a:r>
            <a:r>
              <a:rPr lang="sr-Cyrl-BA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</a:t>
            </a:r>
            <a:r>
              <a:rPr lang="sr-Latn-RS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rk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)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је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дигитална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мрежа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интегрисаних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услуга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Она</a:t>
            </a:r>
            <a:r>
              <a:rPr lang="sr-Latn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омогућава</a:t>
            </a:r>
            <a:r>
              <a:rPr lang="sr-Latn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да</a:t>
            </a:r>
            <a:r>
              <a:rPr lang="sr-Latn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се</a:t>
            </a:r>
            <a:r>
              <a:rPr lang="sr-Latn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може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истовремено</a:t>
            </a:r>
            <a:r>
              <a:rPr lang="sr-Latn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користити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телефон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имати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приступ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на</a:t>
            </a:r>
            <a:r>
              <a:rPr lang="en-US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Интернет</a:t>
            </a:r>
            <a:r>
              <a:rPr lang="sr-Latn-BA" sz="2500" i="1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Овај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приступ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је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знатно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бржи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од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најбрже</a:t>
            </a:r>
            <a:r>
              <a:rPr lang="en-US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 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dial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-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уп</a:t>
            </a:r>
            <a:r>
              <a:rPr lang="en-US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 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везе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endParaRPr lang="sr-Latn-BA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027" y="3826353"/>
            <a:ext cx="3852023" cy="28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88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49" y="114894"/>
            <a:ext cx="11772902" cy="3342681"/>
          </a:xfrm>
          <a:solidFill>
            <a:schemeClr val="accent1">
              <a:lumMod val="40000"/>
              <a:lumOff val="60000"/>
              <a:alpha val="5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r-Latn-BA" sz="2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sr-Latn-BA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RS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ADSL</a:t>
            </a:r>
            <a:r>
              <a:rPr lang="en-US" sz="6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BA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енгл</a:t>
            </a:r>
            <a:r>
              <a:rPr lang="en-US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63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sr-Cyrl-BA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sr-Latn-RS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ssimetric Digital S</a:t>
            </a:r>
            <a:r>
              <a:rPr lang="sr-Cyrl-BA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RS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bscriber</a:t>
            </a:r>
            <a:r>
              <a:rPr lang="en-US" sz="63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RS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Line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асиметрична</a:t>
            </a:r>
            <a:r>
              <a:rPr lang="en-US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дигитална</a:t>
            </a:r>
            <a:r>
              <a:rPr lang="en-US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претплатничка</a:t>
            </a:r>
            <a:r>
              <a:rPr lang="en-US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линија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sr-Cyrl-BA" sz="6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Асиметрична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смислу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брзине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преноса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података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тј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могућност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бржег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преноса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података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download-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тј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кориснику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него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што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upload-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тј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пренос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од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корисника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мрежи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BA" sz="6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Пренос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врши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преко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постојеће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телефонске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линије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уз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присуство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адаптера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који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раздваја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телефонску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од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RS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ADSL </a:t>
            </a:r>
            <a:r>
              <a:rPr lang="sr-Cyrl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линије</a:t>
            </a:r>
            <a:r>
              <a:rPr lang="sr-Latn-BA" sz="6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BA" sz="6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Поред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кабловског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овај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приступ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највише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користи</a:t>
            </a:r>
            <a:r>
              <a:rPr lang="sr-Latn-BA" sz="63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49" y="4914900"/>
            <a:ext cx="4620893" cy="1789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49" y="3524250"/>
            <a:ext cx="9179778" cy="124649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Кабловски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интернету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остварује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преко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каблова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кабловску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телевизију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слати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веће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количине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података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добар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пријем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500" dirty="0">
              <a:solidFill>
                <a:srgbClr val="256E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4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77348"/>
            <a:ext cx="5915025" cy="4324261"/>
          </a:xfrm>
          <a:prstGeom prst="rect">
            <a:avLst/>
          </a:prstGeom>
          <a:solidFill>
            <a:srgbClr val="C6E6A2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sr-Latn-BA" sz="25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5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r>
              <a:rPr lang="sr-Cyrl-BA" sz="25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Бежични</a:t>
            </a:r>
            <a:r>
              <a:rPr lang="sr-Latn-BA" sz="25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приступ</a:t>
            </a:r>
            <a:r>
              <a:rPr lang="sr-Latn-BA" sz="25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подразумијева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бежични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пријема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сервера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корисника</a:t>
            </a:r>
            <a:r>
              <a:rPr lang="en-US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Омогућава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стални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приступ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интернету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Постаје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све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популарнији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појавом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мобилних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телефона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других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уређаја</a:t>
            </a:r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</a:p>
          <a:p>
            <a:r>
              <a:rPr lang="sr-Latn-BA" sz="25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Предност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је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што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опрема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није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захтијевна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,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а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недостатак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је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мања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поузданост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и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мање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стабилне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Cyrl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везе</a:t>
            </a:r>
            <a:r>
              <a:rPr lang="sr-Latn-BA" sz="2500" dirty="0" smtClean="0">
                <a:solidFill>
                  <a:srgbClr val="256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3226" y="3143250"/>
            <a:ext cx="5181600" cy="3170099"/>
          </a:xfrm>
          <a:prstGeom prst="rect">
            <a:avLst/>
          </a:prstGeom>
          <a:solidFill>
            <a:srgbClr val="C6E6A2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sr-Latn-BA" sz="25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BA" sz="2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Сателитски</a:t>
            </a:r>
            <a:r>
              <a:rPr lang="sr-Latn-BA" sz="2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</a:t>
            </a:r>
            <a:r>
              <a:rPr lang="sr-Latn-BA" sz="2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користи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сателитску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земаљску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мрежу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убрзава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пренос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података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кориснику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коришћење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потрбна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одређена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софтверска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хардверска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опрема</a:t>
            </a:r>
            <a:r>
              <a:rPr lang="sr-Latn-BA" sz="2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5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50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79401"/>
            <a:ext cx="5591175" cy="1016000"/>
          </a:xfr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>
            <a:normAutofit fontScale="90000"/>
          </a:bodyPr>
          <a:lstStyle/>
          <a:p>
            <a:r>
              <a:rPr lang="sr-Cyrl-BA" sz="37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  <a:r>
              <a:rPr lang="sr-Latn-BA" sz="37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37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СЕРВИСИ</a:t>
            </a:r>
            <a:r>
              <a:rPr lang="sr-Latn-BA" sz="37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7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4" y="1806575"/>
            <a:ext cx="3963023" cy="4451350"/>
          </a:xfrm>
          <a:solidFill>
            <a:schemeClr val="accent1">
              <a:lumMod val="40000"/>
              <a:lumOff val="60000"/>
              <a:alpha val="48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BA" sz="2700" b="1" dirty="0" smtClean="0">
                <a:solidFill>
                  <a:srgbClr val="002060"/>
                </a:solidFill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сервиси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су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различите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врсте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услуга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које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сервер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пружа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клијентима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Постоји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више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сервиса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WWW (W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sr-Latn-R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rld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W</a:t>
            </a:r>
            <a:r>
              <a:rPr lang="sr-Latn-R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ide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W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sr-Latn-R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електронска</a:t>
            </a: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пошта</a:t>
            </a: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дискусионе</a:t>
            </a: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групе</a:t>
            </a: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Latn-RS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Telnet</a:t>
            </a:r>
            <a:r>
              <a:rPr lang="sr-Latn-BA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Latn-RS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FTP </a:t>
            </a:r>
            <a:r>
              <a:rPr lang="sr-Cyrl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итд</a:t>
            </a:r>
            <a:r>
              <a:rPr lang="sr-Latn-B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11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05575" y="561976"/>
            <a:ext cx="5334000" cy="3554819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Latn-BA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WWW  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je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najpopularniji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i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najkorišteniji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servis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  <a:endParaRPr lang="sr-Latn-BA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U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obliku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je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veb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-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dokumenata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–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veb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-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stranica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koje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su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spoj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teksta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slike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animacije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i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zvuka</a:t>
            </a: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sr-Latn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Veb-sajt je skup veb stranica. One sadrže i hipertekst. Link postaje aktivan postavljanjem pokazivača na njega i klikom.</a:t>
            </a:r>
            <a:r>
              <a:rPr lang="sr-Cyrl-BA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57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85926"/>
            <a:ext cx="10972800" cy="4530725"/>
          </a:xfrm>
        </p:spPr>
        <p:txBody>
          <a:bodyPr/>
          <a:lstStyle/>
          <a:p>
            <a:pPr marL="0" indent="0" algn="ctr">
              <a:buNone/>
            </a:pPr>
            <a:endParaRPr lang="sr-Cyrl-BA" dirty="0" smtClean="0"/>
          </a:p>
          <a:p>
            <a:pPr marL="0" indent="0" algn="ctr">
              <a:buNone/>
            </a:pPr>
            <a:r>
              <a:rPr lang="sr-Cyrl-BA" dirty="0" smtClean="0"/>
              <a:t> </a:t>
            </a:r>
            <a:r>
              <a:rPr lang="sr-Cyrl-BA" sz="5000" dirty="0" smtClean="0">
                <a:solidFill>
                  <a:srgbClr val="FFCC66"/>
                </a:solidFill>
              </a:rPr>
              <a:t>Хвала вам на пажњи!</a:t>
            </a:r>
          </a:p>
          <a:p>
            <a:pPr marL="0" indent="0" algn="ctr">
              <a:buNone/>
            </a:pPr>
            <a:endParaRPr lang="sr-Cyrl-BA" sz="5000" dirty="0">
              <a:solidFill>
                <a:srgbClr val="FFCC66"/>
              </a:solidFill>
            </a:endParaRPr>
          </a:p>
          <a:p>
            <a:pPr marL="0" indent="0" algn="ctr">
              <a:buNone/>
            </a:pPr>
            <a:r>
              <a:rPr lang="sr-Cyrl-BA" sz="3000" dirty="0" smtClean="0">
                <a:solidFill>
                  <a:srgbClr val="FFCC66"/>
                </a:solidFill>
              </a:rPr>
              <a:t>Задаће нема, али ово научите</a:t>
            </a:r>
            <a:endParaRPr lang="en-US" sz="30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609" y="974222"/>
            <a:ext cx="5531978" cy="5383850"/>
          </a:xfrm>
        </p:spPr>
        <p:txBody>
          <a:bodyPr/>
          <a:lstStyle/>
          <a:p>
            <a:pPr marL="0" indent="0">
              <a:buNone/>
            </a:pPr>
            <a:r>
              <a:rPr lang="sr-Latn-BA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Интернет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је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у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својој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основи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врста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рачунарске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мреже</a:t>
            </a:r>
            <a:r>
              <a:rPr lang="sr-Latn-BA" sz="2700" smtClean="0">
                <a:solidFill>
                  <a:srgbClr val="FFCC66"/>
                </a:solidFill>
              </a:rPr>
              <a:t>, </a:t>
            </a:r>
            <a:r>
              <a:rPr lang="sr-Cyrl-BA" sz="2700" smtClean="0">
                <a:solidFill>
                  <a:srgbClr val="FFCC66"/>
                </a:solidFill>
              </a:rPr>
              <a:t>па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ћемо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најприје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објаснити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шта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овај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појам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представља</a:t>
            </a:r>
            <a:r>
              <a:rPr lang="sr-Latn-BA" sz="2700" smtClean="0">
                <a:solidFill>
                  <a:srgbClr val="FFCC66"/>
                </a:solidFill>
              </a:rPr>
              <a:t>. </a:t>
            </a:r>
            <a:endParaRPr lang="sr-Latn-BA" sz="2700" dirty="0" smtClean="0">
              <a:solidFill>
                <a:srgbClr val="FFCC66"/>
              </a:solidFill>
            </a:endParaRPr>
          </a:p>
          <a:p>
            <a:pPr marL="0" indent="0">
              <a:buNone/>
            </a:pPr>
            <a:r>
              <a:rPr lang="sr-Latn-BA" sz="270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Рачунарска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мрежа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се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односи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на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скуп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рачунара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других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уређаја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који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су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повезани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да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би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међусобно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комуницирали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дијелили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податке</a:t>
            </a:r>
            <a:r>
              <a:rPr lang="sr-Latn-BA" sz="2700" smtClean="0">
                <a:solidFill>
                  <a:srgbClr val="FFCC66"/>
                </a:solidFill>
              </a:rPr>
              <a:t>. </a:t>
            </a:r>
            <a:endParaRPr lang="sr-Latn-BA" sz="2700" dirty="0" smtClean="0">
              <a:solidFill>
                <a:srgbClr val="FFCC66"/>
              </a:solidFill>
            </a:endParaRPr>
          </a:p>
          <a:p>
            <a:pPr marL="0" indent="0">
              <a:buNone/>
            </a:pP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Они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могу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бити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повезани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кабловима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или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на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неки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други</a:t>
            </a:r>
            <a:r>
              <a:rPr lang="sr-Latn-BA" sz="2700" smtClean="0">
                <a:solidFill>
                  <a:srgbClr val="FFCC66"/>
                </a:solidFill>
              </a:rPr>
              <a:t> </a:t>
            </a:r>
            <a:r>
              <a:rPr lang="sr-Cyrl-BA" sz="2700" smtClean="0">
                <a:solidFill>
                  <a:srgbClr val="FFCC66"/>
                </a:solidFill>
              </a:rPr>
              <a:t>начин</a:t>
            </a:r>
            <a:r>
              <a:rPr lang="sr-Latn-BA" sz="2700" smtClean="0">
                <a:solidFill>
                  <a:srgbClr val="FFCC66"/>
                </a:solidFill>
              </a:rPr>
              <a:t>. </a:t>
            </a:r>
            <a:endParaRPr lang="en-US" sz="2700" dirty="0">
              <a:solidFill>
                <a:srgbClr val="FFCC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33" y="232908"/>
            <a:ext cx="6063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4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Појам</a:t>
            </a:r>
            <a:r>
              <a:rPr lang="sr-Latn-BA" sz="34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34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рачунарске</a:t>
            </a:r>
            <a:r>
              <a:rPr lang="sr-Latn-BA" sz="34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34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мреже</a:t>
            </a:r>
            <a:r>
              <a:rPr lang="sr-Latn-BA" sz="3400" smtClean="0">
                <a:solidFill>
                  <a:srgbClr val="FFCC66"/>
                </a:solidFill>
              </a:rPr>
              <a:t> </a:t>
            </a:r>
            <a:endParaRPr lang="en-US" sz="3400" dirty="0">
              <a:solidFill>
                <a:srgbClr val="FFCC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96" y="1733291"/>
            <a:ext cx="5154281" cy="3865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183" y="5724525"/>
            <a:ext cx="510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smtClean="0">
                <a:solidFill>
                  <a:srgbClr val="FFCC66"/>
                </a:solidFill>
              </a:rPr>
              <a:t>Примјер</a:t>
            </a:r>
            <a:r>
              <a:rPr lang="sr-Latn-BA" sz="2000" smtClean="0">
                <a:solidFill>
                  <a:srgbClr val="FFCC66"/>
                </a:solidFill>
              </a:rPr>
              <a:t> </a:t>
            </a:r>
            <a:r>
              <a:rPr lang="sr-Cyrl-BA" sz="2000" smtClean="0">
                <a:solidFill>
                  <a:srgbClr val="FFCC66"/>
                </a:solidFill>
              </a:rPr>
              <a:t>локалне</a:t>
            </a:r>
            <a:r>
              <a:rPr lang="sr-Latn-BA" sz="2000" smtClean="0">
                <a:solidFill>
                  <a:srgbClr val="FFCC66"/>
                </a:solidFill>
              </a:rPr>
              <a:t> </a:t>
            </a:r>
            <a:r>
              <a:rPr lang="sr-Cyrl-BA" sz="2000" smtClean="0">
                <a:solidFill>
                  <a:srgbClr val="FFCC66"/>
                </a:solidFill>
              </a:rPr>
              <a:t>рачунарске</a:t>
            </a:r>
            <a:r>
              <a:rPr lang="sr-Latn-BA" sz="2000" smtClean="0">
                <a:solidFill>
                  <a:srgbClr val="FFCC66"/>
                </a:solidFill>
              </a:rPr>
              <a:t> </a:t>
            </a:r>
            <a:r>
              <a:rPr lang="sr-Cyrl-BA" sz="2000" smtClean="0">
                <a:solidFill>
                  <a:srgbClr val="FFCC66"/>
                </a:solidFill>
              </a:rPr>
              <a:t>мреже</a:t>
            </a:r>
            <a:r>
              <a:rPr lang="sr-Latn-BA" sz="2000" smtClean="0">
                <a:solidFill>
                  <a:srgbClr val="FFCC66"/>
                </a:solidFill>
              </a:rPr>
              <a:t> </a:t>
            </a:r>
            <a:endParaRPr lang="en-US" sz="20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67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717" y="1730819"/>
            <a:ext cx="6743310" cy="4563373"/>
          </a:xfrm>
        </p:spPr>
        <p:txBody>
          <a:bodyPr/>
          <a:lstStyle/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Претеча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модерног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званично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покренута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1969.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Сједињеним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Америчким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Државама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sr-Latn-BA" sz="25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мрежа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звала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скраћеница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Research Project Agenc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5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Агенција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напредне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истраживачке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пројекте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Користила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војне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сврхе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</a:t>
            </a:r>
            <a:r>
              <a:rPr lang="en-US" sz="25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ријеч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r>
              <a:rPr lang="en-US" sz="25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означава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рачунарску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мрежу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87" y="1730819"/>
            <a:ext cx="4405058" cy="2477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953" y="4305157"/>
            <a:ext cx="496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rgbClr val="FFCC66"/>
                </a:solidFill>
              </a:rPr>
              <a:t>Проналазачи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Latn-RS" dirty="0" smtClean="0">
                <a:solidFill>
                  <a:srgbClr val="FFCC66"/>
                </a:solidFill>
              </a:rPr>
              <a:t>ARPANet</a:t>
            </a:r>
            <a:r>
              <a:rPr lang="sr-Latn-BA" dirty="0" smtClean="0">
                <a:solidFill>
                  <a:srgbClr val="FFCC66"/>
                </a:solidFill>
              </a:rPr>
              <a:t>-</a:t>
            </a:r>
            <a:r>
              <a:rPr lang="sr-Cyrl-BA" dirty="0" smtClean="0">
                <a:solidFill>
                  <a:srgbClr val="FFCC66"/>
                </a:solidFill>
              </a:rPr>
              <a:t>а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користе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свој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изум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4324" y="445484"/>
            <a:ext cx="5812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Историјски</a:t>
            </a:r>
            <a:r>
              <a:rPr lang="sr-Latn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развој</a:t>
            </a:r>
            <a:r>
              <a:rPr lang="sr-Latn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5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43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653" y="452888"/>
            <a:ext cx="6323726" cy="6180825"/>
          </a:xfrm>
        </p:spPr>
        <p:txBody>
          <a:bodyPr/>
          <a:lstStyle/>
          <a:p>
            <a:pPr marL="0" indent="0">
              <a:buNone/>
            </a:pPr>
            <a:r>
              <a:rPr lang="sr-Latn-BA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BA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BA" sz="27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Крање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занимљива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чињеница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је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да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су</a:t>
            </a:r>
            <a:r>
              <a:rPr lang="en-US" sz="27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прве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идеје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о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интернету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настале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,</a:t>
            </a:r>
            <a:r>
              <a:rPr lang="en-US" sz="27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на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неки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начин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,</a:t>
            </a:r>
            <a:r>
              <a:rPr lang="en-US" sz="27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из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страха</a:t>
            </a:r>
            <a:r>
              <a:rPr lang="en-US" sz="27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америчког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председника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Двајта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Ајзенхауера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,</a:t>
            </a:r>
            <a:r>
              <a:rPr lang="en-US" sz="2700" dirty="0">
                <a:solidFill>
                  <a:srgbClr val="FFCC66"/>
                </a:solidFill>
                <a:effectLst/>
              </a:rPr>
              <a:t> 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од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свемирског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нуклеарног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напада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од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стране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,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тада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веома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јаког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,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СССР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-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а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sr-Latn-BA" sz="2700" dirty="0" smtClean="0">
              <a:solidFill>
                <a:srgbClr val="FFCC66"/>
              </a:solidFill>
              <a:effectLst/>
            </a:endParaRPr>
          </a:p>
          <a:p>
            <a:pPr marL="0" indent="0">
              <a:buNone/>
            </a:pP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Тако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је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првобитна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идеја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за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развој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интернета</a:t>
            </a:r>
            <a:r>
              <a:rPr lang="sr-Latn-BA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била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да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обезбиједи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комуникацију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војних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Cyrl-BA" sz="2700" dirty="0" smtClean="0">
                <a:solidFill>
                  <a:srgbClr val="FFCC66"/>
                </a:solidFill>
                <a:effectLst/>
              </a:rPr>
              <a:t>лабораторија</a:t>
            </a:r>
            <a:r>
              <a:rPr lang="en-US" sz="2700" dirty="0" smtClean="0">
                <a:solidFill>
                  <a:srgbClr val="FFCC66"/>
                </a:solidFill>
                <a:effectLst/>
              </a:rPr>
              <a:t>.</a:t>
            </a:r>
            <a:r>
              <a:rPr lang="en-US" sz="2700" dirty="0">
                <a:solidFill>
                  <a:srgbClr val="FFCC66"/>
                </a:solidFill>
                <a:effectLst/>
              </a:rPr>
              <a:t> </a:t>
            </a:r>
            <a:endParaRPr lang="sr-Latn-BA" sz="2700" dirty="0">
              <a:solidFill>
                <a:srgbClr val="FFCC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13" y="1850367"/>
            <a:ext cx="4391025" cy="279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925" y="4832585"/>
            <a:ext cx="448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rgbClr val="FFCC66"/>
                </a:solidFill>
              </a:rPr>
              <a:t>Године</a:t>
            </a:r>
            <a:r>
              <a:rPr lang="sr-Latn-BA" dirty="0" smtClean="0">
                <a:solidFill>
                  <a:srgbClr val="FFCC66"/>
                </a:solidFill>
              </a:rPr>
              <a:t> 1969. </a:t>
            </a:r>
            <a:r>
              <a:rPr lang="sr-Latn-RS" dirty="0" smtClean="0">
                <a:solidFill>
                  <a:srgbClr val="FFCC66"/>
                </a:solidFill>
              </a:rPr>
              <a:t>ARPANet </a:t>
            </a:r>
            <a:r>
              <a:rPr lang="sr-Cyrl-BA" dirty="0" smtClean="0">
                <a:solidFill>
                  <a:srgbClr val="FFCC66"/>
                </a:solidFill>
              </a:rPr>
              <a:t>мрежа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се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састојала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од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четири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r>
              <a:rPr lang="sr-Cyrl-BA" dirty="0" smtClean="0">
                <a:solidFill>
                  <a:srgbClr val="FFCC66"/>
                </a:solidFill>
              </a:rPr>
              <a:t>рачунара</a:t>
            </a:r>
            <a:r>
              <a:rPr lang="sr-Latn-BA" dirty="0" smtClean="0">
                <a:solidFill>
                  <a:srgbClr val="FFCC66"/>
                </a:solidFill>
              </a:rPr>
              <a:t>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276225"/>
            <a:ext cx="532709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7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Настанак</a:t>
            </a:r>
            <a:r>
              <a:rPr lang="sr-Latn-BA" sz="37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37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37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7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01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4" y="5599522"/>
            <a:ext cx="11929923" cy="1050800"/>
          </a:xfrm>
        </p:spPr>
        <p:txBody>
          <a:bodyPr/>
          <a:lstStyle/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Временом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долази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напретка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видимо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данас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спој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медија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рачунара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телекомуникација</a:t>
            </a:r>
            <a:r>
              <a:rPr lang="pl-PL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500" i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582" y="1630095"/>
            <a:ext cx="5590097" cy="40805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73930"/>
            <a:ext cx="120837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Крајем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1980-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дошао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крај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</a:t>
            </a:r>
            <a:r>
              <a:rPr lang="en-US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почела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r-Cyrl-BA" sz="25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свом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скромном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почетку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није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изгледао</a:t>
            </a:r>
            <a:r>
              <a:rPr lang="en-US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ништа</a:t>
            </a:r>
            <a:r>
              <a:rPr lang="en-US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боље</a:t>
            </a:r>
            <a:r>
              <a:rPr lang="en-US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своје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претече</a:t>
            </a:r>
            <a:r>
              <a:rPr lang="en-US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ARPANeta</a:t>
            </a:r>
            <a:r>
              <a:rPr lang="sr-Latn-BA" sz="25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93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4565442"/>
            <a:ext cx="9007236" cy="1835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Данас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је</a:t>
            </a:r>
            <a:r>
              <a:rPr lang="sr-Latn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sr-Latn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мрежа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без</a:t>
            </a:r>
            <a:r>
              <a:rPr lang="sr-Latn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власника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којој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поједине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компаније</a:t>
            </a:r>
            <a:r>
              <a:rPr lang="sr-Latn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sr-Latn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организације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одржавају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свака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свој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дјелић</a:t>
            </a:r>
            <a:r>
              <a:rPr lang="en-US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мреже</a:t>
            </a:r>
            <a:r>
              <a:rPr lang="sr-Latn-BA" sz="27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sr-Cyrl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Сви</a:t>
            </a:r>
            <a:r>
              <a:rPr lang="en-US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корисници</a:t>
            </a:r>
            <a:r>
              <a:rPr lang="en-US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могу</a:t>
            </a:r>
            <a:r>
              <a:rPr lang="en-US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објављивати</a:t>
            </a:r>
            <a:r>
              <a:rPr lang="en-US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своје</a:t>
            </a:r>
            <a:r>
              <a:rPr lang="en-US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садржаје</a:t>
            </a:r>
            <a:r>
              <a:rPr lang="sr-Latn-BA" sz="2700" b="1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sr-Latn-BA" sz="2700" smtClean="0">
                <a:solidFill>
                  <a:srgbClr val="FFCC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Latn-BA" sz="27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700" dirty="0" smtClean="0">
              <a:solidFill>
                <a:srgbClr val="FFCC6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063" y="360153"/>
            <a:ext cx="59266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500" b="1" smtClean="0">
                <a:solidFill>
                  <a:srgbClr val="002060"/>
                </a:solidFill>
              </a:rPr>
              <a:t>Појам</a:t>
            </a:r>
            <a:r>
              <a:rPr lang="sr-Latn-BA" sz="4500" b="1" smtClean="0">
                <a:solidFill>
                  <a:srgbClr val="002060"/>
                </a:solidFill>
              </a:rPr>
              <a:t> </a:t>
            </a:r>
            <a:r>
              <a:rPr lang="sr-Cyrl-BA" sz="4500" b="1" smtClean="0">
                <a:solidFill>
                  <a:srgbClr val="002060"/>
                </a:solidFill>
              </a:rPr>
              <a:t>интернета</a:t>
            </a:r>
            <a:r>
              <a:rPr lang="sr-Latn-BA" sz="4500" b="1" smtClean="0">
                <a:solidFill>
                  <a:srgbClr val="002060"/>
                </a:solidFill>
              </a:rPr>
              <a:t> </a:t>
            </a:r>
            <a:endParaRPr lang="en-US" sz="4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1770300"/>
            <a:ext cx="91249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Latn-BA" sz="25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глобална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рачунарска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свих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sr-Latn-BA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назив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настао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двије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sr-Latn-BA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међународна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48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21" y="1505311"/>
            <a:ext cx="6474164" cy="2411081"/>
          </a:xfrm>
        </p:spPr>
        <p:txBody>
          <a:bodyPr/>
          <a:lstStyle/>
          <a:p>
            <a:pPr marL="0" indent="0">
              <a:buNone/>
            </a:pP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посматрају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безгранични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извор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њиме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оквиру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својих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професија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стицали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сазнања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остваривали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широм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свијета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BA" sz="25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/>
              </a:rPr>
              <a:t> </a:t>
            </a:r>
            <a:r>
              <a:rPr lang="sr-Latn-BA" sz="2500" b="1" dirty="0" smtClean="0">
                <a:solidFill>
                  <a:srgbClr val="FFCC66"/>
                </a:solidFill>
                <a:effectLst/>
              </a:rPr>
              <a:t> </a:t>
            </a:r>
            <a:endParaRPr lang="sr-Latn-BA" sz="25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717" y="345057"/>
            <a:ext cx="563968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</a:t>
            </a:r>
            <a:r>
              <a:rPr lang="sr-Latn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4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5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19" y="1438636"/>
            <a:ext cx="4978572" cy="3730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4199" y="3916392"/>
            <a:ext cx="65129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Веома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брзина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информацијама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коју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овај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медиј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његова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предност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овом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савременом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свијету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јесте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b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уштеда</a:t>
            </a:r>
            <a:r>
              <a:rPr lang="en-US" sz="2500" b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b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</a:t>
            </a:r>
            <a:r>
              <a:rPr lang="sr-Latn-BA" sz="2500" b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r-Latn-BA" sz="25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88" y="5678119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Предности</a:t>
            </a:r>
            <a:r>
              <a:rPr lang="sr-Latn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369" y="500333"/>
            <a:ext cx="5518029" cy="5630594"/>
          </a:xfrm>
        </p:spPr>
        <p:txBody>
          <a:bodyPr/>
          <a:lstStyle/>
          <a:p>
            <a:pPr marL="0" indent="0">
              <a:buNone/>
            </a:pPr>
            <a:r>
              <a:rPr lang="sr-Latn-BA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отвореност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информација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такође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особина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r-Latn-BA" sz="25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Једним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кликом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преко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њега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куповати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плаћати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истраживати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књиге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могуће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рекламирати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објављивати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забављати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музику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зарађивати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гледати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филмове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информисати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бити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току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тренутним</a:t>
            </a:r>
            <a:r>
              <a:rPr lang="en-US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дешавањима</a:t>
            </a:r>
            <a:r>
              <a:rPr lang="sr-Latn-BA" sz="25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r-Latn-BA" sz="25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BA" sz="25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50" y="1567312"/>
            <a:ext cx="5646377" cy="4230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433" y="5930872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Недостаци</a:t>
            </a:r>
            <a:r>
              <a:rPr lang="sr-Latn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05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949" y="2057401"/>
            <a:ext cx="6291531" cy="45243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25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Процјењује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данас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свијету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преко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милијарде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корисника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повезаних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ову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мрежу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Херцеговини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четири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милиона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корисника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sr-Latn-BA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Занимљиво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забиљежен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пораст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корисника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Африци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узрок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пораста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глобалном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нивоу</a:t>
            </a:r>
            <a:r>
              <a:rPr lang="sr-Latn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јесте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већа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паметних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јефтинијег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интернету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5506"/>
            <a:ext cx="5534424" cy="36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97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91B713EC-CFE3-47D2-A86A-DF0B78ED08BF}" vid="{5BF2A3F3-BE07-468C-A9E5-A97D9DC8E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667</Words>
  <Application>Microsoft Office PowerPoint</Application>
  <PresentationFormat>Custom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Theme1</vt:lpstr>
      <vt:lpstr>Office Theme</vt:lpstr>
      <vt:lpstr>VI разред - основи информатике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Начини повезивања са интернетом </vt:lpstr>
      <vt:lpstr>Slide 14</vt:lpstr>
      <vt:lpstr>Slide 15</vt:lpstr>
      <vt:lpstr>ИНТЕРНЕТ СЕРВИСИ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informatike VI razred</dc:title>
  <dc:creator>Korisnik</dc:creator>
  <cp:lastModifiedBy>S</cp:lastModifiedBy>
  <cp:revision>111</cp:revision>
  <dcterms:created xsi:type="dcterms:W3CDTF">2020-05-13T16:14:15Z</dcterms:created>
  <dcterms:modified xsi:type="dcterms:W3CDTF">2020-05-16T19:51:49Z</dcterms:modified>
</cp:coreProperties>
</file>