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66" r:id="rId4"/>
    <p:sldId id="260" r:id="rId5"/>
    <p:sldId id="262" r:id="rId6"/>
    <p:sldId id="261" r:id="rId7"/>
    <p:sldId id="263" r:id="rId8"/>
    <p:sldId id="265" r:id="rId9"/>
    <p:sldId id="267" r:id="rId10"/>
    <p:sldId id="268" r:id="rId11"/>
    <p:sldId id="272"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126" y="-15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69000"/>
                <a:hueMod val="108000"/>
                <a:satMod val="164000"/>
                <a:lumMod val="74000"/>
              </a:schemeClr>
              <a:schemeClr val="bg2">
                <a:tint val="96000"/>
                <a:hueMod val="88000"/>
                <a:satMod val="140000"/>
                <a:lumMod val="132000"/>
              </a:schemeClr>
            </a:duotone>
            <a:lum bright="-10000"/>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5/6/2020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r>
              <a:rPr lang="sr-Cyrl-BA" dirty="0" smtClean="0"/>
              <a:t>       </a:t>
            </a:r>
            <a:r>
              <a:rPr lang="en-US" b="1" dirty="0" smtClean="0"/>
              <a:t>„</a:t>
            </a:r>
            <a:r>
              <a:rPr lang="sr-Cyrl-BA" b="1" dirty="0" smtClean="0"/>
              <a:t>БАКА”</a:t>
            </a:r>
            <a:r>
              <a:rPr lang="sr-Cyrl-BA" dirty="0" smtClean="0"/>
              <a:t> </a:t>
            </a:r>
            <a:br>
              <a:rPr lang="sr-Cyrl-BA" dirty="0" smtClean="0"/>
            </a:br>
            <a:r>
              <a:rPr lang="sr-Cyrl-BA" dirty="0" smtClean="0"/>
              <a:t>          </a:t>
            </a:r>
            <a:r>
              <a:rPr lang="sr-Cyrl-BA" sz="3200" dirty="0" smtClean="0"/>
              <a:t>Воја Царић</a:t>
            </a:r>
            <a:endParaRPr lang="en-US" sz="3200" dirty="0"/>
          </a:p>
        </p:txBody>
      </p:sp>
      <p:sp>
        <p:nvSpPr>
          <p:cNvPr id="3" name="Subtitle 2"/>
          <p:cNvSpPr>
            <a:spLocks noGrp="1"/>
          </p:cNvSpPr>
          <p:nvPr>
            <p:ph type="subTitle" idx="1"/>
          </p:nvPr>
        </p:nvSpPr>
        <p:spPr/>
        <p:txBody>
          <a:bodyPr>
            <a:normAutofit/>
          </a:bodyPr>
          <a:lstStyle/>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75564" y="885379"/>
            <a:ext cx="3540034" cy="3592285"/>
          </a:xfrm>
          <a:prstGeom prst="rect">
            <a:avLst/>
          </a:prstGeom>
        </p:spPr>
      </p:pic>
    </p:spTree>
    <p:extLst>
      <p:ext uri="{BB962C8B-B14F-4D97-AF65-F5344CB8AC3E}">
        <p14:creationId xmlns:p14="http://schemas.microsoft.com/office/powerpoint/2010/main" xmlns="" val="976819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79" y="1145445"/>
            <a:ext cx="10849203" cy="5895831"/>
          </a:xfrm>
        </p:spPr>
        <p:txBody>
          <a:bodyPr/>
          <a:lstStyle/>
          <a:p>
            <a:r>
              <a:rPr lang="sr-Cyrl-BA" sz="2400" dirty="0" smtClean="0">
                <a:latin typeface="Arial" panose="020B0604020202020204" pitchFamily="34" charset="0"/>
                <a:cs typeface="Arial" panose="020B0604020202020204" pitchFamily="34" charset="0"/>
              </a:rPr>
              <a:t>И ја сам осетио у њеним речима да ће ми овај преступ бити опроштен, да то у ствари и није преступ. Осетио сам у тим речима да ће доћи време када више неће бити баке и када ми нико више неће опраштати ни најневиније ствари. Овај одговор бакин учио ме је да и тада кажем „па шта” за све последице нечега што сам већ учинио. Бака ми је говорила да увек браним своје дело.</a:t>
            </a:r>
            <a:br>
              <a:rPr lang="sr-Cyrl-BA" sz="2400" dirty="0" smtClean="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Ујутро сам се пробудио код куће.</a:t>
            </a:r>
            <a:br>
              <a:rPr lang="sr-Cyrl-BA" sz="2400" dirty="0" smtClean="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 Пст – рекла је бака. – Ником ни реч. Нису нас приметили. </a:t>
            </a:r>
            <a:br>
              <a:rPr lang="sr-Cyrl-BA" sz="2400" dirty="0" smtClean="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Обећао сам да нико неће сазнати нашу тајну, а кад се боље спремимо кренућемо опет.</a:t>
            </a:r>
            <a:r>
              <a:rPr lang="sr-Latn-BA" sz="2400" smtClean="0">
                <a:latin typeface="Arial" panose="020B0604020202020204" pitchFamily="34" charset="0"/>
                <a:cs typeface="Arial" panose="020B0604020202020204" pitchFamily="34" charset="0"/>
              </a:rPr>
              <a:t>”</a:t>
            </a:r>
            <a:r>
              <a:rPr lang="sr-Cyrl-BA" sz="240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a:r>
            <a:br>
              <a:rPr lang="sr-Cyrl-BA" sz="2400" dirty="0" smtClean="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Воја Царић</a:t>
            </a:r>
            <a:br>
              <a:rPr lang="sr-Cyrl-BA" sz="2400" dirty="0" smtClean="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a:r>
            <a:br>
              <a:rPr lang="sr-Cyrl-BA"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8218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86" y="611183"/>
            <a:ext cx="10946674" cy="2997926"/>
          </a:xfrm>
        </p:spPr>
        <p:txBody>
          <a:bodyPr/>
          <a:lstStyle/>
          <a:p>
            <a:r>
              <a:rPr lang="sr-Cyrl-BA" sz="2800" dirty="0">
                <a:latin typeface="Arial" panose="020B0604020202020204" pitchFamily="34" charset="0"/>
                <a:cs typeface="Arial" panose="020B0604020202020204" pitchFamily="34" charset="0"/>
              </a:rPr>
              <a:t> </a:t>
            </a:r>
            <a:r>
              <a:rPr lang="sr-Cyrl-BA" sz="3200" b="1" dirty="0">
                <a:latin typeface="Arial" panose="020B0604020202020204" pitchFamily="34" charset="0"/>
                <a:cs typeface="Arial" panose="020B0604020202020204" pitchFamily="34" charset="0"/>
              </a:rPr>
              <a:t>Учимо нове ријечи</a:t>
            </a:r>
            <a:r>
              <a:rPr lang="sr-Cyrl-BA" sz="3200" b="1" dirty="0" smtClean="0">
                <a:latin typeface="Arial" panose="020B0604020202020204" pitchFamily="34" charset="0"/>
                <a:cs typeface="Arial" panose="020B0604020202020204" pitchFamily="34" charset="0"/>
              </a:rPr>
              <a:t>:</a:t>
            </a:r>
            <a:r>
              <a:rPr lang="sr-Cyrl-BA" sz="2800" b="1" dirty="0" smtClean="0">
                <a:latin typeface="Arial" panose="020B0604020202020204" pitchFamily="34" charset="0"/>
                <a:cs typeface="Arial" panose="020B0604020202020204" pitchFamily="34" charset="0"/>
              </a:rPr>
              <a:t/>
            </a:r>
            <a:br>
              <a:rPr lang="sr-Cyrl-BA" sz="2800" b="1" dirty="0" smtClean="0">
                <a:latin typeface="Arial" panose="020B0604020202020204" pitchFamily="34" charset="0"/>
                <a:cs typeface="Arial" panose="020B0604020202020204" pitchFamily="34" charset="0"/>
              </a:rPr>
            </a:br>
            <a:r>
              <a:rPr lang="sr-Cyrl-BA" sz="2800" dirty="0">
                <a:latin typeface="Arial" panose="020B0604020202020204" pitchFamily="34" charset="0"/>
                <a:cs typeface="Arial" panose="020B0604020202020204" pitchFamily="34" charset="0"/>
              </a:rPr>
              <a:t/>
            </a:r>
            <a:br>
              <a:rPr lang="sr-Cyrl-BA" sz="2800" dirty="0">
                <a:latin typeface="Arial" panose="020B0604020202020204" pitchFamily="34" charset="0"/>
                <a:cs typeface="Arial" panose="020B0604020202020204" pitchFamily="34" charset="0"/>
              </a:rPr>
            </a:br>
            <a:r>
              <a:rPr lang="sr-Cyrl-BA" sz="2800" dirty="0">
                <a:latin typeface="Arial" panose="020B0604020202020204" pitchFamily="34" charset="0"/>
                <a:cs typeface="Arial" panose="020B0604020202020204" pitchFamily="34" charset="0"/>
              </a:rPr>
              <a:t>   </a:t>
            </a:r>
            <a:r>
              <a:rPr lang="sr-Cyrl-BA" sz="3200" b="1" dirty="0">
                <a:latin typeface="Arial" panose="020B0604020202020204" pitchFamily="34" charset="0"/>
                <a:cs typeface="Arial" panose="020B0604020202020204" pitchFamily="34" charset="0"/>
              </a:rPr>
              <a:t>Кина </a:t>
            </a:r>
            <a:r>
              <a:rPr lang="sr-Cyrl-BA" sz="3200" dirty="0">
                <a:latin typeface="Arial" panose="020B0604020202020204" pitchFamily="34" charset="0"/>
                <a:cs typeface="Arial" panose="020B0604020202020204" pitchFamily="34" charset="0"/>
              </a:rPr>
              <a:t>- велика, далека држава која има највећи број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t>
            </a:r>
            <a:r>
              <a:rPr lang="sr-Cyrl-BA" sz="3200"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sr-Cyrl-BA" sz="3200" dirty="0" smtClean="0">
                <a:latin typeface="Arial" panose="020B0604020202020204" pitchFamily="34" charset="0"/>
                <a:cs typeface="Arial" panose="020B0604020202020204" pitchFamily="34" charset="0"/>
              </a:rPr>
              <a:t>становника </a:t>
            </a:r>
            <a:r>
              <a:rPr lang="sr-Cyrl-BA" sz="3200" dirty="0">
                <a:latin typeface="Arial" panose="020B0604020202020204" pitchFamily="34" charset="0"/>
                <a:cs typeface="Arial" panose="020B0604020202020204" pitchFamily="34" charset="0"/>
              </a:rPr>
              <a:t>од свих држава на планети</a:t>
            </a:r>
            <a:r>
              <a:rPr lang="sr-Cyrl-BA" sz="3200" dirty="0" smtClean="0">
                <a:latin typeface="Arial" panose="020B0604020202020204" pitchFamily="34" charset="0"/>
                <a:cs typeface="Arial" panose="020B0604020202020204" pitchFamily="34" charset="0"/>
              </a:rPr>
              <a:t>;</a:t>
            </a:r>
            <a:br>
              <a:rPr lang="sr-Cyrl-BA" sz="3200" dirty="0" smtClean="0">
                <a:latin typeface="Arial" panose="020B0604020202020204" pitchFamily="34" charset="0"/>
                <a:cs typeface="Arial" panose="020B0604020202020204" pitchFamily="34" charset="0"/>
              </a:rPr>
            </a:br>
            <a:r>
              <a:rPr lang="sr-Cyrl-BA" sz="3200" dirty="0">
                <a:latin typeface="Arial" panose="020B0604020202020204" pitchFamily="34" charset="0"/>
                <a:cs typeface="Arial" panose="020B0604020202020204" pitchFamily="34" charset="0"/>
              </a:rPr>
              <a:t/>
            </a:r>
            <a:br>
              <a:rPr lang="sr-Cyrl-BA" sz="3200" dirty="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t>
            </a:r>
            <a:r>
              <a:rPr lang="sr-Cyrl-BA" sz="3200" b="1" dirty="0" smtClean="0">
                <a:latin typeface="Arial" panose="020B0604020202020204" pitchFamily="34" charset="0"/>
                <a:cs typeface="Arial" panose="020B0604020202020204" pitchFamily="34" charset="0"/>
              </a:rPr>
              <a:t>Кинез </a:t>
            </a:r>
            <a:r>
              <a:rPr lang="en-US" sz="3200" dirty="0" smtClean="0">
                <a:latin typeface="Arial" panose="020B0604020202020204" pitchFamily="34" charset="0"/>
                <a:cs typeface="Arial" panose="020B0604020202020204" pitchFamily="34" charset="0"/>
              </a:rPr>
              <a:t>-</a:t>
            </a:r>
            <a:r>
              <a:rPr lang="sr-Cyrl-BA" sz="3200" b="1" dirty="0" smtClean="0">
                <a:latin typeface="Arial" panose="020B0604020202020204" pitchFamily="34" charset="0"/>
                <a:cs typeface="Arial" panose="020B0604020202020204" pitchFamily="34" charset="0"/>
              </a:rPr>
              <a:t> </a:t>
            </a:r>
            <a:r>
              <a:rPr lang="sr-Cyrl-BA" sz="3200" dirty="0">
                <a:latin typeface="Arial" panose="020B0604020202020204" pitchFamily="34" charset="0"/>
                <a:cs typeface="Arial" panose="020B0604020202020204" pitchFamily="34" charset="0"/>
              </a:rPr>
              <a:t>становник Кине, држављанин Кине</a:t>
            </a:r>
            <a:r>
              <a:rPr lang="sr-Cyrl-BA" sz="3200" dirty="0" smtClean="0">
                <a:latin typeface="Arial" panose="020B0604020202020204" pitchFamily="34" charset="0"/>
                <a:cs typeface="Arial" panose="020B0604020202020204" pitchFamily="34" charset="0"/>
              </a:rPr>
              <a:t>;</a:t>
            </a:r>
            <a:br>
              <a:rPr lang="sr-Cyrl-BA" sz="3200" dirty="0" smtClean="0">
                <a:latin typeface="Arial" panose="020B0604020202020204" pitchFamily="34" charset="0"/>
                <a:cs typeface="Arial" panose="020B0604020202020204" pitchFamily="34" charset="0"/>
              </a:rPr>
            </a:br>
            <a:r>
              <a:rPr lang="sr-Cyrl-BA" sz="3200" dirty="0">
                <a:latin typeface="Arial" panose="020B0604020202020204" pitchFamily="34" charset="0"/>
                <a:cs typeface="Arial" panose="020B0604020202020204" pitchFamily="34" charset="0"/>
              </a:rPr>
              <a:t/>
            </a:r>
            <a:br>
              <a:rPr lang="sr-Cyrl-BA" sz="3200" dirty="0">
                <a:latin typeface="Arial" panose="020B0604020202020204" pitchFamily="34" charset="0"/>
                <a:cs typeface="Arial" panose="020B0604020202020204" pitchFamily="34" charset="0"/>
              </a:rPr>
            </a:br>
            <a:r>
              <a:rPr lang="sr-Cyrl-BA" sz="3200" dirty="0">
                <a:latin typeface="Arial" panose="020B0604020202020204" pitchFamily="34" charset="0"/>
                <a:cs typeface="Arial" panose="020B0604020202020204" pitchFamily="34" charset="0"/>
              </a:rPr>
              <a:t>  </a:t>
            </a:r>
            <a:r>
              <a:rPr lang="sr-Cyrl-BA" sz="3200" b="1" dirty="0" smtClean="0">
                <a:latin typeface="Arial" panose="020B0604020202020204" pitchFamily="34" charset="0"/>
                <a:cs typeface="Arial" panose="020B0604020202020204" pitchFamily="34" charset="0"/>
              </a:rPr>
              <a:t>ступати </a:t>
            </a:r>
            <a:r>
              <a:rPr lang="sr-Cyrl-BA" sz="3200" dirty="0">
                <a:latin typeface="Arial" panose="020B0604020202020204" pitchFamily="34" charset="0"/>
                <a:cs typeface="Arial" panose="020B0604020202020204" pitchFamily="34" charset="0"/>
              </a:rPr>
              <a:t>- ходати на посебан начин, чврсто, </a:t>
            </a:r>
            <a:r>
              <a:rPr lang="sr-Cyrl-BA" sz="3200" dirty="0" smtClean="0">
                <a:latin typeface="Arial" panose="020B0604020202020204" pitchFamily="34" charset="0"/>
                <a:cs typeface="Arial" panose="020B0604020202020204" pitchFamily="34" charset="0"/>
              </a:rPr>
              <a:t>одсјечно,</a:t>
            </a:r>
            <a:r>
              <a:rPr lang="en-US" sz="3200" dirty="0" smtClean="0">
                <a:latin typeface="Arial" panose="020B0604020202020204" pitchFamily="34" charset="0"/>
                <a:cs typeface="Arial" panose="020B0604020202020204" pitchFamily="34" charset="0"/>
              </a:rPr>
              <a:t>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t>
            </a:r>
            <a:r>
              <a:rPr lang="sr-Cyrl-BA" sz="3200" dirty="0" smtClean="0">
                <a:latin typeface="Arial" panose="020B0604020202020204" pitchFamily="34" charset="0"/>
                <a:cs typeface="Arial" panose="020B0604020202020204" pitchFamily="34" charset="0"/>
              </a:rPr>
              <a:t> одлучно</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pic>
        <p:nvPicPr>
          <p:cNvPr id="5" name="Picture 4" descr="ucenje.png"/>
          <p:cNvPicPr>
            <a:picLocks noChangeAspect="1"/>
          </p:cNvPicPr>
          <p:nvPr/>
        </p:nvPicPr>
        <p:blipFill>
          <a:blip r:embed="rId2"/>
          <a:stretch>
            <a:fillRect/>
          </a:stretch>
        </p:blipFill>
        <p:spPr>
          <a:xfrm>
            <a:off x="8281988" y="4537051"/>
            <a:ext cx="3286557" cy="2320949"/>
          </a:xfrm>
          <a:prstGeom prst="rect">
            <a:avLst/>
          </a:prstGeom>
        </p:spPr>
      </p:pic>
    </p:spTree>
    <p:extLst>
      <p:ext uri="{BB962C8B-B14F-4D97-AF65-F5344CB8AC3E}">
        <p14:creationId xmlns:p14="http://schemas.microsoft.com/office/powerpoint/2010/main" xmlns="" val="4108809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141100" y="554181"/>
            <a:ext cx="8825659" cy="2362200"/>
          </a:xfrm>
          <a:prstGeom prst="rect">
            <a:avLst/>
          </a:prstGeom>
        </p:spPr>
        <p:txBody>
          <a:bodyPr>
            <a:normAutofit/>
          </a:bodyPr>
          <a:lstStyle/>
          <a:p>
            <a:pPr marL="342900" marR="0" lvl="0" indent="-342900" algn="ctr" defTabSz="457200" rtl="0" eaLnBrk="1" fontAlgn="auto" latinLnBrk="0" hangingPunct="1">
              <a:lnSpc>
                <a:spcPct val="100000"/>
              </a:lnSpc>
              <a:spcBef>
                <a:spcPts val="1000"/>
              </a:spcBef>
              <a:spcAft>
                <a:spcPts val="0"/>
              </a:spcAft>
              <a:buClr>
                <a:schemeClr val="bg2">
                  <a:lumMod val="40000"/>
                  <a:lumOff val="60000"/>
                </a:schemeClr>
              </a:buClr>
              <a:buSzPct val="80000"/>
              <a:tabLst/>
              <a:defRPr/>
            </a:pPr>
            <a:r>
              <a:rPr kumimoji="0" lang="sr-Cyrl-BA" sz="3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Задатак за самосталан рад:</a:t>
            </a:r>
            <a:br>
              <a:rPr kumimoji="0" lang="sr-Cyrl-BA" sz="3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br>
            <a:r>
              <a:rPr kumimoji="0" lang="sr-Cyrl-BA" sz="3600" b="0"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a:r>
            <a:br>
              <a:rPr kumimoji="0" lang="sr-Cyrl-BA" sz="3600" b="0"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br>
            <a:r>
              <a:rPr kumimoji="0" lang="sr-Cyrl-BA" sz="3600" b="0"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Научите изражајно да читате</a:t>
            </a:r>
            <a:r>
              <a:rPr kumimoji="0" lang="sr-Cyrl-BA" sz="3600" b="0"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причу.</a:t>
            </a:r>
            <a:r>
              <a:rPr kumimoji="0" lang="sr-Cyrl-BA" sz="3600" b="0"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Slika 3">
            <a:extLst>
              <a:ext uri="{FF2B5EF4-FFF2-40B4-BE49-F238E27FC236}">
                <a16:creationId xmlns:lc="http://schemas.openxmlformats.org/drawingml/2006/lockedCanvas" xmlns:a16="http://schemas.microsoft.com/office/drawing/2014/main" xmlns="" id="{092A12C5-1E60-4955-87E6-3B32DC9AA79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0327" y="2521527"/>
            <a:ext cx="3532909" cy="4336473"/>
          </a:xfrm>
          <a:prstGeom prst="rect">
            <a:avLst/>
          </a:prstGeom>
          <a:ln>
            <a:noFill/>
          </a:ln>
          <a:effectLst>
            <a:softEdge rad="112500"/>
          </a:effectLst>
        </p:spPr>
      </p:pic>
      <p:sp>
        <p:nvSpPr>
          <p:cNvPr id="6" name="Rectangle 5"/>
          <p:cNvSpPr/>
          <p:nvPr/>
        </p:nvSpPr>
        <p:spPr>
          <a:xfrm>
            <a:off x="3629891" y="4602126"/>
            <a:ext cx="6096000" cy="954107"/>
          </a:xfrm>
          <a:prstGeom prst="rect">
            <a:avLst/>
          </a:prstGeom>
        </p:spPr>
        <p:txBody>
          <a:bodyPr>
            <a:spAutoFit/>
          </a:bodyPr>
          <a:lstStyle/>
          <a:p>
            <a:pPr marL="342900" lvl="0" indent="-342900" algn="ctr">
              <a:spcBef>
                <a:spcPts val="1000"/>
              </a:spcBef>
              <a:buClr>
                <a:schemeClr val="bg2">
                  <a:lumMod val="40000"/>
                  <a:lumOff val="60000"/>
                </a:schemeClr>
              </a:buClr>
              <a:buSzPct val="80000"/>
              <a:defRPr/>
            </a:pPr>
            <a:r>
              <a:rPr lang="sr-Cyrl-BA" sz="2800" dirty="0" smtClean="0">
                <a:latin typeface="Arial" panose="020B0604020202020204" pitchFamily="34" charset="0"/>
                <a:cs typeface="Arial" panose="020B0604020202020204" pitchFamily="34" charset="0"/>
              </a:rPr>
              <a:t>Текст се налази у уџбенику </a:t>
            </a:r>
            <a:br>
              <a:rPr lang="sr-Cyrl-BA" sz="2800" dirty="0" smtClean="0">
                <a:latin typeface="Arial" panose="020B0604020202020204" pitchFamily="34" charset="0"/>
                <a:cs typeface="Arial" panose="020B0604020202020204" pitchFamily="34" charset="0"/>
              </a:rPr>
            </a:br>
            <a:r>
              <a:rPr lang="sr-Cyrl-BA" sz="2800" dirty="0" smtClean="0">
                <a:latin typeface="Arial" panose="020B0604020202020204" pitchFamily="34" charset="0"/>
                <a:cs typeface="Arial" panose="020B0604020202020204" pitchFamily="34" charset="0"/>
              </a:rPr>
              <a:t>Читанка за </a:t>
            </a:r>
            <a:r>
              <a:rPr lang="sr-Cyrl-BA" sz="2800" smtClean="0">
                <a:latin typeface="Arial" panose="020B0604020202020204" pitchFamily="34" charset="0"/>
                <a:cs typeface="Arial" panose="020B0604020202020204" pitchFamily="34" charset="0"/>
              </a:rPr>
              <a:t>3. разред</a:t>
            </a:r>
            <a:r>
              <a:rPr lang="sr-Cyrl-BA" sz="2800" dirty="0" smtClean="0">
                <a:latin typeface="Arial" panose="020B0604020202020204" pitchFamily="34" charset="0"/>
                <a:cs typeface="Arial" panose="020B0604020202020204" pitchFamily="34" charset="0"/>
              </a:rPr>
              <a:t>, 59. стр.</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744700" cy="5739076"/>
          </a:xfrm>
        </p:spPr>
        <p:txBody>
          <a:bodyPr/>
          <a:lstStyle/>
          <a:p>
            <a:r>
              <a:rPr lang="sr-Cyrl-BA" sz="2400" dirty="0" smtClean="0">
                <a:latin typeface="Arial" panose="020B0604020202020204" pitchFamily="34" charset="0"/>
                <a:cs typeface="Arial" panose="020B0604020202020204" pitchFamily="34" charset="0"/>
              </a:rPr>
              <a:t>     </a:t>
            </a:r>
            <a:r>
              <a:rPr lang="sr-Cyrl-BA" sz="2400" b="1" dirty="0" smtClean="0">
                <a:latin typeface="Arial" panose="020B0604020202020204" pitchFamily="34" charset="0"/>
                <a:cs typeface="Arial" panose="020B0604020202020204" pitchFamily="34" charset="0"/>
              </a:rPr>
              <a:t>Воја Царић </a:t>
            </a:r>
            <a:r>
              <a:rPr lang="sr-Cyrl-BA" sz="2400" dirty="0" smtClean="0">
                <a:latin typeface="Arial" panose="020B0604020202020204" pitchFamily="34" charset="0"/>
                <a:cs typeface="Arial" panose="020B0604020202020204" pitchFamily="34" charset="0"/>
              </a:rPr>
              <a:t>био је српски пјесник и прозни писац. Рођен је у мјесту Машићи у Славонији, 14.</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марта 1922.</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године. Основну школу завршио је у родном мјесту, а гимназију у Новој Градишци. Историју умјетности студирао је у Загребу, а завршио у Београду. </a:t>
            </a:r>
            <a:br>
              <a:rPr lang="sr-Cyrl-BA" sz="2400" dirty="0" smtClean="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sr-Cyrl-BA" sz="2400" b="1" dirty="0" smtClean="0">
                <a:latin typeface="Arial" panose="020B0604020202020204" pitchFamily="34" charset="0"/>
                <a:cs typeface="Arial" panose="020B0604020202020204" pitchFamily="34" charset="0"/>
              </a:rPr>
              <a:t>Његова најпознатија дјела: </a:t>
            </a:r>
            <a:r>
              <a:rPr lang="sr-Cyrl-BA" sz="2400" dirty="0" smtClean="0">
                <a:latin typeface="Arial" panose="020B0604020202020204" pitchFamily="34" charset="0"/>
                <a:cs typeface="Arial" panose="020B0604020202020204" pitchFamily="34" charset="0"/>
              </a:rPr>
              <a:t>„Бели вук”, „Бајка о тајни”, „Апарат професора Коса”, „Еј, ти”, „Шарени мост”. </a:t>
            </a:r>
            <a:br>
              <a:rPr lang="sr-Cyrl-BA" sz="2400" dirty="0" smtClean="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Воја Царић умро је 1992.</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године у Београду.</a:t>
            </a:r>
            <a:br>
              <a:rPr lang="sr-Cyrl-BA" sz="2400" dirty="0" smtClean="0">
                <a:latin typeface="Arial" panose="020B0604020202020204" pitchFamily="34" charset="0"/>
                <a:cs typeface="Arial" panose="020B0604020202020204" pitchFamily="34" charset="0"/>
              </a:rPr>
            </a:br>
            <a:r>
              <a:rPr lang="ru-RU" dirty="0"/>
              <a:t/>
            </a:r>
            <a:br>
              <a:rPr lang="ru-RU" dirty="0"/>
            </a:br>
            <a:r>
              <a:rPr lang="sr-Cyrl-BA" sz="2400" dirty="0" smtClean="0">
                <a:latin typeface="Arial" panose="020B0604020202020204" pitchFamily="34" charset="0"/>
                <a:cs typeface="Arial" panose="020B0604020202020204" pitchFamily="34" charset="0"/>
              </a:rPr>
              <a:t/>
            </a:r>
            <a:br>
              <a:rPr lang="sr-Cyrl-BA"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0549680">
            <a:off x="1772756" y="3561725"/>
            <a:ext cx="2062020" cy="30512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485787">
            <a:off x="4590019" y="3311034"/>
            <a:ext cx="2272937" cy="312573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rcRect l="22981" t="-218" r="22792" b="-407"/>
          <a:stretch>
            <a:fillRect/>
          </a:stretch>
        </p:blipFill>
        <p:spPr>
          <a:xfrm rot="239158">
            <a:off x="7810388" y="3422634"/>
            <a:ext cx="2275757" cy="2868504"/>
          </a:xfrm>
          <a:prstGeom prst="rect">
            <a:avLst/>
          </a:prstGeom>
        </p:spPr>
      </p:pic>
    </p:spTree>
    <p:extLst>
      <p:ext uri="{BB962C8B-B14F-4D97-AF65-F5344CB8AC3E}">
        <p14:creationId xmlns:p14="http://schemas.microsoft.com/office/powerpoint/2010/main" xmlns="" val="822903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57" y="438863"/>
            <a:ext cx="10731638" cy="5921956"/>
          </a:xfrm>
        </p:spPr>
        <p:txBody>
          <a:bodyPr/>
          <a:lstStyle/>
          <a:p>
            <a:r>
              <a:rPr lang="sr-Cyrl-BA" sz="2400" dirty="0" smtClean="0">
                <a:latin typeface="Arial" panose="020B0604020202020204" pitchFamily="34" charset="0"/>
                <a:cs typeface="Arial" panose="020B0604020202020204" pitchFamily="34" charset="0"/>
              </a:rPr>
              <a:t> </a:t>
            </a:r>
            <a:r>
              <a:rPr lang="ru-RU" sz="2400" dirty="0" smtClean="0">
                <a:solidFill>
                  <a:schemeClr val="tx1"/>
                </a:solidFill>
                <a:latin typeface="Arial" panose="020B0604020202020204" pitchFamily="34" charset="0"/>
                <a:cs typeface="Arial" panose="020B0604020202020204" pitchFamily="34" charset="0"/>
              </a:rPr>
              <a:t>„</a:t>
            </a:r>
            <a:r>
              <a:rPr lang="sr-Cyrl-BA" sz="2400" dirty="0" smtClean="0">
                <a:latin typeface="Arial" panose="020B0604020202020204" pitchFamily="34" charset="0"/>
                <a:cs typeface="Arial" panose="020B0604020202020204" pitchFamily="34" charset="0"/>
              </a:rPr>
              <a:t>Не </a:t>
            </a:r>
            <a:r>
              <a:rPr lang="sr-Cyrl-BA" sz="2400" dirty="0">
                <a:latin typeface="Arial" panose="020B0604020202020204" pitchFamily="34" charset="0"/>
                <a:cs typeface="Arial" panose="020B0604020202020204" pitchFamily="34" charset="0"/>
              </a:rPr>
              <a:t>тичу ме се они што мисле да су стари људи и деца исто. Не обраћам пажњу на оне што тврде да се деци може било шта говорити. Хоћу да причам о мојој баки. Она ми често каже:</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Ходи </a:t>
            </a:r>
            <a:r>
              <a:rPr lang="sr-Cyrl-BA" sz="2400" dirty="0">
                <a:latin typeface="Arial" panose="020B0604020202020204" pitchFamily="34" charset="0"/>
                <a:cs typeface="Arial" panose="020B0604020202020204" pitchFamily="34" charset="0"/>
              </a:rPr>
              <a:t>овамо. Код </a:t>
            </a:r>
            <a:r>
              <a:rPr lang="sr-Cyrl-BA" sz="2400">
                <a:latin typeface="Arial" panose="020B0604020202020204" pitchFamily="34" charset="0"/>
                <a:cs typeface="Arial" panose="020B0604020202020204" pitchFamily="34" charset="0"/>
              </a:rPr>
              <a:t>мене </a:t>
            </a:r>
            <a:r>
              <a:rPr lang="sr-Cyrl-BA" sz="2400" smtClean="0">
                <a:latin typeface="Arial" panose="020B0604020202020204" pitchFamily="34" charset="0"/>
                <a:cs typeface="Arial" panose="020B0604020202020204" pitchFamily="34" charset="0"/>
              </a:rPr>
              <a:t>ће те </a:t>
            </a:r>
            <a:r>
              <a:rPr lang="sr-Cyrl-BA" sz="2400" dirty="0">
                <a:latin typeface="Arial" panose="020B0604020202020204" pitchFamily="34" charset="0"/>
                <a:cs typeface="Arial" panose="020B0604020202020204" pitchFamily="34" charset="0"/>
              </a:rPr>
              <a:t>све проћи.</a:t>
            </a:r>
            <a:br>
              <a:rPr lang="sr-Cyrl-BA" sz="2400" dirty="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Идем </a:t>
            </a:r>
            <a:r>
              <a:rPr lang="sr-Cyrl-BA" sz="2400" dirty="0">
                <a:latin typeface="Arial" panose="020B0604020202020204" pitchFamily="34" charset="0"/>
                <a:cs typeface="Arial" panose="020B0604020202020204" pitchFamily="34" charset="0"/>
              </a:rPr>
              <a:t>баки. Не боли ме глава. Не боли ме ништа. Али хоћу да ме бака пожали. Хоћу да се бака забрине за мене. Кроз њену бригу осетим да нешто вредим. Да нешто значим и да је некоме стало да мени буде што боље. А нико од ње нема више </a:t>
            </a:r>
            <a:r>
              <a:rPr lang="sr-Cyrl-BA" sz="2400" dirty="0" smtClean="0">
                <a:latin typeface="Arial" panose="020B0604020202020204" pitchFamily="34" charset="0"/>
                <a:cs typeface="Arial" panose="020B0604020202020204" pitchFamily="34" charset="0"/>
              </a:rPr>
              <a:t>врем</a:t>
            </a:r>
            <a:r>
              <a:rPr lang="en-US" sz="2400" dirty="0" smtClean="0">
                <a:latin typeface="Arial" panose="020B0604020202020204" pitchFamily="34" charset="0"/>
                <a:cs typeface="Arial" panose="020B0604020202020204" pitchFamily="34" charset="0"/>
              </a:rPr>
              <a:t>e</a:t>
            </a:r>
            <a:r>
              <a:rPr lang="sr-Cyrl-BA" sz="2400" dirty="0" smtClean="0">
                <a:latin typeface="Arial" panose="020B0604020202020204" pitchFamily="34" charset="0"/>
                <a:cs typeface="Arial" panose="020B0604020202020204" pitchFamily="34" charset="0"/>
              </a:rPr>
              <a:t>на </a:t>
            </a:r>
            <a:r>
              <a:rPr lang="sr-Cyrl-BA" sz="2400" dirty="0">
                <a:latin typeface="Arial" panose="020B0604020202020204" pitchFamily="34" charset="0"/>
                <a:cs typeface="Arial" panose="020B0604020202020204" pitchFamily="34" charset="0"/>
              </a:rPr>
              <a:t>за мене.</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Бако</a:t>
            </a:r>
            <a:r>
              <a:rPr lang="sr-Cyrl-BA" sz="2400" dirty="0">
                <a:latin typeface="Arial" panose="020B0604020202020204" pitchFamily="34" charset="0"/>
                <a:cs typeface="Arial" panose="020B0604020202020204" pitchFamily="34" charset="0"/>
              </a:rPr>
              <a:t>, много сам весео. Успело ми је да урадим што сам </a:t>
            </a:r>
            <a:r>
              <a:rPr lang="sr-Cyrl-BA" sz="2400" dirty="0" smtClean="0">
                <a:latin typeface="Arial" panose="020B0604020202020204" pitchFamily="34" charset="0"/>
                <a:cs typeface="Arial" panose="020B0604020202020204" pitchFamily="34" charset="0"/>
              </a:rPr>
              <a:t>хтео</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кажем</a:t>
            </a:r>
            <a:r>
              <a:rPr lang="sr-Cyrl-BA" sz="2400" dirty="0">
                <a:latin typeface="Arial" panose="020B0604020202020204" pitchFamily="34" charset="0"/>
                <a:cs typeface="Arial" panose="020B0604020202020204" pitchFamily="34" charset="0"/>
              </a:rPr>
              <a:t>, и шапућем јој све своје преступе.</a:t>
            </a:r>
            <a:br>
              <a:rPr lang="sr-Cyrl-BA" sz="2400" dirty="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Бака се замисли, грди ме или одобрава, али не престаје да ме глади по глави</a:t>
            </a:r>
            <a:r>
              <a:rPr lang="sr-Cyrl-BA"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Њене </a:t>
            </a:r>
            <a:r>
              <a:rPr lang="sr-Cyrl-BA" sz="2400" dirty="0">
                <a:latin typeface="Arial" panose="020B0604020202020204" pitchFamily="34" charset="0"/>
                <a:cs typeface="Arial" panose="020B0604020202020204" pitchFamily="34" charset="0"/>
              </a:rPr>
              <a:t>речи само су различите, али нежност је иста</a:t>
            </a:r>
            <a:r>
              <a:rPr lang="sr-Cyrl-BA" sz="2400" dirty="0" smtClean="0">
                <a:latin typeface="Arial" panose="020B0604020202020204" pitchFamily="34" charset="0"/>
                <a:cs typeface="Arial" panose="020B0604020202020204" pitchFamily="34" charset="0"/>
              </a:rPr>
              <a:t>.</a:t>
            </a:r>
            <a:br>
              <a:rPr lang="sr-Cyrl-BA" sz="2400" dirty="0" smtClean="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Бако,</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тужан </a:t>
            </a:r>
            <a:r>
              <a:rPr lang="sr-Cyrl-BA" sz="2400" dirty="0">
                <a:latin typeface="Arial" panose="020B0604020202020204" pitchFamily="34" charset="0"/>
                <a:cs typeface="Arial" panose="020B0604020202020204" pitchFamily="34" charset="0"/>
              </a:rPr>
              <a:t>сам и несрећан. Бако, уморан сам. Учићу бако, много ћу учити. Желим да будем најбољи</a:t>
            </a:r>
            <a:r>
              <a:rPr lang="sr-Cyrl-BA" sz="2400" dirty="0" smtClean="0">
                <a:latin typeface="Arial" panose="020B0604020202020204" pitchFamily="34" charset="0"/>
                <a:cs typeface="Arial" panose="020B0604020202020204" pitchFamily="34" charset="0"/>
              </a:rPr>
              <a:t>.</a:t>
            </a:r>
            <a:br>
              <a:rPr lang="sr-Cyrl-BA" sz="2400" dirty="0" smtClean="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Реч </a:t>
            </a:r>
            <a:r>
              <a:rPr lang="sr-Cyrl-BA" sz="2400" dirty="0">
                <a:latin typeface="Arial" panose="020B0604020202020204" pitchFamily="34" charset="0"/>
                <a:cs typeface="Arial" panose="020B0604020202020204" pitchFamily="34" charset="0"/>
              </a:rPr>
              <a:t>је понекад тежа од олова. Притиска грубо и немилосрдно и не да се задржати. Мора се некоме рећи. Ја је кажем баки. Кад њој кажем било</a:t>
            </a:r>
            <a:endParaRPr lang="en-US" sz="2400" dirty="0"/>
          </a:p>
        </p:txBody>
      </p:sp>
    </p:spTree>
    <p:extLst>
      <p:ext uri="{BB962C8B-B14F-4D97-AF65-F5344CB8AC3E}">
        <p14:creationId xmlns:p14="http://schemas.microsoft.com/office/powerpoint/2010/main" xmlns="" val="4234131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002" y="452717"/>
            <a:ext cx="10770826" cy="6157089"/>
          </a:xfrm>
        </p:spPr>
        <p:txBody>
          <a:bodyPr/>
          <a:lstStyle/>
          <a:p>
            <a:r>
              <a:rPr lang="sr-Cyrl-BA" sz="2400" dirty="0" smtClean="0">
                <a:latin typeface="Arial" panose="020B0604020202020204" pitchFamily="34" charset="0"/>
                <a:cs typeface="Arial" panose="020B0604020202020204" pitchFamily="34" charset="0"/>
              </a:rPr>
              <a:t>шта</a:t>
            </a:r>
            <a:r>
              <a:rPr lang="sr-Cyrl-BA" sz="2400" dirty="0">
                <a:latin typeface="Arial" panose="020B0604020202020204" pitchFamily="34" charset="0"/>
                <a:cs typeface="Arial" panose="020B0604020202020204" pitchFamily="34" charset="0"/>
              </a:rPr>
              <a:t>, не треба на то више да мислим. Она то неће употребити против мене. Најчешће сам с баком. Све јој кажем. Чак смо се и свађали. Увредио сам је </a:t>
            </a:r>
            <a:r>
              <a:rPr lang="sr-Cyrl-BA" sz="2400" dirty="0" smtClean="0">
                <a:latin typeface="Arial" panose="020B0604020202020204" pitchFamily="34" charset="0"/>
                <a:cs typeface="Arial" panose="020B0604020202020204" pitchFamily="34" charset="0"/>
              </a:rPr>
              <a:t>једанпут. </a:t>
            </a:r>
            <a:r>
              <a:rPr lang="sr-Cyrl-BA" sz="2400" dirty="0">
                <a:latin typeface="Arial" panose="020B0604020202020204" pitchFamily="34" charset="0"/>
                <a:cs typeface="Arial" panose="020B0604020202020204" pitchFamily="34" charset="0"/>
              </a:rPr>
              <a:t>Да, да, увредио сам је један пут.</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Мене </a:t>
            </a:r>
            <a:r>
              <a:rPr lang="sr-Cyrl-BA" sz="2400" dirty="0">
                <a:latin typeface="Arial" panose="020B0604020202020204" pitchFamily="34" charset="0"/>
                <a:cs typeface="Arial" panose="020B0604020202020204" pitchFamily="34" charset="0"/>
              </a:rPr>
              <a:t>су увијек кажњавали, и то на лицу места. Нико није имао </a:t>
            </a:r>
            <a:r>
              <a:rPr lang="sr-Cyrl-BA" sz="2400" dirty="0" smtClean="0">
                <a:latin typeface="Arial" panose="020B0604020202020204" pitchFamily="34" charset="0"/>
                <a:cs typeface="Arial" panose="020B0604020202020204" pitchFamily="34" charset="0"/>
              </a:rPr>
              <a:t>врем</a:t>
            </a:r>
            <a:r>
              <a:rPr lang="en-US" sz="2400" dirty="0" smtClean="0">
                <a:latin typeface="Arial" panose="020B0604020202020204" pitchFamily="34" charset="0"/>
                <a:cs typeface="Arial" panose="020B0604020202020204" pitchFamily="34" charset="0"/>
              </a:rPr>
              <a:t>e</a:t>
            </a:r>
            <a:r>
              <a:rPr lang="sr-Cyrl-BA" sz="2400" dirty="0" smtClean="0">
                <a:latin typeface="Arial" panose="020B0604020202020204" pitchFamily="34" charset="0"/>
                <a:cs typeface="Arial" panose="020B0604020202020204" pitchFamily="34" charset="0"/>
              </a:rPr>
              <a:t>на да памти и после да спроводи казну. Преступ и казна догађали су се редовито у исто време и то је било врло добро, јер ми је одмах савест постајала чиста.</a:t>
            </a:r>
            <a:r>
              <a:rPr lang="sr-Cyrl-BA" sz="2800" dirty="0">
                <a:latin typeface="Arial" panose="020B0604020202020204" pitchFamily="34" charset="0"/>
                <a:cs typeface="Arial" panose="020B0604020202020204" pitchFamily="34" charset="0"/>
              </a:rPr>
              <a:t> </a:t>
            </a:r>
            <a:r>
              <a:rPr lang="sr-Cyrl-BA" sz="2800" dirty="0" smtClean="0">
                <a:latin typeface="Arial" panose="020B0604020202020204" pitchFamily="34" charset="0"/>
                <a:cs typeface="Arial" panose="020B0604020202020204" pitchFamily="34" charset="0"/>
              </a:rPr>
              <a:t/>
            </a:r>
            <a:br>
              <a:rPr lang="sr-Cyrl-BA" sz="2800" dirty="0" smtClean="0">
                <a:latin typeface="Arial" panose="020B0604020202020204" pitchFamily="34" charset="0"/>
                <a:cs typeface="Arial" panose="020B0604020202020204" pitchFamily="34" charset="0"/>
              </a:rPr>
            </a:br>
            <a:r>
              <a:rPr lang="sr-Cyrl-BA" sz="28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Али </a:t>
            </a:r>
            <a:r>
              <a:rPr lang="sr-Cyrl-BA" sz="2400" dirty="0">
                <a:latin typeface="Arial" panose="020B0604020202020204" pitchFamily="34" charset="0"/>
                <a:cs typeface="Arial" panose="020B0604020202020204" pitchFamily="34" charset="0"/>
              </a:rPr>
              <a:t>тада, нису ме казнили. Не, нису могли да ме казне. Бака није допустила. Ако би неко хтео да да име дану који би био посвећен деци, требало би да га назове </a:t>
            </a:r>
            <a:r>
              <a:rPr lang="sr-Cyrl-BA" sz="2400" dirty="0" smtClean="0">
                <a:latin typeface="Arial" panose="020B0604020202020204" pitchFamily="34" charset="0"/>
                <a:cs typeface="Arial" panose="020B0604020202020204" pitchFamily="34" charset="0"/>
              </a:rPr>
              <a:t>„Бакин дан”. </a:t>
            </a:r>
            <a:r>
              <a:rPr lang="sr-Cyrl-BA" sz="2400" dirty="0">
                <a:latin typeface="Arial" panose="020B0604020202020204" pitchFamily="34" charset="0"/>
                <a:cs typeface="Arial" panose="020B0604020202020204" pitchFamily="34" charset="0"/>
              </a:rPr>
              <a:t>Тај дан би их највише радовао. </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Бако</a:t>
            </a:r>
            <a:r>
              <a:rPr lang="sr-Cyrl-BA" sz="2400" dirty="0">
                <a:latin typeface="Arial" panose="020B0604020202020204" pitchFamily="34" charset="0"/>
                <a:cs typeface="Arial" panose="020B0604020202020204" pitchFamily="34" charset="0"/>
              </a:rPr>
              <a:t>, побећи ћу од куће.</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Е</a:t>
            </a:r>
            <a:r>
              <a:rPr lang="sr-Cyrl-BA" sz="2400" dirty="0">
                <a:latin typeface="Arial" panose="020B0604020202020204" pitchFamily="34" charset="0"/>
                <a:cs typeface="Arial" panose="020B0604020202020204" pitchFamily="34" charset="0"/>
              </a:rPr>
              <a:t>, кад си то смислио?</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Бако</a:t>
            </a:r>
            <a:r>
              <a:rPr lang="sr-Cyrl-BA" sz="2400" dirty="0">
                <a:latin typeface="Arial" panose="020B0604020202020204" pitchFamily="34" charset="0"/>
                <a:cs typeface="Arial" panose="020B0604020202020204" pitchFamily="34" charset="0"/>
              </a:rPr>
              <a:t>, не могу више, видиш колики су путеви</a:t>
            </a:r>
            <a:r>
              <a:rPr lang="sr-Cyrl-BA" sz="2400" dirty="0" smtClean="0">
                <a:latin typeface="Arial" panose="020B0604020202020204" pitchFamily="34" charset="0"/>
                <a:cs typeface="Arial" panose="020B0604020202020204" pitchFamily="34" charset="0"/>
              </a:rPr>
              <a:t>.</a:t>
            </a:r>
            <a:br>
              <a:rPr lang="sr-Cyrl-BA" sz="2400" dirty="0" smtClean="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a:t>
            </a:r>
            <a:r>
              <a:rPr lang="sr-Cyrl-BA" sz="2400" dirty="0">
                <a:latin typeface="Arial" panose="020B0604020202020204" pitchFamily="34" charset="0"/>
                <a:cs typeface="Arial" panose="020B0604020202020204" pitchFamily="34" charset="0"/>
              </a:rPr>
              <a:t>Не живиш ти од путева. Шта се тебе тичу путеви?</a:t>
            </a:r>
            <a:r>
              <a:rPr lang="en-US" sz="2800" dirty="0"/>
              <a:t/>
            </a:r>
            <a:br>
              <a:rPr lang="en-US" sz="2800" dirty="0"/>
            </a:br>
            <a:r>
              <a:rPr lang="sr-Cyrl-BA" sz="2800" dirty="0">
                <a:latin typeface="Arial" panose="020B0604020202020204" pitchFamily="34" charset="0"/>
                <a:cs typeface="Arial" panose="020B0604020202020204" pitchFamily="34" charset="0"/>
              </a:rPr>
              <a:t> </a:t>
            </a:r>
            <a:r>
              <a:rPr lang="sr-Cyrl-BA"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Осећам</a:t>
            </a:r>
            <a:r>
              <a:rPr lang="sr-Cyrl-BA" sz="2400" dirty="0">
                <a:latin typeface="Arial" panose="020B0604020202020204" pitchFamily="34" charset="0"/>
                <a:cs typeface="Arial" panose="020B0604020202020204" pitchFamily="34" charset="0"/>
              </a:rPr>
              <a:t>, бако, ако не одем, да нећу нешто видети. Нешто што треба видети, а што ме неће чекати ако одмах не дођем.</a:t>
            </a:r>
            <a:endParaRPr lang="en-US" sz="2400" dirty="0"/>
          </a:p>
        </p:txBody>
      </p:sp>
    </p:spTree>
    <p:extLst>
      <p:ext uri="{BB962C8B-B14F-4D97-AF65-F5344CB8AC3E}">
        <p14:creationId xmlns:p14="http://schemas.microsoft.com/office/powerpoint/2010/main" xmlns="" val="3468835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8" y="452718"/>
            <a:ext cx="11537669" cy="6157088"/>
          </a:xfrm>
        </p:spPr>
        <p:txBody>
          <a:bodyPr/>
          <a:lstStyle/>
          <a:p>
            <a:r>
              <a:rPr lang="sr-Cyrl-BA" sz="2400" dirty="0" smtClean="0">
                <a:latin typeface="Arial" panose="020B0604020202020204" pitchFamily="34" charset="0"/>
                <a:cs typeface="Arial" panose="020B0604020202020204" pitchFamily="34" charset="0"/>
              </a:rPr>
              <a:t>Бака се замисли.</a:t>
            </a:r>
            <a:br>
              <a:rPr lang="sr-Cyrl-BA" sz="2400" dirty="0" smtClean="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А шта те то неће чекати? Не можеш ти све видети.</a:t>
            </a:r>
            <a:br>
              <a:rPr lang="sr-Cyrl-BA" sz="2400" dirty="0" smtClean="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Све бих хтео видети.</a:t>
            </a:r>
            <a:br>
              <a:rPr lang="sr-Cyrl-BA" sz="2400" dirty="0" smtClean="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Знаш ли ти каква деца беже од куће?</a:t>
            </a:r>
            <a:r>
              <a:rPr lang="sr-Cyrl-BA" sz="2800" dirty="0" smtClean="0">
                <a:latin typeface="Arial" panose="020B0604020202020204" pitchFamily="34" charset="0"/>
                <a:cs typeface="Arial" panose="020B0604020202020204" pitchFamily="34" charset="0"/>
              </a:rPr>
              <a:t/>
            </a:r>
            <a:br>
              <a:rPr lang="sr-Cyrl-BA" sz="2800" dirty="0" smtClean="0">
                <a:latin typeface="Arial" panose="020B0604020202020204" pitchFamily="34" charset="0"/>
                <a:cs typeface="Arial" panose="020B0604020202020204" pitchFamily="34" charset="0"/>
              </a:rPr>
            </a:br>
            <a:r>
              <a:rPr lang="sr-Cyrl-BA"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Пусти </a:t>
            </a:r>
            <a:r>
              <a:rPr lang="sr-Cyrl-BA" sz="2400" dirty="0">
                <a:latin typeface="Arial" panose="020B0604020202020204" pitchFamily="34" charset="0"/>
                <a:cs typeface="Arial" panose="020B0604020202020204" pitchFamily="34" charset="0"/>
              </a:rPr>
              <a:t>сад то, бако. Кад би хтели мирно да ме пусте, не бих бежао. Часна реч, не бих.</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И </a:t>
            </a:r>
            <a:r>
              <a:rPr lang="sr-Cyrl-BA" sz="2400" dirty="0">
                <a:latin typeface="Arial" panose="020B0604020202020204" pitchFamily="34" charset="0"/>
                <a:cs typeface="Arial" panose="020B0604020202020204" pitchFamily="34" charset="0"/>
              </a:rPr>
              <a:t>ако одеш, спор је твој корак да би могао бити на сваком месту. И ако одеш, опет нећеш све видети.</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Бако</a:t>
            </a:r>
            <a:r>
              <a:rPr lang="sr-Cyrl-BA" sz="2400" dirty="0">
                <a:latin typeface="Arial" panose="020B0604020202020204" pitchFamily="34" charset="0"/>
                <a:cs typeface="Arial" panose="020B0604020202020204" pitchFamily="34" charset="0"/>
              </a:rPr>
              <a:t>, не одговарај ме. Досадно ће ми бити ако то не урадим.</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А </a:t>
            </a:r>
            <a:r>
              <a:rPr lang="sr-Cyrl-BA" sz="2400" dirty="0">
                <a:latin typeface="Arial" panose="020B0604020202020204" pitchFamily="34" charset="0"/>
                <a:cs typeface="Arial" panose="020B0604020202020204" pitchFamily="34" charset="0"/>
              </a:rPr>
              <a:t>куд би хтео?</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Најпре </a:t>
            </a:r>
            <a:r>
              <a:rPr lang="sr-Cyrl-BA" sz="2400" dirty="0">
                <a:latin typeface="Arial" panose="020B0604020202020204" pitchFamily="34" charset="0"/>
                <a:cs typeface="Arial" panose="020B0604020202020204" pitchFamily="34" charset="0"/>
              </a:rPr>
              <a:t>на исток. Онда на север. До Кине бих хтео да дођем. </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До </a:t>
            </a:r>
            <a:r>
              <a:rPr lang="sr-Cyrl-BA" sz="2400" dirty="0">
                <a:latin typeface="Arial" panose="020B0604020202020204" pitchFamily="34" charset="0"/>
                <a:cs typeface="Arial" panose="020B0604020202020204" pitchFamily="34" charset="0"/>
              </a:rPr>
              <a:t>Кине? Ако је тако, није лоше. А шта ћеш тамо?</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Рекао </a:t>
            </a:r>
            <a:r>
              <a:rPr lang="sr-Cyrl-BA" sz="2400" dirty="0">
                <a:latin typeface="Arial" panose="020B0604020202020204" pitchFamily="34" charset="0"/>
                <a:cs typeface="Arial" panose="020B0604020202020204" pitchFamily="34" charset="0"/>
              </a:rPr>
              <a:t>сам ти. Не знам шта ме </a:t>
            </a:r>
            <a:r>
              <a:rPr lang="sr-Cyrl-BA" sz="2400" dirty="0" smtClean="0">
                <a:latin typeface="Arial" panose="020B0604020202020204" pitchFamily="34" charset="0"/>
                <a:cs typeface="Arial" panose="020B0604020202020204" pitchFamily="34" charset="0"/>
              </a:rPr>
              <a:t>чека.</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Само </a:t>
            </a:r>
            <a:r>
              <a:rPr lang="sr-Cyrl-BA" sz="2400" dirty="0">
                <a:latin typeface="Arial" panose="020B0604020202020204" pitchFamily="34" charset="0"/>
                <a:cs typeface="Arial" panose="020B0604020202020204" pitchFamily="34" charset="0"/>
              </a:rPr>
              <a:t>знам да морам да </a:t>
            </a:r>
            <a:r>
              <a:rPr lang="sr-Cyrl-BA" sz="2400" dirty="0" smtClean="0">
                <a:latin typeface="Arial" panose="020B0604020202020204" pitchFamily="34" charset="0"/>
                <a:cs typeface="Arial" panose="020B0604020202020204" pitchFamily="34" charset="0"/>
              </a:rPr>
              <a:t>идем. И </a:t>
            </a:r>
            <a:r>
              <a:rPr lang="sr-Cyrl-BA" sz="2400" dirty="0">
                <a:latin typeface="Arial" panose="020B0604020202020204" pitchFamily="34" charset="0"/>
                <a:cs typeface="Arial" panose="020B0604020202020204" pitchFamily="34" charset="0"/>
              </a:rPr>
              <a:t>ићи </a:t>
            </a:r>
            <a:r>
              <a:rPr lang="sr-Cyrl-BA" sz="2400" dirty="0" smtClean="0">
                <a:latin typeface="Arial" panose="020B0604020202020204" pitchFamily="34" charset="0"/>
                <a:cs typeface="Arial" panose="020B0604020202020204" pitchFamily="34" charset="0"/>
              </a:rPr>
              <a:t>ћу</a:t>
            </a:r>
            <a:r>
              <a:rPr lang="en-US" sz="2400" dirty="0" smtClean="0">
                <a:latin typeface="Arial" panose="020B0604020202020204" pitchFamily="34" charset="0"/>
                <a:cs typeface="Arial" panose="020B0604020202020204" pitchFamily="34" charset="0"/>
              </a:rPr>
              <a:t>.</a:t>
            </a:r>
            <a:r>
              <a:rPr lang="sr-Cyrl-BA" sz="2400" dirty="0">
                <a:latin typeface="Arial" panose="020B0604020202020204" pitchFamily="34" charset="0"/>
                <a:cs typeface="Arial" panose="020B0604020202020204" pitchFamily="34" charset="0"/>
              </a:rPr>
              <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Добро </a:t>
            </a:r>
            <a:r>
              <a:rPr lang="sr-Cyrl-BA" sz="2400" dirty="0">
                <a:latin typeface="Arial" panose="020B0604020202020204" pitchFamily="34" charset="0"/>
                <a:cs typeface="Arial" panose="020B0604020202020204" pitchFamily="34" charset="0"/>
              </a:rPr>
              <a:t>би то било, што се мене тиче. Али, неће нас пустити.</a:t>
            </a:r>
            <a:r>
              <a:rPr lang="sr-Cyrl-BA" sz="2800" dirty="0">
                <a:latin typeface="Arial" panose="020B0604020202020204" pitchFamily="34" charset="0"/>
                <a:cs typeface="Arial" panose="020B0604020202020204" pitchFamily="34" charset="0"/>
              </a:rPr>
              <a:t/>
            </a:r>
            <a:br>
              <a:rPr lang="sr-Cyrl-BA" sz="2800" dirty="0">
                <a:latin typeface="Arial" panose="020B0604020202020204" pitchFamily="34" charset="0"/>
                <a:cs typeface="Arial" panose="020B0604020202020204" pitchFamily="34" charset="0"/>
              </a:rPr>
            </a:br>
            <a:r>
              <a:rPr lang="sr-Cyrl-BA"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Зар </a:t>
            </a:r>
            <a:r>
              <a:rPr lang="sr-Cyrl-BA" sz="2400" dirty="0">
                <a:latin typeface="Arial" panose="020B0604020202020204" pitchFamily="34" charset="0"/>
                <a:cs typeface="Arial" panose="020B0604020202020204" pitchFamily="34" charset="0"/>
              </a:rPr>
              <a:t>би и ти, бако, ишла са мном?</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Па </a:t>
            </a:r>
            <a:r>
              <a:rPr lang="sr-Cyrl-BA" sz="2400" dirty="0">
                <a:latin typeface="Arial" panose="020B0604020202020204" pitchFamily="34" charset="0"/>
                <a:cs typeface="Arial" panose="020B0604020202020204" pitchFamily="34" charset="0"/>
              </a:rPr>
              <a:t>наравно - рекла је моја бака.</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93481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10810015" cy="6091773"/>
          </a:xfrm>
        </p:spPr>
        <p:txBody>
          <a:bodyPr/>
          <a:lstStyle/>
          <a:p>
            <a:r>
              <a:rPr lang="sr-Cyrl-BA" sz="2400" dirty="0" smtClean="0">
                <a:latin typeface="Arial" panose="020B0604020202020204" pitchFamily="34" charset="0"/>
                <a:cs typeface="Arial" panose="020B0604020202020204" pitchFamily="34" charset="0"/>
              </a:rPr>
              <a:t>   Дуго сам гледао кутију од чаја. На њој је био насликан Кинез. </a:t>
            </a:r>
            <a:r>
              <a:rPr lang="sr-Cyrl-BA" sz="2400" dirty="0">
                <a:latin typeface="Arial" panose="020B0604020202020204" pitchFamily="34" charset="0"/>
                <a:cs typeface="Arial" panose="020B0604020202020204" pitchFamily="34" charset="0"/>
              </a:rPr>
              <a:t>Он је ћутао. А за Кинезе сам и раније чуо да су мудри и да ћуте. Ако је то тачно, не треба ни да знам кинески.</a:t>
            </a:r>
            <a:br>
              <a:rPr lang="sr-Cyrl-BA" sz="2400" dirty="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Почели смо припреме. Све ножеве које сам раније добио на поклон марљиво сам очистио. На путу најчешће треба оружје. Уздао сам се у те ножеве и био уверен да они у туђој руци не би били ни издалека тако опасни као кад их ја држим. Кад човјек путује, он никад није код куће и зато треба да је спреман да се брани.</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Кад </a:t>
            </a:r>
            <a:r>
              <a:rPr lang="sr-Cyrl-BA" sz="2400" dirty="0">
                <a:latin typeface="Arial" panose="020B0604020202020204" pitchFamily="34" charset="0"/>
                <a:cs typeface="Arial" panose="020B0604020202020204" pitchFamily="34" charset="0"/>
              </a:rPr>
              <a:t>мислиш да </a:t>
            </a:r>
            <a:r>
              <a:rPr lang="sr-Cyrl-BA" sz="2400" dirty="0" smtClean="0">
                <a:latin typeface="Arial" panose="020B0604020202020204" pitchFamily="34" charset="0"/>
                <a:cs typeface="Arial" panose="020B0604020202020204" pitchFamily="34" charset="0"/>
              </a:rPr>
              <a:t>кренемо</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упита </a:t>
            </a:r>
            <a:r>
              <a:rPr lang="sr-Cyrl-BA" sz="2400" dirty="0">
                <a:latin typeface="Arial" panose="020B0604020202020204" pitchFamily="34" charset="0"/>
                <a:cs typeface="Arial" panose="020B0604020202020204" pitchFamily="34" charset="0"/>
              </a:rPr>
              <a:t>ме </a:t>
            </a:r>
            <a:r>
              <a:rPr lang="sr-Cyrl-BA" sz="2400" dirty="0" smtClean="0">
                <a:latin typeface="Arial" panose="020B0604020202020204" pitchFamily="34" charset="0"/>
                <a:cs typeface="Arial" panose="020B0604020202020204" pitchFamily="34" charset="0"/>
              </a:rPr>
              <a:t>бака</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ујутро </a:t>
            </a:r>
            <a:r>
              <a:rPr lang="sr-Cyrl-BA" sz="2400" dirty="0">
                <a:latin typeface="Arial" panose="020B0604020202020204" pitchFamily="34" charset="0"/>
                <a:cs typeface="Arial" panose="020B0604020202020204" pitchFamily="34" charset="0"/>
              </a:rPr>
              <a:t>или увече?</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Ујутро </a:t>
            </a:r>
            <a:r>
              <a:rPr lang="sr-Cyrl-BA" sz="2400" dirty="0">
                <a:latin typeface="Arial" panose="020B0604020202020204" pitchFamily="34" charset="0"/>
                <a:cs typeface="Arial" panose="020B0604020202020204" pitchFamily="34" charset="0"/>
              </a:rPr>
              <a:t>рано било би боље, али увече је сигурније.</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Кажи </a:t>
            </a:r>
            <a:r>
              <a:rPr lang="sr-Cyrl-BA" sz="2400" dirty="0">
                <a:latin typeface="Arial" panose="020B0604020202020204" pitchFamily="34" charset="0"/>
                <a:cs typeface="Arial" panose="020B0604020202020204" pitchFamily="34" charset="0"/>
              </a:rPr>
              <a:t>јасно: ујутро или увече.</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Увече</a:t>
            </a:r>
            <a:r>
              <a:rPr lang="sr-Cyrl-BA" sz="2400" dirty="0">
                <a:latin typeface="Arial" panose="020B0604020202020204" pitchFamily="34" charset="0"/>
                <a:cs typeface="Arial" panose="020B0604020202020204" pitchFamily="34" charset="0"/>
              </a:rPr>
              <a:t>.</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Који </a:t>
            </a:r>
            <a:r>
              <a:rPr lang="sr-Cyrl-BA" sz="2400" dirty="0">
                <a:latin typeface="Arial" panose="020B0604020202020204" pitchFamily="34" charset="0"/>
                <a:cs typeface="Arial" panose="020B0604020202020204" pitchFamily="34" charset="0"/>
              </a:rPr>
              <a:t>дан?</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Прекосутра</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a:t>
            </a:r>
            <a:r>
              <a:rPr lang="sr-Cyrl-BA" sz="2400" dirty="0">
                <a:latin typeface="Arial" panose="020B0604020202020204" pitchFamily="34" charset="0"/>
                <a:cs typeface="Arial" panose="020B0604020202020204" pitchFamily="34" charset="0"/>
              </a:rPr>
              <a:t>рекао сам, а да нисам знао зашто баш тада</a:t>
            </a:r>
            <a:r>
              <a:rPr lang="sr-Cyrl-BA" sz="2400" dirty="0" smtClean="0">
                <a:latin typeface="Arial" panose="020B0604020202020204" pitchFamily="34" charset="0"/>
                <a:cs typeface="Arial" panose="020B0604020202020204" pitchFamily="34" charset="0"/>
              </a:rPr>
              <a:t>.</a:t>
            </a:r>
            <a:br>
              <a:rPr lang="sr-Cyrl-BA" sz="2400" dirty="0" smtClean="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Али</a:t>
            </a:r>
            <a:r>
              <a:rPr lang="sr-Cyrl-BA" sz="2400" dirty="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бака </a:t>
            </a:r>
            <a:r>
              <a:rPr lang="sr-Cyrl-BA" sz="2400" dirty="0">
                <a:latin typeface="Arial" panose="020B0604020202020204" pitchFamily="34" charset="0"/>
                <a:cs typeface="Arial" panose="020B0604020202020204" pitchFamily="34" charset="0"/>
              </a:rPr>
              <a:t>је тражила да знам тачно, кад хоћу то што већ хоћу. И морао сам јој рећи одређено.</a:t>
            </a:r>
            <a:endParaRPr lang="en-US" sz="2400" dirty="0"/>
          </a:p>
        </p:txBody>
      </p:sp>
    </p:spTree>
    <p:extLst>
      <p:ext uri="{BB962C8B-B14F-4D97-AF65-F5344CB8AC3E}">
        <p14:creationId xmlns:p14="http://schemas.microsoft.com/office/powerpoint/2010/main" xmlns="" val="939374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44" y="548640"/>
            <a:ext cx="11410907" cy="6309360"/>
          </a:xfrm>
        </p:spPr>
        <p:txBody>
          <a:bodyPr/>
          <a:lstStyle/>
          <a:p>
            <a:r>
              <a:rPr lang="sr-Cyrl-BA"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Бако</a:t>
            </a:r>
            <a:r>
              <a:rPr lang="sr-Cyrl-BA" sz="2400" dirty="0">
                <a:latin typeface="Arial" panose="020B0604020202020204" pitchFamily="34" charset="0"/>
                <a:cs typeface="Arial" panose="020B0604020202020204" pitchFamily="34" charset="0"/>
              </a:rPr>
              <a:t>, само да нас не примете.</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То </a:t>
            </a:r>
            <a:r>
              <a:rPr lang="sr-Cyrl-BA" sz="2400" dirty="0">
                <a:latin typeface="Arial" panose="020B0604020202020204" pitchFamily="34" charset="0"/>
                <a:cs typeface="Arial" panose="020B0604020202020204" pitchFamily="34" charset="0"/>
              </a:rPr>
              <a:t>је моја брига.</a:t>
            </a:r>
            <a:br>
              <a:rPr lang="sr-Cyrl-BA" sz="2400" dirty="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Кренули смо увече неометани. Храбро сам пошао у свет. Тајна коју сам одавно скривао није ни сада обелодањена. </a:t>
            </a:r>
            <a:br>
              <a:rPr lang="sr-Cyrl-BA" sz="2400" dirty="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Речена је само баки.</a:t>
            </a:r>
            <a:br>
              <a:rPr lang="sr-Cyrl-BA" sz="2400" dirty="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Пут је начет. Били су </a:t>
            </a:r>
            <a:r>
              <a:rPr lang="sr-Cyrl-BA" sz="2400" dirty="0" smtClean="0">
                <a:latin typeface="Arial" panose="020B0604020202020204" pitchFamily="34" charset="0"/>
                <a:cs typeface="Arial" panose="020B0604020202020204" pitchFamily="34" charset="0"/>
              </a:rPr>
              <a:t>преваљени </a:t>
            </a:r>
            <a:r>
              <a:rPr lang="sr-Cyrl-BA" sz="2400" dirty="0">
                <a:latin typeface="Arial" panose="020B0604020202020204" pitchFamily="34" charset="0"/>
                <a:cs typeface="Arial" panose="020B0604020202020204" pitchFamily="34" charset="0"/>
              </a:rPr>
              <a:t>први </a:t>
            </a:r>
            <a:r>
              <a:rPr lang="sr-Cyrl-BA" sz="2400" dirty="0" smtClean="0">
                <a:latin typeface="Arial" panose="020B0604020202020204" pitchFamily="34" charset="0"/>
                <a:cs typeface="Arial" panose="020B0604020202020204" pitchFamily="34" charset="0"/>
              </a:rPr>
              <a:t>метри </a:t>
            </a:r>
            <a:r>
              <a:rPr lang="sr-Cyrl-BA" sz="2400" dirty="0">
                <a:latin typeface="Arial" panose="020B0604020202020204" pitchFamily="34" charset="0"/>
                <a:cs typeface="Arial" panose="020B0604020202020204" pitchFamily="34" charset="0"/>
              </a:rPr>
              <a:t>на предивној стази, на којој бих одрастао корачајући. Лево од мене ишла је бака са повеликим завежљајем, озбиљна и забринута, а ја сам ступао храбро не жалећи ни за чим. Нисам знао ни за једно место у које треба да стигнем. Чинило ми се да је то непотребно. У машти сам видео само дуги, бели пут који се пружа до Кине</a:t>
            </a:r>
            <a:r>
              <a:rPr lang="sr-Cyrl-BA" sz="2400" dirty="0" smtClean="0">
                <a:latin typeface="Arial" panose="020B0604020202020204" pitchFamily="34" charset="0"/>
                <a:cs typeface="Arial" panose="020B0604020202020204" pitchFamily="34" charset="0"/>
              </a:rPr>
              <a:t>.</a:t>
            </a:r>
            <a:br>
              <a:rPr lang="sr-Cyrl-BA" sz="2400" dirty="0" smtClean="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Хоћемо </a:t>
            </a:r>
            <a:r>
              <a:rPr lang="sr-Cyrl-BA" sz="2400" dirty="0">
                <a:latin typeface="Arial" panose="020B0604020202020204" pitchFamily="34" charset="0"/>
                <a:cs typeface="Arial" panose="020B0604020202020204" pitchFamily="34" charset="0"/>
              </a:rPr>
              <a:t>ли да се мало одморимо? </a:t>
            </a:r>
            <a:r>
              <a:rPr lang="sr-Cyrl-BA"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упитала </a:t>
            </a:r>
            <a:r>
              <a:rPr lang="sr-Cyrl-BA" sz="2400" dirty="0">
                <a:latin typeface="Arial" panose="020B0604020202020204" pitchFamily="34" charset="0"/>
                <a:cs typeface="Arial" panose="020B0604020202020204" pitchFamily="34" charset="0"/>
              </a:rPr>
              <a:t>је бака.</a:t>
            </a:r>
            <a:br>
              <a:rPr lang="sr-Cyrl-BA" sz="2400" dirty="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Не</a:t>
            </a:r>
            <a:r>
              <a:rPr lang="sr-Cyrl-BA" sz="2400" dirty="0">
                <a:latin typeface="Arial" panose="020B0604020202020204" pitchFamily="34" charset="0"/>
                <a:cs typeface="Arial" panose="020B0604020202020204" pitchFamily="34" charset="0"/>
              </a:rPr>
              <a:t>, само напред – рекао сам одлучно и зато што сам одлучио и зато што се нисам држао за баку храбрио сам се стискајући нож у џепу</a:t>
            </a:r>
            <a:r>
              <a:rPr lang="sr-Cyrl-BA" sz="2400" dirty="0" smtClean="0">
                <a:latin typeface="Arial" panose="020B0604020202020204" pitchFamily="34" charset="0"/>
                <a:cs typeface="Arial" panose="020B0604020202020204" pitchFamily="34" charset="0"/>
              </a:rPr>
              <a:t>.</a:t>
            </a:r>
            <a:br>
              <a:rPr lang="sr-Cyrl-BA" sz="2400" dirty="0" smtClean="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Ипак ћемо морати негдје да преспавамо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рекла је она.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Нећемо издржати целу ноћ.</a:t>
            </a:r>
            <a:endParaRPr lang="en-US" sz="2400" dirty="0"/>
          </a:p>
        </p:txBody>
      </p:sp>
    </p:spTree>
    <p:extLst>
      <p:ext uri="{BB962C8B-B14F-4D97-AF65-F5344CB8AC3E}">
        <p14:creationId xmlns:p14="http://schemas.microsoft.com/office/powerpoint/2010/main" xmlns="" val="630975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2515" y="300445"/>
            <a:ext cx="11534502" cy="6296297"/>
          </a:xfrm>
        </p:spPr>
        <p:txBody>
          <a:bodyPr/>
          <a:lstStyle/>
          <a:p>
            <a:r>
              <a:rPr lang="sr-Cyrl-BA" sz="2400" dirty="0" smtClean="0"/>
              <a:t>   П</a:t>
            </a:r>
            <a:r>
              <a:rPr lang="sr-Cyrl-BA" sz="2400" dirty="0" smtClean="0">
                <a:latin typeface="Arial" panose="020B0604020202020204" pitchFamily="34" charset="0"/>
                <a:cs typeface="Arial" panose="020B0604020202020204" pitchFamily="34" charset="0"/>
              </a:rPr>
              <a:t>ролазили смо крај циглане. Месец је јасно осветљавао кровове и зидове, а отворена</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врата њених пећи била су страшно црна. Из баре су се чули хорови жаба. Најпре закрекеће једна као да даје знак осталима које одмах запевају што могу јаче</a:t>
            </a:r>
            <a:r>
              <a:rPr lang="sr-Cyrl-BA" sz="2400" dirty="0" smtClean="0"/>
              <a:t>, </a:t>
            </a:r>
            <a:r>
              <a:rPr lang="sr-Cyrl-BA" sz="2400" dirty="0" smtClean="0">
                <a:latin typeface="Arial" panose="020B0604020202020204" pitchFamily="34" charset="0"/>
                <a:cs typeface="Arial" panose="020B0604020202020204" pitchFamily="34" charset="0"/>
              </a:rPr>
              <a:t>не водећи рачуна колико је то коме пријатно.</a:t>
            </a:r>
            <a:br>
              <a:rPr lang="sr-Cyrl-BA" sz="2400" dirty="0" smtClean="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То ми је било занимљиво. Радо бих застао, али морало се напред. Далеко је Кина и ко зна каква ме чуда тек тамо чекају.</a:t>
            </a:r>
            <a:br>
              <a:rPr lang="sr-Cyrl-BA" sz="2400" dirty="0" smtClean="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 Јеси ли уморна, бако?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упитао сам је.</a:t>
            </a:r>
            <a:br>
              <a:rPr lang="sr-Cyrl-BA" sz="2400" dirty="0" smtClean="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Јесам мало. Нећемо далеко стићи ако будемо тако журили.</a:t>
            </a:r>
            <a:br>
              <a:rPr lang="sr-Cyrl-BA" sz="2400" dirty="0" smtClean="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Одморићемо се касније – храбрио сам је и прихватио једном руком завежљај да јој помогнем.</a:t>
            </a:r>
            <a:br>
              <a:rPr lang="sr-Cyrl-BA" sz="2400" dirty="0" smtClean="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Далеко је Кина и нећу да ми се бака разболи – помислио сам.</a:t>
            </a:r>
            <a:br>
              <a:rPr lang="sr-Cyrl-BA" sz="2400" dirty="0" smtClean="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Ишли смо. Ишли. Пролазили смо крај непознатих кућа. Радознало сам их посматрао. Срели смо и понеког човека и ја сам био горд.</a:t>
            </a:r>
            <a:br>
              <a:rPr lang="sr-Cyrl-BA" sz="2400" dirty="0" smtClean="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Ето и тај човек мисли да смо обични пролазници, а ми идемо далеко, далеко.</a:t>
            </a:r>
            <a:br>
              <a:rPr lang="sr-Cyrl-BA" sz="2400" dirty="0" smtClean="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 Касно је – рече бака. – Видиш да се већ светла гасе.</a:t>
            </a:r>
            <a:br>
              <a:rPr lang="sr-Cyrl-BA" sz="2400" dirty="0" smtClean="0">
                <a:latin typeface="Arial" panose="020B0604020202020204" pitchFamily="34" charset="0"/>
                <a:cs typeface="Arial" panose="020B0604020202020204" pitchFamily="34" charset="0"/>
              </a:rPr>
            </a:br>
            <a:endParaRPr lang="en-US" sz="2400" dirty="0"/>
          </a:p>
        </p:txBody>
      </p:sp>
    </p:spTree>
    <p:extLst>
      <p:ext uri="{BB962C8B-B14F-4D97-AF65-F5344CB8AC3E}">
        <p14:creationId xmlns:p14="http://schemas.microsoft.com/office/powerpoint/2010/main" xmlns="" val="3445206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717"/>
            <a:ext cx="11560629" cy="6091773"/>
          </a:xfrm>
        </p:spPr>
        <p:txBody>
          <a:bodyPr/>
          <a:lstStyle/>
          <a:p>
            <a:r>
              <a:rPr lang="sr-Cyrl-BA" sz="2400" dirty="0" smtClean="0">
                <a:latin typeface="Arial" panose="020B0604020202020204" pitchFamily="34" charset="0"/>
                <a:cs typeface="Arial" panose="020B0604020202020204" pitchFamily="34" charset="0"/>
              </a:rPr>
              <a:t>Нама нису била потребна та светла. Месец нам је осветљавао пут и видели смо тако добро као по дану. Прибио сам се уз баку и она ме огрнула својом великом марамом, јер је почело да захладњава. Загрејан удобно под том марамом, осећао сам да се не бих увредио и кад би ми бака предложила да ме понесе.</a:t>
            </a:r>
            <a:br>
              <a:rPr lang="sr-Cyrl-BA" sz="2400" dirty="0" smtClean="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 Теби се спава, мали мој – рекла је.  - Како ћемо да спавамо? Никог овдје не познајемо, а немамо ниједно ћебе.</a:t>
            </a:r>
            <a:br>
              <a:rPr lang="sr-Cyrl-BA" sz="2400" dirty="0" smtClean="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 Да, то смо заборавили, бако. Много смо журили.</a:t>
            </a:r>
            <a:br>
              <a:rPr lang="sr-Cyrl-BA" sz="2400" dirty="0" smtClean="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 Шта ћемо сад?</a:t>
            </a:r>
            <a:br>
              <a:rPr lang="sr-Cyrl-BA" sz="2400" dirty="0" smtClean="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Нисам знао да одговорим. Пут је далек и мораћемо да коначимо на много места. Без бар једног ћебета не вреди нам ни да идемо даље.</a:t>
            </a:r>
            <a:br>
              <a:rPr lang="sr-Cyrl-BA" sz="2400" dirty="0" smtClean="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А да се вратимо кући по ћебе? – упитала је бака, као да је знала шта мислим.</a:t>
            </a:r>
            <a:br>
              <a:rPr lang="sr-Cyrl-BA" sz="2400" dirty="0" smtClean="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Онда ће нас ухватити.</a:t>
            </a:r>
            <a:br>
              <a:rPr lang="sr-Cyrl-BA" sz="2400" dirty="0" smtClean="0">
                <a:latin typeface="Arial" panose="020B0604020202020204" pitchFamily="34" charset="0"/>
                <a:cs typeface="Arial" panose="020B0604020202020204" pitchFamily="34" charset="0"/>
              </a:rPr>
            </a:br>
            <a:r>
              <a:rPr lang="sr-Cyrl-BA" sz="2400" dirty="0" smtClean="0">
                <a:latin typeface="Arial" panose="020B0604020202020204" pitchFamily="34" charset="0"/>
                <a:cs typeface="Arial" panose="020B0604020202020204" pitchFamily="34" charset="0"/>
              </a:rPr>
              <a:t>Сели смо на мост. Бака ме је добро увила у мараму.</a:t>
            </a:r>
            <a:br>
              <a:rPr lang="sr-Cyrl-BA" sz="2400" dirty="0" smtClean="0">
                <a:latin typeface="Arial" panose="020B0604020202020204" pitchFamily="34" charset="0"/>
                <a:cs typeface="Arial" panose="020B0604020202020204" pitchFamily="34" charset="0"/>
              </a:rPr>
            </a:br>
            <a:r>
              <a:rPr lang="sr-Cyrl-BA" sz="2400" dirty="0">
                <a:latin typeface="Arial" panose="020B0604020202020204" pitchFamily="34" charset="0"/>
                <a:cs typeface="Arial" panose="020B0604020202020204" pitchFamily="34" charset="0"/>
              </a:rPr>
              <a:t> </a:t>
            </a:r>
            <a:r>
              <a:rPr lang="sr-Cyrl-BA" sz="2400" dirty="0" smtClean="0">
                <a:latin typeface="Arial" panose="020B0604020202020204" pitchFamily="34" charset="0"/>
                <a:cs typeface="Arial" panose="020B0604020202020204" pitchFamily="34" charset="0"/>
              </a:rPr>
              <a:t> - Па шта ако нас и ухвате – рекла је.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94494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1288</TotalTime>
  <Words>420</Words>
  <Application>Microsoft Office PowerPoint</Application>
  <PresentationFormat>Custom</PresentationFormat>
  <Paragraphs>13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        „БАКА”            Воја Царић</vt:lpstr>
      <vt:lpstr>     Воја Царић био је српски пјесник и прозни писац. Рођен је у мјесту Машићи у Славонији, 14. марта 1922. године. Основну школу завршио је у родном мјесту, а гимназију у Новој Градишци. Историју умјетности студирао је у Загребу, а завршио у Београду.      Његова најпознатија дјела: „Бели вук”, „Бајка о тајни”, „Апарат професора Коса”, „Еј, ти”, „Шарени мост”.   Воја Царић умро је 1992. године у Београду.   </vt:lpstr>
      <vt:lpstr> „Не тичу ме се они што мисле да су стари људи и деца исто. Не обраћам пажњу на оне што тврде да се деци може било шта говорити. Хоћу да причам о мојој баки. Она ми често каже:     - Ходи овамо. Код мене ће те све проћи.     Идем баки. Не боли ме глава. Не боли ме ништа. Али хоћу да ме бака пожали. Хоћу да се бака забрине за мене. Кроз њену бригу осетим да нешто вредим. Да нешто значим и да је некоме стало да мени буде што боље. А нико од ње нема више времeна за мене.     - Бако, много сам весео. Успело ми је да урадим што сам хтео - кажем, и шапућем јој све своје преступе. Бака се замисли, грди ме или одобрава, али не престаје да ме глади по глави. Њене речи само су различите, али нежност је иста.     - Бако, тужан сам и несрећан. Бако, уморан сам. Учићу бако, много ћу учити. Желим да будем најбољи.     Реч је понекад тежа од олова. Притиска грубо и немилосрдно и не да се задржати. Мора се некоме рећи. Ја је кажем баки. Кад њој кажем било</vt:lpstr>
      <vt:lpstr>шта, не треба на то више да мислим. Она то неће употребити против мене. Најчешће сам с баком. Све јој кажем. Чак смо се и свађали. Увредио сам је једанпут. Да, да, увредио сам је један пут.     Мене су увијек кажњавали, и то на лицу места. Нико није имао времeна да памти и после да спроводи казну. Преступ и казна догађали су се редовито у исто време и то је било врло добро, јер ми је одмах савест постајала чиста.      Али тада, нису ме казнили. Не, нису могли да ме казне. Бака није допустила. Ако би неко хтео да да име дану који би био посвећен деци, требало би да га назове „Бакин дан”. Тај дан би их највише радовао.      - Бако, побећи ћу од куће.     - Е, кад си то смислио?     - Бако, не могу више, видиш колики су путеви.      -Не живиш ти од путева. Шта се тебе тичу путеви?    - Осећам, бако, ако не одем, да нећу нешто видети. Нешто што треба видети, а што ме неће чекати ако одмах не дођем.</vt:lpstr>
      <vt:lpstr>Бака се замисли.   - А шта те то неће чекати? Не можеш ти све видети.   - Све бих хтео видети.   - Знаш ли ти каква деца беже од куће?   - Пусти сад то, бако. Кад би хтели мирно да ме пусте, не бих бежао. Часна реч, не бих.   - И ако одеш, спор је твој корак да би могао бити на сваком месту. И ако одеш, опет нећеш све видети.   - Бако, не одговарај ме. Досадно ће ми бити ако то не урадим.   - А куд би хтео?   - Најпре на исток. Онда на север. До Кине бих хтео да дођем.    - До Кине? Ако је тако, није лоше. А шта ћеш тамо?   - Рекао сам ти. Не знам шта ме чека. Само знам да морам да идем. И ићи ћу.   - Добро би то било, што се мене тиче. Али, неће нас пустити.   - Зар би и ти, бако, ишла са мном?   - Па наравно - рекла је моја бака.</vt:lpstr>
      <vt:lpstr>   Дуго сам гледао кутију од чаја. На њој је био насликан Кинез. Он је ћутао. А за Кинезе сам и раније чуо да су мудри и да ћуте. Ако је то тачно, не треба ни да знам кинески.     Почели смо припреме. Све ножеве које сам раније добио на поклон марљиво сам очистио. На путу најчешће треба оружје. Уздао сам се у те ножеве и био уверен да они у туђој руци не би били ни издалека тако опасни као кад их ја држим. Кад човјек путује, он никад није код куће и зато треба да је спреман да се брани.   - Кад мислиш да кренемо - упита ме бака - ујутро или увече?   - Ујутро рано било би боље, али увече је сигурније.   - Кажи јасно: ујутро или увече.   - Увече.   - Који дан?   - Прекосутра - рекао сам, а да нисам знао зашто баш тада.  Али бака је тражила да знам тачно, кад хоћу то што већ хоћу. И морао сам јој рећи одређено.</vt:lpstr>
      <vt:lpstr>- Бако, само да нас не примете. - То је моја брига.   Кренули смо увече неометани. Храбро сам пошао у свет. Тајна коју сам одавно скривао није ни сада обелодањена.  Речена је само баки.    Пут је начет. Били су преваљени први метри на предивној стази, на којој бих одрастао корачајући. Лево од мене ишла је бака са повеликим завежљајем, озбиљна и забринута, а ја сам ступао храбро не жалећи ни за чим. Нисам знао ни за једно место у које треба да стигнем. Чинило ми се да је то непотребно. У машти сам видео само дуги, бели пут који се пружа до Кине. - Хоћемо ли да се мало одморимо? – упитала је бака. - Не, само напред – рекао сам одлучно и зато што сам одлучио и зато што се нисам држао за баку храбрио сам се стискајући нож у џепу. - Ипак ћемо морати негдје да преспавамо – рекла је она.  - Нећемо издржати целу ноћ.</vt:lpstr>
      <vt:lpstr>   Пролазили смо крај циглане. Месец је јасно осветљавао кровове и зидове, а отворена врата њених пећи била су страшно црна. Из баре су се чули хорови жаба. Најпре закрекеће једна као да даје знак осталима које одмах запевају што могу јаче, не водећи рачуна колико је то коме пријатно.   То ми је било занимљиво. Радо бих застао, али морало се напред. Далеко је Кина и ко зна каква ме чуда тек тамо чекају.    - Јеси ли уморна, бако? – упитао сам је.    - Јесам мало. Нећемо далеко стићи ако будемо тако журили.    - Одморићемо се касније – храбрио сам је и прихватио једном руком завежљај да јој помогнем.   Далеко је Кина и нећу да ми се бака разболи – помислио сам.   Ишли смо. Ишли. Пролазили смо крај непознатих кућа. Радознало сам их посматрао. Срели смо и понеког човека и ја сам био горд.   - Ето и тај човек мисли да смо обични пролазници, а ми идемо далеко, далеко.   - Касно је – рече бака. – Видиш да се већ светла гасе. </vt:lpstr>
      <vt:lpstr>Нама нису била потребна та светла. Месец нам је осветљавао пут и видели смо тако добро као по дану. Прибио сам се уз баку и она ме огрнула својом великом марамом, јер је почело да захладњава. Загрејан удобно под том марамом, осећао сам да се не бих увредио и кад би ми бака предложила да ме понесе.    - Теби се спава, мали мој – рекла је.  - Како ћемо да спавамо? Никог овдје не познајемо, а немамо ниједно ћебе.    - Да, то смо заборавили, бако. Много смо журили.    - Шта ћемо сад?   Нисам знао да одговорим. Пут је далек и мораћемо да коначимо на много места. Без бар једног ћебета не вреди нам ни да идемо даље.  - А да се вратимо кући по ћебе? – упитала је бака, као да је знала шта мислим.  - Онда ће нас ухватити. Сели смо на мост. Бака ме је добро увила у мараму.   - Па шта ако нас и ухвате – рекла је. </vt:lpstr>
      <vt:lpstr>И ја сам осетио у њеним речима да ће ми овај преступ бити опроштен, да то у ствари и није преступ. Осетио сам у тим речима да ће доћи време када више неће бити баке и када ми нико више неће опраштати ни најневиније ствари. Овај одговор бакин учио ме је да и тада кажем „па шта” за све последице нечега што сам већ учинио. Бака ми је говорила да увек браним своје дело.    Ујутро сам се пробудио код куће.    - Пст – рекла је бака. – Ником ни реч. Нису нас приметили.     Обећао сам да нико неће сазнати нашу тајну, а кад се боље спремимо кренућемо опет.”                                                                                                                                                                                     Воја Царић  </vt:lpstr>
      <vt:lpstr> Учимо нове ријечи:     Кина - велика, далека држава која има највећи број                 становника од свих држава на планети;    Кинез - становник Кине, држављанин Кине;    ступати - ходати на посебан начин, чврсто, одсјечно,                     одлучно.</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,,БАКА“             Воја Царић</dc:title>
  <dc:creator>admin</dc:creator>
  <cp:lastModifiedBy>PC</cp:lastModifiedBy>
  <cp:revision>45</cp:revision>
  <dcterms:created xsi:type="dcterms:W3CDTF">2020-04-30T15:18:58Z</dcterms:created>
  <dcterms:modified xsi:type="dcterms:W3CDTF">2020-05-06T11:37:46Z</dcterms:modified>
</cp:coreProperties>
</file>