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73" r:id="rId10"/>
    <p:sldId id="267" r:id="rId11"/>
    <p:sldId id="270" r:id="rId12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844"/>
    <a:srgbClr val="9FB9DA"/>
    <a:srgbClr val="F2550E"/>
    <a:srgbClr val="889999"/>
    <a:srgbClr val="9AA8A8"/>
    <a:srgbClr val="F6F6F6"/>
    <a:srgbClr val="C4D69C"/>
    <a:srgbClr val="B7A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8B7B-E3A6-4E45-9349-4807DD23B58E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5DCE-F023-4765-94ED-0D58B594680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647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F1DC-917B-4ED7-B45C-00B87376B279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B8FC-AE92-4BDF-87C5-9A90955B150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808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916E1-D52B-4C87-91D1-01836FC6324F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C0CF-D3CF-4B03-884D-6D500AF3B77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00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4EA0-996E-403F-AE90-BF99C5E1C126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D2E0-838D-415E-98F8-7B527E0F0C0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329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D698-5BCC-4EDB-BB68-ED7328FAA964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6F2A-F72E-4F08-9A48-CCA6B540CBE4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957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DFFB-755B-47E8-B5FC-B5D48EAC6C38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4668-D4E5-425C-A9A5-948B0F30EE18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125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9CF4-2783-400F-95A9-025136F762B4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3424-66DA-4A1C-A4D6-73CC83F43F0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932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3805-A994-469C-A9C7-CCEBC9ADB47E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DC41-CBF4-4613-BAD5-9E0403D0E8B4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509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CC26-5145-49CD-B61E-99A819588002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9B02-600C-4F39-956D-43923B94FBA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360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DED60F-C9A2-4059-95DD-4FAFB2D82EA4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C7FEC7-76EC-4652-B14B-9C141FB0F9C6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576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4F1C-8BE3-4AEF-9822-707678806865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F596-4509-441D-B55A-09EC219E71E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97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D4A61A-4114-4A49-B0B3-A7D57463F10E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41A2A53-A49F-47DF-BBCF-25E41C102816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4" r:id="rId2"/>
    <p:sldLayoutId id="2147483760" r:id="rId3"/>
    <p:sldLayoutId id="2147483755" r:id="rId4"/>
    <p:sldLayoutId id="2147483756" r:id="rId5"/>
    <p:sldLayoutId id="2147483757" r:id="rId6"/>
    <p:sldLayoutId id="2147483761" r:id="rId7"/>
    <p:sldLayoutId id="2147483762" r:id="rId8"/>
    <p:sldLayoutId id="2147483763" r:id="rId9"/>
    <p:sldLayoutId id="2147483758" r:id="rId10"/>
    <p:sldLayoutId id="214748376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FC"/>
            </a:gs>
            <a:gs pos="100000">
              <a:srgbClr val="D3E2E2">
                <a:alpha val="23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2892425"/>
            <a:ext cx="9623425" cy="900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45500" dir="5400000" sy="-100000" algn="bl" rotWithShape="0"/>
                </a:effectLst>
              </a:rPr>
              <a:t>Les </a:t>
            </a:r>
            <a:r>
              <a:rPr lang="en-US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45500" dir="5400000" sy="-100000" algn="bl" rotWithShape="0"/>
                </a:effectLst>
              </a:rPr>
              <a:t>adjectifs</a:t>
            </a:r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45500" dir="5400000" sy="-100000" algn="bl" rotWithShape="0"/>
                </a:effectLst>
              </a:rPr>
              <a:t>possessifs</a:t>
            </a:r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45500" dir="5400000" sy="-100000" algn="bl" rotWithShape="0"/>
                </a:effectLst>
              </a:rPr>
              <a:t> </a:t>
            </a:r>
            <a:r>
              <a:rPr lang="sr-Latn-R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45500" dir="5400000" sy="-100000" algn="bl" rotWithShape="0"/>
                </a:effectLst>
              </a:rPr>
              <a:t>pluriels</a:t>
            </a:r>
            <a:endParaRPr lang="sr-Latn-RS" sz="6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00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2F2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325" y="512763"/>
            <a:ext cx="8659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Exercices: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0175" y="1509713"/>
            <a:ext cx="9759950" cy="427831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5000" endPos="45500" dir="5400000" sy="-100000" algn="bl" rotWithShape="0"/>
                </a:effectLst>
                <a:latin typeface="+mn-lt"/>
              </a:rPr>
              <a:t>Complétez les phrases suivantes</a:t>
            </a:r>
            <a:r>
              <a:rPr lang="sr-Latn-R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5000" endPos="45500" dir="5400000" sy="-100000" algn="bl" rotWithShape="0"/>
                </a:effectLst>
                <a:latin typeface="+mn-lt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5000" endPos="45500" dir="5400000" sy="-100000" algn="bl" rotWithShape="0"/>
                </a:effectLst>
                <a:latin typeface="+mn-lt"/>
              </a:rPr>
              <a:t>Utilisez: mes, tes, ses, nos,vos,leurs.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25000" endPos="45500" dir="5400000" sy="-100000" algn="bl" rotWithShape="0"/>
              </a:effectLst>
              <a:latin typeface="+mn-lt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avez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des livres. Ce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_______livres.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 as des baskets. Donc, ce sont_____baskets.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Ils ont des cadeaux. Ce sont_______cadeaux.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Elle a des copines. Ce sont ________copines.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sr-Latn-R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Nous avons deux maisons. Ce sont ______maisons.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2F2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263" y="2379663"/>
            <a:ext cx="89376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7000" endPos="85000" dist="29997" dir="5400000" sy="-100000" algn="bl" rotWithShape="0"/>
                </a:effectLst>
                <a:latin typeface="+mn-lt"/>
              </a:rPr>
              <a:t>Merci pour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7000" endPos="85000" dist="29997" dir="5400000" sy="-100000" algn="bl" rotWithShape="0"/>
                </a:effectLst>
                <a:latin typeface="+mn-lt"/>
              </a:rPr>
              <a:t>votre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7000" endPos="85000" dist="29997" dir="5400000" sy="-100000" algn="bl" rotWithShape="0"/>
                </a:effectLst>
                <a:latin typeface="+mn-lt"/>
              </a:rPr>
              <a:t> attention!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7000" endPos="85000" dist="29997" dir="5400000" sy="-100000" algn="bl" rotWithShape="0"/>
                </a:effectLst>
                <a:latin typeface="+mn-lt"/>
              </a:rPr>
              <a:t>Au revoir!</a:t>
            </a:r>
            <a:endParaRPr lang="sr-Latn-RS" sz="5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7000" endPos="85000" dist="29997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FC">
                <a:alpha val="31000"/>
              </a:srgbClr>
            </a:gs>
            <a:gs pos="100000">
              <a:srgbClr val="D3E2E2">
                <a:alpha val="23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Emplois</a:t>
            </a:r>
            <a:r>
              <a:rPr lang="en-US" dirty="0" smtClean="0">
                <a:solidFill>
                  <a:srgbClr val="88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dirty="0" smtClean="0">
                <a:solidFill>
                  <a:srgbClr val="88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r-Cyrl-RS" sz="2800" i="1" dirty="0" smtClean="0">
                <a:solidFill>
                  <a:srgbClr val="88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употреба</a:t>
            </a:r>
            <a:endParaRPr lang="sr-Latn-RS" sz="2800" i="1" dirty="0">
              <a:solidFill>
                <a:srgbClr val="88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2219325"/>
            <a:ext cx="11093450" cy="40227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fr-FR" sz="3600" dirty="0" smtClean="0">
                <a:solidFill>
                  <a:srgbClr val="7C9844"/>
                </a:solidFill>
              </a:rPr>
              <a:t>Ils </a:t>
            </a:r>
            <a:r>
              <a:rPr lang="fr-FR" sz="3600" dirty="0">
                <a:solidFill>
                  <a:srgbClr val="7C9844"/>
                </a:solidFill>
              </a:rPr>
              <a:t>indiquent l'appartenance </a:t>
            </a:r>
            <a:r>
              <a:rPr lang="sr-Latn-RS" sz="3600" dirty="0" smtClean="0">
                <a:solidFill>
                  <a:srgbClr val="7C9844"/>
                </a:solidFill>
              </a:rPr>
              <a:t>au pluriel</a:t>
            </a:r>
            <a:r>
              <a:rPr lang="fr-FR" sz="3600" dirty="0" smtClean="0">
                <a:solidFill>
                  <a:srgbClr val="7C9844"/>
                </a:solidFill>
              </a:rPr>
              <a:t>.</a:t>
            </a:r>
            <a:endParaRPr lang="sr-Latn-RS" sz="3600" dirty="0" smtClean="0">
              <a:solidFill>
                <a:srgbClr val="7C9844"/>
              </a:solidFill>
            </a:endParaRP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fr-FR" sz="3600" dirty="0" smtClean="0">
                <a:solidFill>
                  <a:srgbClr val="7C9844"/>
                </a:solidFill>
              </a:rPr>
              <a:t>L</a:t>
            </a:r>
            <a:r>
              <a:rPr lang="sr-Latn-RS" sz="3600" dirty="0" smtClean="0">
                <a:solidFill>
                  <a:srgbClr val="7C9844"/>
                </a:solidFill>
              </a:rPr>
              <a:t>es </a:t>
            </a:r>
            <a:r>
              <a:rPr lang="fr-FR" sz="3600" dirty="0" smtClean="0">
                <a:solidFill>
                  <a:srgbClr val="7C9844"/>
                </a:solidFill>
              </a:rPr>
              <a:t>adjectif</a:t>
            </a:r>
            <a:r>
              <a:rPr lang="sr-Latn-RS" sz="3600" dirty="0" smtClean="0">
                <a:solidFill>
                  <a:srgbClr val="7C9844"/>
                </a:solidFill>
              </a:rPr>
              <a:t>s</a:t>
            </a:r>
            <a:r>
              <a:rPr lang="fr-FR" sz="3600" dirty="0" smtClean="0">
                <a:solidFill>
                  <a:srgbClr val="7C9844"/>
                </a:solidFill>
              </a:rPr>
              <a:t> possessif</a:t>
            </a:r>
            <a:r>
              <a:rPr lang="sr-Latn-RS" sz="3600" dirty="0" smtClean="0">
                <a:solidFill>
                  <a:srgbClr val="7C9844"/>
                </a:solidFill>
              </a:rPr>
              <a:t>s</a:t>
            </a:r>
            <a:r>
              <a:rPr lang="fr-FR" sz="3600" dirty="0" smtClean="0">
                <a:solidFill>
                  <a:srgbClr val="7C9844"/>
                </a:solidFill>
              </a:rPr>
              <a:t> </a:t>
            </a:r>
            <a:r>
              <a:rPr lang="sr-Latn-RS" sz="3600" dirty="0" smtClean="0">
                <a:solidFill>
                  <a:srgbClr val="7C9844"/>
                </a:solidFill>
              </a:rPr>
              <a:t>pluriels </a:t>
            </a:r>
            <a:r>
              <a:rPr lang="en-US" sz="3600" dirty="0" err="1" smtClean="0">
                <a:solidFill>
                  <a:srgbClr val="7C9844"/>
                </a:solidFill>
              </a:rPr>
              <a:t>ont</a:t>
            </a:r>
            <a:r>
              <a:rPr lang="en-US" sz="3600" dirty="0" smtClean="0">
                <a:solidFill>
                  <a:srgbClr val="7C9844"/>
                </a:solidFill>
              </a:rPr>
              <a:t> </a:t>
            </a:r>
            <a:r>
              <a:rPr lang="en-US" sz="3600" dirty="0" err="1" smtClean="0">
                <a:solidFill>
                  <a:srgbClr val="7C9844"/>
                </a:solidFill>
              </a:rPr>
              <a:t>une</a:t>
            </a:r>
            <a:r>
              <a:rPr lang="en-US" sz="3600" dirty="0" smtClean="0">
                <a:solidFill>
                  <a:srgbClr val="7C9844"/>
                </a:solidFill>
              </a:rPr>
              <a:t> </a:t>
            </a:r>
            <a:r>
              <a:rPr lang="en-US" sz="3600" dirty="0" err="1" smtClean="0">
                <a:solidFill>
                  <a:srgbClr val="7C9844"/>
                </a:solidFill>
              </a:rPr>
              <a:t>forme</a:t>
            </a:r>
            <a:r>
              <a:rPr lang="en-US" sz="3600" dirty="0" smtClean="0">
                <a:solidFill>
                  <a:srgbClr val="7C9844"/>
                </a:solidFill>
              </a:rPr>
              <a:t> </a:t>
            </a:r>
            <a:r>
              <a:rPr lang="sr-Latn-RS" sz="3600" dirty="0" smtClean="0">
                <a:solidFill>
                  <a:srgbClr val="C00000"/>
                </a:solidFill>
              </a:rPr>
              <a:t>*</a:t>
            </a:r>
            <a:r>
              <a:rPr lang="en-US" sz="3600" dirty="0" err="1" smtClean="0">
                <a:solidFill>
                  <a:srgbClr val="C00000"/>
                </a:solidFill>
              </a:rPr>
              <a:t>féminin</a:t>
            </a:r>
            <a:r>
              <a:rPr lang="sr-Latn-RS" sz="3600" dirty="0" smtClean="0">
                <a:solidFill>
                  <a:srgbClr val="C00000"/>
                </a:solidFill>
              </a:rPr>
              <a:t>=masculin</a:t>
            </a:r>
            <a:r>
              <a:rPr lang="fr-FR" sz="3600" dirty="0" smtClean="0">
                <a:solidFill>
                  <a:srgbClr val="C00000"/>
                </a:solidFill>
              </a:rPr>
              <a:t>.</a:t>
            </a:r>
            <a:endParaRPr lang="sr-Latn-RS" sz="3600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sr-Latn-RS" sz="3600" dirty="0" smtClean="0">
              <a:solidFill>
                <a:srgbClr val="C00000"/>
              </a:solidFill>
            </a:endParaRP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sr-Cyrl-RS" i="1" dirty="0" smtClean="0">
                <a:solidFill>
                  <a:srgbClr val="7C9844"/>
                </a:solidFill>
              </a:rPr>
              <a:t>Присвојни придјеви у множини имају један облик за оба рода!</a:t>
            </a:r>
            <a:endParaRPr lang="sr-Latn-RS" i="1" dirty="0">
              <a:solidFill>
                <a:srgbClr val="7C98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1343025" y="363538"/>
            <a:ext cx="46751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r-Latn-RS" altLang="sr-Latn-RS" sz="4000" b="1" dirty="0">
                <a:solidFill>
                  <a:srgbClr val="889999"/>
                </a:solidFill>
              </a:rPr>
              <a:t>Les adjectifs possessifs pluriels</a:t>
            </a:r>
          </a:p>
          <a:p>
            <a:pPr eaLnBrk="1" hangingPunct="1"/>
            <a:r>
              <a:rPr lang="sr-Cyrl-RS" altLang="sr-Latn-RS" sz="2000" b="1" i="1" dirty="0" smtClean="0">
                <a:solidFill>
                  <a:srgbClr val="889999"/>
                </a:solidFill>
              </a:rPr>
              <a:t>Присвојни придјеви у множини</a:t>
            </a:r>
            <a:endParaRPr lang="sr-Latn-RS" altLang="sr-Latn-RS" sz="2000" b="1" i="1" dirty="0">
              <a:solidFill>
                <a:srgbClr val="889999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77114"/>
              </p:ext>
            </p:extLst>
          </p:nvPr>
        </p:nvGraphicFramePr>
        <p:xfrm>
          <a:off x="1473200" y="2411413"/>
          <a:ext cx="3938588" cy="289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583">
                  <a:extLst>
                    <a:ext uri="{9D8B030D-6E8A-4147-A177-3AD203B41FA5}">
                      <a16:colId xmlns:a16="http://schemas.microsoft.com/office/drawing/2014/main" val="2091692922"/>
                    </a:ext>
                  </a:extLst>
                </a:gridCol>
                <a:gridCol w="2710005">
                  <a:extLst>
                    <a:ext uri="{9D8B030D-6E8A-4147-A177-3AD203B41FA5}">
                      <a16:colId xmlns:a16="http://schemas.microsoft.com/office/drawing/2014/main" val="2295875054"/>
                    </a:ext>
                  </a:extLst>
                </a:gridCol>
              </a:tblGrid>
              <a:tr h="3962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féminin = masculin</a:t>
                      </a:r>
                    </a:p>
                  </a:txBody>
                  <a:tcPr marL="91417" marR="91417" marT="45725" marB="45725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2136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Mes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м</a:t>
                      </a:r>
                      <a:r>
                        <a:rPr lang="sr-Latn-RS" sz="1800" dirty="0" smtClean="0"/>
                        <a:t>oj</a:t>
                      </a:r>
                      <a:r>
                        <a:rPr lang="sr-Cyrl-RS" sz="1800" dirty="0" smtClean="0"/>
                        <a:t>и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м</a:t>
                      </a:r>
                      <a:r>
                        <a:rPr lang="sr-Latn-RS" sz="1800" dirty="0" smtClean="0"/>
                        <a:t>oj</a:t>
                      </a:r>
                      <a:r>
                        <a:rPr lang="en-US" sz="1800" dirty="0" smtClean="0"/>
                        <a:t>e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м</a:t>
                      </a:r>
                      <a:r>
                        <a:rPr lang="sr-Latn-RS" sz="1800" dirty="0" smtClean="0"/>
                        <a:t>oja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extLst>
                  <a:ext uri="{0D108BD9-81ED-4DB2-BD59-A6C34878D82A}">
                    <a16:rowId xmlns:a16="http://schemas.microsoft.com/office/drawing/2014/main" val="376864656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Tes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тв</a:t>
                      </a:r>
                      <a:r>
                        <a:rPr lang="sr-Latn-RS" sz="1800" dirty="0" smtClean="0"/>
                        <a:t>oj</a:t>
                      </a:r>
                      <a:r>
                        <a:rPr lang="sr-Cyrl-RS" sz="1800" dirty="0" smtClean="0"/>
                        <a:t>и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тв</a:t>
                      </a:r>
                      <a:r>
                        <a:rPr lang="sr-Latn-RS" sz="1800" dirty="0" smtClean="0"/>
                        <a:t>oj</a:t>
                      </a:r>
                      <a:r>
                        <a:rPr lang="en-US" sz="1800" dirty="0" smtClean="0"/>
                        <a:t>e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тв</a:t>
                      </a:r>
                      <a:r>
                        <a:rPr lang="sr-Latn-RS" sz="1800" dirty="0" smtClean="0"/>
                        <a:t>oja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extLst>
                  <a:ext uri="{0D108BD9-81ED-4DB2-BD59-A6C34878D82A}">
                    <a16:rowId xmlns:a16="http://schemas.microsoft.com/office/drawing/2014/main" val="4035087737"/>
                  </a:ext>
                </a:extLst>
              </a:tr>
              <a:tr h="640150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Ses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њени</a:t>
                      </a:r>
                      <a:r>
                        <a:rPr lang="en-US" sz="1800" dirty="0" smtClean="0"/>
                        <a:t>/</a:t>
                      </a:r>
                      <a:r>
                        <a:rPr lang="sr-Cyrl-RS" sz="1800" dirty="0" smtClean="0"/>
                        <a:t>њене</a:t>
                      </a:r>
                      <a:r>
                        <a:rPr lang="en-US" sz="1800" dirty="0" smtClean="0"/>
                        <a:t>/</a:t>
                      </a:r>
                      <a:r>
                        <a:rPr lang="sr-Cyrl-RS" sz="1800" dirty="0" smtClean="0"/>
                        <a:t>њен</a:t>
                      </a:r>
                      <a:r>
                        <a:rPr lang="sr-Latn-RS" sz="1800" dirty="0" smtClean="0"/>
                        <a:t>a</a:t>
                      </a:r>
                      <a:endParaRPr lang="sr-Latn-RS" sz="1800" dirty="0" smtClean="0"/>
                    </a:p>
                    <a:p>
                      <a:r>
                        <a:rPr lang="sr-Cyrl-RS" sz="1800" dirty="0" smtClean="0"/>
                        <a:t>његови</a:t>
                      </a:r>
                      <a:r>
                        <a:rPr lang="en-US" sz="1800" dirty="0" smtClean="0"/>
                        <a:t>/</a:t>
                      </a:r>
                      <a:r>
                        <a:rPr lang="sr-Cyrl-RS" sz="1800" dirty="0" smtClean="0"/>
                        <a:t>његове</a:t>
                      </a:r>
                      <a:r>
                        <a:rPr lang="en-US" sz="1800" dirty="0" smtClean="0"/>
                        <a:t>/</a:t>
                      </a:r>
                      <a:r>
                        <a:rPr lang="sr-Cyrl-RS" sz="1800" dirty="0" smtClean="0"/>
                        <a:t>његова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extLst>
                  <a:ext uri="{0D108BD9-81ED-4DB2-BD59-A6C34878D82A}">
                    <a16:rowId xmlns:a16="http://schemas.microsoft.com/office/drawing/2014/main" val="102836007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Nos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наши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наше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наша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extLst>
                  <a:ext uri="{0D108BD9-81ED-4DB2-BD59-A6C34878D82A}">
                    <a16:rowId xmlns:a16="http://schemas.microsoft.com/office/drawing/2014/main" val="1039429789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Vos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ваши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ваше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ваша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extLst>
                  <a:ext uri="{0D108BD9-81ED-4DB2-BD59-A6C34878D82A}">
                    <a16:rowId xmlns:a16="http://schemas.microsoft.com/office/drawing/2014/main" val="238836464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Leurs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њихови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њихове</a:t>
                      </a:r>
                      <a:r>
                        <a:rPr lang="sr-Latn-RS" sz="1800" dirty="0" smtClean="0"/>
                        <a:t>/</a:t>
                      </a:r>
                      <a:r>
                        <a:rPr lang="sr-Cyrl-RS" sz="1800" dirty="0" smtClean="0"/>
                        <a:t>њихова</a:t>
                      </a:r>
                      <a:endParaRPr lang="sr-Latn-RS" sz="1800" dirty="0"/>
                    </a:p>
                  </a:txBody>
                  <a:tcPr marL="91417" marR="91417" marT="45725" marB="45725"/>
                </a:tc>
                <a:extLst>
                  <a:ext uri="{0D108BD9-81ED-4DB2-BD59-A6C34878D82A}">
                    <a16:rowId xmlns:a16="http://schemas.microsoft.com/office/drawing/2014/main" val="1050086198"/>
                  </a:ext>
                </a:extLst>
              </a:tr>
            </a:tbl>
          </a:graphicData>
        </a:graphic>
      </p:graphicFrame>
      <p:pic>
        <p:nvPicPr>
          <p:cNvPr id="10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0"/>
            <a:ext cx="51435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07263" y="3575050"/>
            <a:ext cx="788987" cy="3317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64013" y="1022350"/>
            <a:ext cx="765175" cy="415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7351713" y="2520950"/>
            <a:ext cx="763587" cy="415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30175"/>
            <a:ext cx="52324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486"/>
            <a:ext cx="4003027" cy="40030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Oval Callout 8"/>
          <p:cNvSpPr/>
          <p:nvPr/>
        </p:nvSpPr>
        <p:spPr>
          <a:xfrm>
            <a:off x="1362075" y="279400"/>
            <a:ext cx="4516438" cy="190976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1479550" y="720725"/>
            <a:ext cx="42814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Nous </a:t>
            </a:r>
            <a:r>
              <a:rPr lang="en-US" sz="2800" dirty="0" err="1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sommes</a:t>
            </a:r>
            <a:r>
              <a:rPr lang="en-US" sz="2800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 Louise et Luc.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Et </a:t>
            </a:r>
            <a:r>
              <a:rPr lang="en-US" sz="2800" dirty="0" err="1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là</a:t>
            </a:r>
            <a:r>
              <a:rPr lang="en-US" sz="2800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-bas </a:t>
            </a:r>
            <a:r>
              <a:rPr lang="en-US" sz="2800" dirty="0" err="1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sont</a:t>
            </a:r>
            <a:r>
              <a:rPr lang="en-US" sz="2800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nos</a:t>
            </a:r>
            <a:r>
              <a:rPr lang="en-US" sz="2800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amis</a:t>
            </a:r>
            <a:r>
              <a:rPr lang="en-US" sz="2800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2000" endPos="45500" dir="5400000" sy="-100000" algn="bl" rotWithShape="0"/>
                </a:effectLst>
                <a:latin typeface="+mn-lt"/>
              </a:rPr>
              <a:t>! </a:t>
            </a:r>
            <a:endParaRPr lang="sr-Latn-RS" sz="2800" dirty="0">
              <a:solidFill>
                <a:srgbClr val="7C98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220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938" y="1235075"/>
            <a:ext cx="579437" cy="439738"/>
          </a:xfrm>
          <a:prstGeom prst="rect">
            <a:avLst/>
          </a:prstGeom>
          <a:noFill/>
          <a:ln>
            <a:solidFill>
              <a:srgbClr val="F25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096000" y="336550"/>
            <a:ext cx="2930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sr-Latn-RS" sz="2400">
                <a:solidFill>
                  <a:schemeClr val="bg1"/>
                </a:solidFill>
              </a:rPr>
              <a:t>Silence!!!</a:t>
            </a:r>
          </a:p>
          <a:p>
            <a:pPr eaLnBrk="1" hangingPunct="1"/>
            <a:endParaRPr lang="en-US" altLang="sr-Latn-RS" sz="2400">
              <a:solidFill>
                <a:schemeClr val="bg1"/>
              </a:solidFill>
            </a:endParaRPr>
          </a:p>
          <a:p>
            <a:pPr eaLnBrk="1" hangingPunct="1"/>
            <a:r>
              <a:rPr lang="en-US" altLang="sr-Latn-RS" sz="2400">
                <a:solidFill>
                  <a:schemeClr val="bg1"/>
                </a:solidFill>
              </a:rPr>
              <a:t>Ce sont</a:t>
            </a:r>
            <a:r>
              <a:rPr lang="en-US" altLang="sr-Latn-RS" sz="2400">
                <a:solidFill>
                  <a:srgbClr val="FFC000"/>
                </a:solidFill>
              </a:rPr>
              <a:t> vos </a:t>
            </a:r>
            <a:r>
              <a:rPr lang="en-US" altLang="sr-Latn-RS" sz="2400">
                <a:solidFill>
                  <a:schemeClr val="bg1"/>
                </a:solidFill>
              </a:rPr>
              <a:t>résultats et je ne suis pas contente!</a:t>
            </a:r>
            <a:endParaRPr lang="sr-Latn-RS" altLang="sr-Latn-RS" sz="24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9938" y="1133475"/>
            <a:ext cx="549275" cy="34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549400"/>
            <a:ext cx="32893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555875"/>
            <a:ext cx="261937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454275" y="269875"/>
            <a:ext cx="4059238" cy="2771775"/>
          </a:xfrm>
          <a:prstGeom prst="wedgeEllipseCallout">
            <a:avLst>
              <a:gd name="adj1" fmla="val -40833"/>
              <a:gd name="adj2" fmla="val 7731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3046587" y="686687"/>
            <a:ext cx="338589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Maman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, M. et </a:t>
            </a:r>
            <a:r>
              <a:rPr lang="en-US" sz="2400" dirty="0" err="1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Mme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Gouviac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ont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 beaucoup </a:t>
            </a:r>
            <a:r>
              <a:rPr lang="en-US" sz="2400" dirty="0" err="1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d’animaux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B05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Leurs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chiens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sont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très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intéressants</a:t>
            </a:r>
            <a:r>
              <a:rPr lang="en-US" sz="2400" dirty="0">
                <a:solidFill>
                  <a:srgbClr val="00B0F0"/>
                </a:solidFill>
                <a:effectLst>
                  <a:reflection blurRad="6350" stA="9000" endPos="45500" dir="5400000" sy="-100000" algn="bl" rotWithShape="0"/>
                </a:effectLst>
                <a:latin typeface="+mn-lt"/>
              </a:rPr>
              <a:t>!</a:t>
            </a:r>
            <a:endParaRPr lang="sr-Latn-RS" sz="2400" dirty="0">
              <a:solidFill>
                <a:srgbClr val="00B0F0"/>
              </a:solidFill>
              <a:effectLst>
                <a:reflection blurRad="6350" stA="90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9750" y="1847850"/>
            <a:ext cx="773113" cy="3714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338</TotalTime>
  <Words>218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Les adjectifs possessifs pluriels</vt:lpstr>
      <vt:lpstr>Emplois  употреба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Ljubinko Tubić</dc:creator>
  <cp:lastModifiedBy>Ljubinko Tubić</cp:lastModifiedBy>
  <cp:revision>40</cp:revision>
  <dcterms:created xsi:type="dcterms:W3CDTF">2020-05-07T08:54:54Z</dcterms:created>
  <dcterms:modified xsi:type="dcterms:W3CDTF">2020-05-12T07:30:17Z</dcterms:modified>
</cp:coreProperties>
</file>