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93E46-CD16-4CC9-9B16-EAAA086E8838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BA67F-892D-46C1-81D5-80A746F26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433E74-813C-4FD0-A277-7FA7015EF1DC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6DADD8-57C9-4A4B-B527-3C5CA4858D5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3672408"/>
          </a:xfrm>
        </p:spPr>
        <p:txBody>
          <a:bodyPr>
            <a:normAutofit/>
          </a:bodyPr>
          <a:lstStyle/>
          <a:p>
            <a:pPr algn="ctr"/>
            <a:r>
              <a:rPr lang="sr-Cyrl-RS" sz="44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РЕДОСЛИЈЕД </a:t>
            </a:r>
            <a:r>
              <a:rPr lang="sr-Cyrl-RS" sz="440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РАЧУНСКИХ </a:t>
            </a:r>
            <a:r>
              <a:rPr lang="sr-Cyrl-RS" sz="440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ОПЕРАЦИЈА</a:t>
            </a:r>
            <a:endParaRPr lang="sr-Latn-BA" sz="3600" dirty="0">
              <a:solidFill>
                <a:schemeClr val="tx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4" descr="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24982">
            <a:off x="2896379" y="4502983"/>
            <a:ext cx="3253464" cy="2107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809220">
            <a:off x="3513943" y="4771458"/>
            <a:ext cx="2304256" cy="461665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MATEMATIKA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679488">
            <a:off x="3459328" y="5272291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 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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679488">
            <a:off x="4683462" y="5560323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 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-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52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sr-Cyrl-RS" sz="4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Весна црта и рачуна:</a:t>
            </a:r>
            <a:br>
              <a:rPr lang="sr-Cyrl-RS" sz="4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sr-Latn-BA" sz="4400" dirty="0">
              <a:solidFill>
                <a:schemeClr val="tx1"/>
              </a:solidFill>
              <a:effectLst/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2177480"/>
            <a:ext cx="8229600" cy="4680520"/>
          </a:xfrm>
        </p:spPr>
        <p:txBody>
          <a:bodyPr/>
          <a:lstStyle/>
          <a:p>
            <a:r>
              <a:rPr lang="sr-Cyrl-RS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Весна је нацртала 3 звијезде и 2 пута више застава. Колико је укупно нацртано звијезда и застава</a:t>
            </a:r>
            <a:r>
              <a:rPr lang="sr-Cyrl-RS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?</a:t>
            </a:r>
            <a:endParaRPr lang="en-US" b="1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buNone/>
            </a:pPr>
            <a:endParaRPr lang="sr-Cyrl-RS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Један сабирак је 3, а други </a:t>
            </a:r>
            <a:r>
              <a:rPr lang="sr-Cyrl-RS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</a:t>
            </a:r>
            <a:r>
              <a:rPr lang="sr-Cyrl-RS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</a:t>
            </a:r>
            <a:r>
              <a:rPr lang="sr-Cyrl-RS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sr-Cyrl-RS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  <a:endParaRPr lang="en-US" b="1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buNone/>
            </a:pPr>
            <a:endParaRPr lang="sr-Cyrl-RS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3+3</a:t>
            </a:r>
            <a:r>
              <a:rPr lang="sr-Cyrl-RS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</a:t>
            </a:r>
            <a:r>
              <a:rPr lang="sr-Cyrl-RS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2=3+6=9</a:t>
            </a:r>
            <a:endParaRPr lang="sr-Cyrl-RS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sr-Latn-BA" dirty="0"/>
          </a:p>
        </p:txBody>
      </p:sp>
      <p:pic>
        <p:nvPicPr>
          <p:cNvPr id="10" name="Picture 9" descr="z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576064" cy="547977"/>
          </a:xfrm>
          <a:prstGeom prst="rect">
            <a:avLst/>
          </a:prstGeom>
        </p:spPr>
      </p:pic>
      <p:pic>
        <p:nvPicPr>
          <p:cNvPr id="11" name="Picture 10" descr="z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484784"/>
            <a:ext cx="564991" cy="537445"/>
          </a:xfrm>
          <a:prstGeom prst="rect">
            <a:avLst/>
          </a:prstGeom>
        </p:spPr>
      </p:pic>
      <p:pic>
        <p:nvPicPr>
          <p:cNvPr id="12" name="Picture 11" descr="z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124744"/>
            <a:ext cx="564992" cy="537445"/>
          </a:xfrm>
          <a:prstGeom prst="rect">
            <a:avLst/>
          </a:prstGeom>
        </p:spPr>
      </p:pic>
      <p:pic>
        <p:nvPicPr>
          <p:cNvPr id="13" name="Picture 12" descr="za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1268760"/>
            <a:ext cx="2808312" cy="67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03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093915"/>
          </a:xfrm>
        </p:spPr>
        <p:txBody>
          <a:bodyPr>
            <a:normAutofit/>
          </a:bodyPr>
          <a:lstStyle/>
          <a:p>
            <a:endParaRPr lang="sr-Cyrl-RS" sz="4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r-Cyrl-RS" sz="40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Ако у изразу, без заграда, има операција сабирања и множења, најприје се множи, а затим сабира.</a:t>
            </a:r>
            <a:endParaRPr lang="sr-Latn-BA" sz="40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60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Правило:</a:t>
            </a:r>
            <a:endParaRPr lang="sr-Latn-BA" sz="6000" u="sng" dirty="0">
              <a:solidFill>
                <a:schemeClr val="tx1"/>
              </a:solidFill>
              <a:effectLst/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1800" y="5085184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0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3+3</a:t>
            </a:r>
            <a:r>
              <a:rPr lang="sr-Cyrl-RS" sz="40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</a:t>
            </a:r>
            <a:r>
              <a:rPr lang="sr-Cyrl-RS" sz="40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2=3+6=9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239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sr-Cyrl-RS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r-Cyrl-RS" sz="36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Ако</a:t>
            </a:r>
            <a:r>
              <a:rPr lang="sr-Cyrl-RS" sz="3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36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у изразу, без зграда, има операција одузимања и множења, онда се најприје множи, а затим одузима</a:t>
            </a:r>
            <a:r>
              <a:rPr lang="sr-Cyrl-RS" sz="36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  <a:endParaRPr lang="en-US" sz="3600" b="1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buNone/>
            </a:pPr>
            <a:endParaRPr lang="sr-Cyrl-RS" sz="36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36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Нпр. Израз </a:t>
            </a:r>
            <a:r>
              <a:rPr lang="sr-Cyrl-RS" sz="36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40-4</a:t>
            </a:r>
            <a:r>
              <a:rPr lang="sr-Cyrl-RS" sz="36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</a:t>
            </a:r>
            <a:r>
              <a:rPr lang="sr-Cyrl-RS" sz="36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7</a:t>
            </a:r>
            <a:r>
              <a:rPr lang="sr-Cyrl-RS" sz="36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=, рачунамо </a:t>
            </a:r>
            <a:r>
              <a:rPr lang="sr-Cyrl-RS" sz="36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овако</a:t>
            </a:r>
            <a:endParaRPr lang="en-US" sz="36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buNone/>
            </a:pPr>
            <a:endParaRPr lang="sr-Cyrl-RS" sz="36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sr-Cyrl-RS" sz="36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40-4</a:t>
            </a:r>
            <a:r>
              <a:rPr lang="sr-Cyrl-RS" sz="36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</a:t>
            </a:r>
            <a:r>
              <a:rPr lang="sr-Cyrl-RS" sz="36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7=40-28=12</a:t>
            </a:r>
            <a:endParaRPr lang="sr-Latn-BA" sz="36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2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Исто правило важи и за множење и одузимање.</a:t>
            </a:r>
            <a:endParaRPr lang="sr-Latn-BA" sz="3200" b="0" dirty="0">
              <a:solidFill>
                <a:schemeClr val="tx1"/>
              </a:solidFill>
              <a:effectLst/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43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r-Cyrl-R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а) 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65+4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3=</a:t>
            </a:r>
            <a:endParaRPr lang="sr-Cyrl-RS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endParaRPr lang="sr-Cyrl-RS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sr-Cyrl-R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б) 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8+36=</a:t>
            </a:r>
            <a:endParaRPr lang="sr-Cyrl-RS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endParaRPr lang="sr-Cyrl-RS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sr-Cyrl-R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в) 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29+6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5=</a:t>
            </a:r>
            <a:endParaRPr lang="sr-Latn-BA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</a:t>
            </a:r>
            <a:r>
              <a:rPr lang="sr-Cyrl-RS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задатак</a:t>
            </a:r>
            <a:endParaRPr lang="sr-Latn-BA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9832" y="1916832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65+12=77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9832" y="3140968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56+36=92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4293096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29+30=59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PC\AppData\Local\Microsoft\Windows\Temporary Internet Files\Content.IE5\CAI2LJ2P\boy-311392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17032"/>
            <a:ext cx="2505592" cy="26159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270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б) 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25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3-56=</a:t>
            </a:r>
            <a:endParaRPr lang="sr-Cyrl-RS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endParaRPr lang="sr-Cyrl-RS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sr-Cyrl-R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в) 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59-6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5=</a:t>
            </a:r>
            <a:endParaRPr lang="sr-Cyrl-RS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endParaRPr lang="sr-Cyrl-RS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sr-Cyrl-R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г) 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8-36=</a:t>
            </a:r>
            <a:endParaRPr lang="sr-Latn-BA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задатак</a:t>
            </a:r>
            <a:endParaRPr lang="sr-Latn-BA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6" descr="d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444208" y="3645024"/>
            <a:ext cx="2050149" cy="27264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1840" y="1484784"/>
            <a:ext cx="2146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75-56=19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816" y="2708920"/>
            <a:ext cx="2146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59-30=29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43808" y="3933056"/>
            <a:ext cx="2146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56-36=20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25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4320480"/>
          </a:xfrm>
        </p:spPr>
        <p:txBody>
          <a:bodyPr>
            <a:normAutofit/>
          </a:bodyPr>
          <a:lstStyle/>
          <a:p>
            <a:pPr algn="ctr"/>
            <a:r>
              <a:rPr lang="sr-Cyrl-RS" sz="4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Задатак за самосталан рад:</a:t>
            </a:r>
            <a:br>
              <a:rPr lang="sr-Cyrl-RS" sz="4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r-Cyrl-RS" sz="4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sr-Cyrl-RS" sz="4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r-Cyrl-RS" sz="4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Урадити </a:t>
            </a:r>
            <a:r>
              <a:rPr lang="sr-Cyrl-RS" sz="4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преостале задатке у уџбенику на стр. </a:t>
            </a:r>
            <a:r>
              <a:rPr lang="sr-Cyrl-RS" sz="4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111.</a:t>
            </a:r>
            <a:endParaRPr lang="sr-Latn-BA" sz="4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4" descr="Docteur, K / Teacher Homep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40860"/>
            <a:ext cx="2860675" cy="251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9347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9">
      <a:dk1>
        <a:sysClr val="windowText" lastClr="000000"/>
      </a:dk1>
      <a:lt1>
        <a:sysClr val="window" lastClr="FFFFFF"/>
      </a:lt1>
      <a:dk2>
        <a:srgbClr val="3E3D2D"/>
      </a:dk2>
      <a:lt2>
        <a:srgbClr val="006000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168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РЕДОСЛИЈЕД РАЧУНСКИХ ОПЕРАЦИЈА</vt:lpstr>
      <vt:lpstr>Весна црта и рачуна: </vt:lpstr>
      <vt:lpstr>Правило:</vt:lpstr>
      <vt:lpstr>Исто правило важи и за множење и одузимање.</vt:lpstr>
      <vt:lpstr>2. задатак</vt:lpstr>
      <vt:lpstr>3. задатак</vt:lpstr>
      <vt:lpstr>Задатак за самосталан рад:  Урадити преостале задатке у уџбенику на стр. 111.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РЕДОСЛИЈЕД РАЧУНСКИХ ОПЕРАЦИЈА.МНОЖЕЊЕ И САБИРАЊЕ.МНОЖЕЊЕ И ОДУЗИМАЊЕ.</dc:title>
  <dc:creator>win7</dc:creator>
  <cp:lastModifiedBy>PC</cp:lastModifiedBy>
  <cp:revision>11</cp:revision>
  <dcterms:created xsi:type="dcterms:W3CDTF">2020-04-26T08:05:49Z</dcterms:created>
  <dcterms:modified xsi:type="dcterms:W3CDTF">2020-04-28T15:49:50Z</dcterms:modified>
</cp:coreProperties>
</file>