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4" r:id="rId7"/>
    <p:sldId id="262" r:id="rId8"/>
    <p:sldId id="265" r:id="rId9"/>
    <p:sldId id="269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0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849CC-0653-48B1-88CE-20C8FB56B2B6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C58F-7859-4CDE-A873-4BA8607C02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8363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849CC-0653-48B1-88CE-20C8FB56B2B6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C58F-7859-4CDE-A873-4BA8607C02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0020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849CC-0653-48B1-88CE-20C8FB56B2B6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C58F-7859-4CDE-A873-4BA8607C02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3228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849CC-0653-48B1-88CE-20C8FB56B2B6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C58F-7859-4CDE-A873-4BA8607C02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1857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849CC-0653-48B1-88CE-20C8FB56B2B6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C58F-7859-4CDE-A873-4BA8607C02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9063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849CC-0653-48B1-88CE-20C8FB56B2B6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C58F-7859-4CDE-A873-4BA8607C02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2597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849CC-0653-48B1-88CE-20C8FB56B2B6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C58F-7859-4CDE-A873-4BA8607C02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509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849CC-0653-48B1-88CE-20C8FB56B2B6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C58F-7859-4CDE-A873-4BA8607C02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8260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849CC-0653-48B1-88CE-20C8FB56B2B6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C58F-7859-4CDE-A873-4BA8607C02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0885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849CC-0653-48B1-88CE-20C8FB56B2B6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C58F-7859-4CDE-A873-4BA8607C02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5544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849CC-0653-48B1-88CE-20C8FB56B2B6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C58F-7859-4CDE-A873-4BA8607C02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6998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849CC-0653-48B1-88CE-20C8FB56B2B6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1C58F-7859-4CDE-A873-4BA8607C02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483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gif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gif"/><Relationship Id="rId4" Type="http://schemas.openxmlformats.org/officeDocument/2006/relationships/image" Target="../media/image1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9.jpe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46.jpeg"/><Relationship Id="rId2" Type="http://schemas.openxmlformats.org/officeDocument/2006/relationships/image" Target="../media/image37.jpe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5.emf"/><Relationship Id="rId5" Type="http://schemas.openxmlformats.org/officeDocument/2006/relationships/image" Target="../media/image40.emf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2.emf"/><Relationship Id="rId1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rtStation - biology classroom, Dima H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700" y="3967163"/>
            <a:ext cx="10668000" cy="2387600"/>
          </a:xfrm>
        </p:spPr>
        <p:txBody>
          <a:bodyPr>
            <a:noAutofit/>
          </a:bodyPr>
          <a:lstStyle/>
          <a:p>
            <a:r>
              <a:rPr lang="sr-Cyrl-BA" sz="115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</a:t>
            </a:r>
            <a:r>
              <a:rPr lang="sr-Cyrl-BA" sz="11500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о</a:t>
            </a:r>
            <a:r>
              <a:rPr lang="sr-Cyrl-BA" sz="115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н</a:t>
            </a:r>
            <a:r>
              <a:rPr lang="sr-Cyrl-BA" sz="115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а</a:t>
            </a:r>
            <a:r>
              <a:rPr lang="sr-Cyrl-BA" sz="115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в</a:t>
            </a:r>
            <a:r>
              <a:rPr lang="sr-Cyrl-BA" sz="115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љ</a:t>
            </a:r>
            <a:r>
              <a:rPr lang="sr-Cyrl-BA" sz="115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а</a:t>
            </a:r>
            <a:r>
              <a:rPr lang="sr-Cyrl-BA" sz="11500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њ</a:t>
            </a:r>
            <a:r>
              <a:rPr lang="sr-Cyrl-BA" sz="115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е</a:t>
            </a:r>
            <a:endParaRPr lang="en-US" sz="115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4165" y="121444"/>
            <a:ext cx="1995735" cy="2001838"/>
          </a:xfrm>
          <a:prstGeom prst="ellipse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356196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84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CS" sz="6600" b="1" smtClean="0">
                <a:ln>
                  <a:solidFill>
                    <a:srgbClr val="FFFF00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Домаћи задатак</a:t>
            </a:r>
            <a:endParaRPr lang="en-US" sz="6600" b="1" dirty="0">
              <a:ln>
                <a:solidFill>
                  <a:srgbClr val="FFFF00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pic>
        <p:nvPicPr>
          <p:cNvPr id="4" name="Picture 2" descr="Резултат слика за paper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9550" y="1247775"/>
            <a:ext cx="6788150" cy="594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8285" y="3379828"/>
            <a:ext cx="4152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r-Cyrl-BA" b="1" dirty="0" smtClean="0"/>
              <a:t>Одреди биљке на сликама (напиши имена врста и којој групи припадају!)</a:t>
            </a:r>
          </a:p>
          <a:p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62626" y="65420"/>
            <a:ext cx="1578155" cy="1182356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6669" y="1113490"/>
            <a:ext cx="3529013" cy="48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rot="399934">
            <a:off x="7959725" y="2569931"/>
            <a:ext cx="4051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 smtClean="0"/>
              <a:t>Корисни линкови</a:t>
            </a:r>
          </a:p>
          <a:p>
            <a:endParaRPr lang="sr-Cyrl-BA" dirty="0"/>
          </a:p>
          <a:p>
            <a:r>
              <a:rPr lang="sr-Cyrl-BA" dirty="0" smtClean="0"/>
              <a:t>Изокренута учионица -  </a:t>
            </a:r>
          </a:p>
          <a:p>
            <a:r>
              <a:rPr lang="sr-Cyrl-BA" dirty="0" smtClean="0"/>
              <a:t>Билошки кутак - </a:t>
            </a:r>
            <a:r>
              <a:rPr lang="en-US" dirty="0" err="1"/>
              <a:t>facebook</a:t>
            </a:r>
            <a:r>
              <a:rPr lang="sr-Cyrl-BA" dirty="0" smtClean="0"/>
              <a:t> </a:t>
            </a:r>
            <a:endParaRPr lang="en-US" dirty="0"/>
          </a:p>
        </p:txBody>
      </p:sp>
      <p:pic>
        <p:nvPicPr>
          <p:cNvPr id="11" name="Picture 2" descr="Ukidanje domaćih zadataka - eksperimentalne promene u školovanju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92150" y="4572000"/>
            <a:ext cx="2940952" cy="19594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38176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503" y="580850"/>
            <a:ext cx="2381597" cy="23815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580850"/>
            <a:ext cx="2760135" cy="2070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16035" y="625344"/>
            <a:ext cx="2571750" cy="1781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94677" y="453457"/>
            <a:ext cx="1310215" cy="22038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768" y="4184170"/>
            <a:ext cx="2862260" cy="2148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49028" y="4184170"/>
            <a:ext cx="2140973" cy="20789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36120" y="4253953"/>
            <a:ext cx="2103302" cy="20789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85541" y="4332163"/>
            <a:ext cx="2139881" cy="2085013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25422" y="359393"/>
            <a:ext cx="1624434" cy="251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825422" y="3779010"/>
            <a:ext cx="1766969" cy="2553859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768" y="215900"/>
            <a:ext cx="649832" cy="6985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dirty="0" smtClean="0">
                <a:latin typeface="Arial Black" panose="020B0A04020102020204" pitchFamily="34" charset="0"/>
              </a:rPr>
              <a:t>1.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803510" y="231600"/>
            <a:ext cx="649832" cy="6985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dirty="0" smtClean="0">
                <a:latin typeface="Arial Black" panose="020B0A04020102020204" pitchFamily="34" charset="0"/>
              </a:rPr>
              <a:t>2.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457819" y="171144"/>
            <a:ext cx="649832" cy="6985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dirty="0" smtClean="0">
                <a:latin typeface="Arial Black" panose="020B0A04020102020204" pitchFamily="34" charset="0"/>
              </a:rPr>
              <a:t>3.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083399" y="48994"/>
            <a:ext cx="649832" cy="6985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dirty="0" smtClean="0">
                <a:latin typeface="Arial Black" panose="020B0A04020102020204" pitchFamily="34" charset="0"/>
              </a:rPr>
              <a:t>4.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738617" y="104207"/>
            <a:ext cx="649832" cy="6985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dirty="0" smtClean="0">
                <a:latin typeface="Arial Black" panose="020B0A04020102020204" pitchFamily="34" charset="0"/>
              </a:rPr>
              <a:t>5.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89087" y="3779010"/>
            <a:ext cx="649832" cy="6985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dirty="0" smtClean="0">
                <a:latin typeface="Arial Black" panose="020B0A04020102020204" pitchFamily="34" charset="0"/>
              </a:rPr>
              <a:t>6.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167280" y="3834920"/>
            <a:ext cx="649832" cy="6985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dirty="0" smtClean="0">
                <a:latin typeface="Arial Black" panose="020B0A04020102020204" pitchFamily="34" charset="0"/>
              </a:rPr>
              <a:t>7.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133125" y="3904703"/>
            <a:ext cx="649832" cy="6985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dirty="0" smtClean="0">
                <a:latin typeface="Arial Black" panose="020B0A04020102020204" pitchFamily="34" charset="0"/>
              </a:rPr>
              <a:t>8.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8164104" y="3633663"/>
            <a:ext cx="649832" cy="6985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dirty="0" smtClean="0">
                <a:latin typeface="Arial Black" panose="020B0A04020102020204" pitchFamily="34" charset="0"/>
              </a:rPr>
              <a:t>9.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0800023" y="3429760"/>
            <a:ext cx="792367" cy="6985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dirty="0" smtClean="0">
                <a:latin typeface="Arial Black" panose="020B0A04020102020204" pitchFamily="34" charset="0"/>
              </a:rPr>
              <a:t>10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33019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8339" y="596643"/>
            <a:ext cx="1981372" cy="22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5496" y="598439"/>
            <a:ext cx="2438611" cy="2255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45313" y="644163"/>
            <a:ext cx="2133785" cy="2164268"/>
          </a:xfrm>
          <a:prstGeom prst="rect">
            <a:avLst/>
          </a:prstGeom>
        </p:spPr>
      </p:pic>
      <p:sp>
        <p:nvSpPr>
          <p:cNvPr id="6" name="Rectangle 5" descr="http://t0.gstatic.com/images?q=tbn:ANd9GcQeEosKMx9NicMRL16HLVAkL4_MEHgPIeQdFpA-qAhYxVkZZtNEDg"/>
          <p:cNvSpPr/>
          <p:nvPr/>
        </p:nvSpPr>
        <p:spPr>
          <a:xfrm>
            <a:off x="426179" y="833913"/>
            <a:ext cx="2076375" cy="1866144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-7000" r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Picture 4" descr="http://agroplus.rs/info/wp-content/uploads/2010/11/4-Lek60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787" y="3573463"/>
            <a:ext cx="122872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70180" y="3340100"/>
            <a:ext cx="1258464" cy="310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2554" y="3573463"/>
            <a:ext cx="2068513" cy="274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16044" y="4116727"/>
            <a:ext cx="2810500" cy="18716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7027910">
            <a:off x="6936775" y="4129500"/>
            <a:ext cx="2506281" cy="1846088"/>
          </a:xfrm>
          <a:prstGeom prst="rect">
            <a:avLst/>
          </a:prstGeom>
        </p:spPr>
      </p:pic>
      <p:pic>
        <p:nvPicPr>
          <p:cNvPr id="13" name="Picture 2" descr="http://t2.gstatic.com/images?q=tbn:ANd9GcRKsM3efDt_NpAfxMeUWLvvrs9X_bGmBqeXvU68Vny_SloW303i_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81"/>
          <a:stretch>
            <a:fillRect/>
          </a:stretch>
        </p:blipFill>
        <p:spPr bwMode="auto">
          <a:xfrm>
            <a:off x="10268244" y="1021671"/>
            <a:ext cx="1320800" cy="183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509023" y="135413"/>
            <a:ext cx="792367" cy="6985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dirty="0" smtClean="0">
                <a:latin typeface="Arial Black" panose="020B0A04020102020204" pitchFamily="34" charset="0"/>
              </a:rPr>
              <a:t>11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07239" y="135413"/>
            <a:ext cx="792367" cy="6985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dirty="0" smtClean="0">
                <a:latin typeface="Arial Black" panose="020B0A04020102020204" pitchFamily="34" charset="0"/>
              </a:rPr>
              <a:t>12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027104" y="247393"/>
            <a:ext cx="792367" cy="6985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dirty="0" smtClean="0">
                <a:latin typeface="Arial Black" panose="020B0A04020102020204" pitchFamily="34" charset="0"/>
              </a:rPr>
              <a:t>13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404992" y="112494"/>
            <a:ext cx="792367" cy="6985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dirty="0" smtClean="0">
                <a:latin typeface="Arial Black" panose="020B0A04020102020204" pitchFamily="34" charset="0"/>
              </a:rPr>
              <a:t>14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572252" y="247393"/>
            <a:ext cx="792367" cy="6985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dirty="0" smtClean="0">
                <a:latin typeface="Arial Black" panose="020B0A04020102020204" pitchFamily="34" charset="0"/>
              </a:rPr>
              <a:t>15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2225" y="3549990"/>
            <a:ext cx="792367" cy="6985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dirty="0" smtClean="0">
                <a:latin typeface="Arial Black" panose="020B0A04020102020204" pitchFamily="34" charset="0"/>
              </a:rPr>
              <a:t>16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895512" y="3573463"/>
            <a:ext cx="792367" cy="6985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dirty="0" smtClean="0">
                <a:latin typeface="Arial Black" panose="020B0A04020102020204" pitchFamily="34" charset="0"/>
              </a:rPr>
              <a:t>17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750512" y="3615415"/>
            <a:ext cx="792367" cy="6985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dirty="0" smtClean="0">
                <a:latin typeface="Arial Black" panose="020B0A04020102020204" pitchFamily="34" charset="0"/>
              </a:rPr>
              <a:t>18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709651" y="3661139"/>
            <a:ext cx="792367" cy="6985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dirty="0" smtClean="0">
                <a:latin typeface="Arial Black" panose="020B0A04020102020204" pitchFamily="34" charset="0"/>
              </a:rPr>
              <a:t>19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817434" y="3600790"/>
            <a:ext cx="792367" cy="6985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dirty="0" smtClean="0">
                <a:latin typeface="Arial Black" panose="020B0A04020102020204" pitchFamily="34" charset="0"/>
              </a:rPr>
              <a:t>20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4900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05" y="247738"/>
            <a:ext cx="3861348" cy="2168856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53229" y="2416594"/>
            <a:ext cx="3340100" cy="1647227"/>
          </a:xfrm>
          <a:prstGeom prst="cloudCallout">
            <a:avLst>
              <a:gd name="adj1" fmla="val -50491"/>
              <a:gd name="adj2" fmla="val -10017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3200" b="1" dirty="0" smtClean="0"/>
              <a:t>Гдје расту маховине?</a:t>
            </a:r>
            <a:endParaRPr lang="en-US" sz="3200" b="1" dirty="0"/>
          </a:p>
        </p:txBody>
      </p:sp>
      <p:pic>
        <p:nvPicPr>
          <p:cNvPr id="2050" name="Picture 2" descr="Plants Of Common Haircap Moss Or Polytrichum Commune. Mature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318" b="2389"/>
          <a:stretch/>
        </p:blipFill>
        <p:spPr bwMode="auto">
          <a:xfrm>
            <a:off x="4890422" y="247738"/>
            <a:ext cx="3339178" cy="642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94382" y="424225"/>
            <a:ext cx="17145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/>
              <a:t>Коријен</a:t>
            </a:r>
          </a:p>
          <a:p>
            <a:r>
              <a:rPr lang="sr-Cyrl-BA" sz="2800" b="1" dirty="0" smtClean="0"/>
              <a:t>Стабло</a:t>
            </a:r>
          </a:p>
          <a:p>
            <a:r>
              <a:rPr lang="sr-Cyrl-BA" sz="2800" b="1" dirty="0" smtClean="0"/>
              <a:t>Лист  </a:t>
            </a:r>
          </a:p>
          <a:p>
            <a:r>
              <a:rPr lang="sr-Cyrl-BA" sz="2800" b="1" dirty="0"/>
              <a:t>Ц</a:t>
            </a:r>
            <a:r>
              <a:rPr lang="sr-Cyrl-BA" sz="2800" b="1" dirty="0" smtClean="0"/>
              <a:t>вијет</a:t>
            </a:r>
          </a:p>
          <a:p>
            <a:r>
              <a:rPr lang="sr-Cyrl-BA" sz="2800" b="1" dirty="0" smtClean="0"/>
              <a:t>Сјеме</a:t>
            </a:r>
          </a:p>
          <a:p>
            <a:r>
              <a:rPr lang="sr-Cyrl-BA" sz="2800" b="1" dirty="0" smtClean="0"/>
              <a:t>Плод </a:t>
            </a:r>
            <a:endParaRPr lang="en-US" sz="2800" b="1" dirty="0"/>
          </a:p>
        </p:txBody>
      </p:sp>
      <p:pic>
        <p:nvPicPr>
          <p:cNvPr id="2054" name="Picture 6" descr="FALSE - Free Icons: Easy to Download and U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6152" y="833136"/>
            <a:ext cx="1859833" cy="18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803452" y="4826000"/>
            <a:ext cx="1337471" cy="5207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sp>
        <p:nvSpPr>
          <p:cNvPr id="7" name="Rounded Rectangle 6"/>
          <p:cNvSpPr/>
          <p:nvPr/>
        </p:nvSpPr>
        <p:spPr>
          <a:xfrm>
            <a:off x="1130300" y="4705350"/>
            <a:ext cx="2527300" cy="762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3200" b="1" dirty="0" smtClean="0"/>
              <a:t>ЛИСТИЋИ</a:t>
            </a:r>
            <a:endParaRPr lang="en-US" sz="32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241090" y="5727879"/>
            <a:ext cx="2527300" cy="762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3200" b="1" dirty="0" smtClean="0"/>
              <a:t>СТАБАОЦЕ</a:t>
            </a:r>
            <a:endParaRPr lang="en-US" sz="3200" b="1" dirty="0"/>
          </a:p>
        </p:txBody>
      </p:sp>
      <p:sp>
        <p:nvSpPr>
          <p:cNvPr id="12" name="Right Arrow 11"/>
          <p:cNvSpPr/>
          <p:nvPr/>
        </p:nvSpPr>
        <p:spPr>
          <a:xfrm>
            <a:off x="3936123" y="5848529"/>
            <a:ext cx="1337471" cy="5207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sp>
        <p:nvSpPr>
          <p:cNvPr id="13" name="Right Arrow 12"/>
          <p:cNvSpPr/>
          <p:nvPr/>
        </p:nvSpPr>
        <p:spPr>
          <a:xfrm rot="10800000">
            <a:off x="8224779" y="5778858"/>
            <a:ext cx="1101914" cy="5207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sp>
        <p:nvSpPr>
          <p:cNvPr id="14" name="Rounded Rectangle 13"/>
          <p:cNvSpPr/>
          <p:nvPr/>
        </p:nvSpPr>
        <p:spPr>
          <a:xfrm>
            <a:off x="9462422" y="5607229"/>
            <a:ext cx="2527300" cy="762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3200" b="1" dirty="0" smtClean="0"/>
              <a:t>РИЗОИДИ</a:t>
            </a:r>
            <a:endParaRPr lang="en-US" sz="3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15156" y="65419"/>
            <a:ext cx="1825625" cy="1367761"/>
          </a:xfrm>
          <a:prstGeom prst="rect">
            <a:avLst/>
          </a:prstGeom>
        </p:spPr>
      </p:pic>
      <p:pic>
        <p:nvPicPr>
          <p:cNvPr id="2058" name="Picture 10" descr="Animated Clipart Water Ta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4356" y="305721"/>
            <a:ext cx="3225153" cy="386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997370" y="3149661"/>
            <a:ext cx="276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 smtClean="0"/>
              <a:t>Воду узимају цијелом површином тијела</a:t>
            </a:r>
            <a:endParaRPr lang="en-US" b="1" dirty="0"/>
          </a:p>
        </p:txBody>
      </p:sp>
      <p:sp>
        <p:nvSpPr>
          <p:cNvPr id="16" name="Cloud Callout 15"/>
          <p:cNvSpPr/>
          <p:nvPr/>
        </p:nvSpPr>
        <p:spPr>
          <a:xfrm>
            <a:off x="9439600" y="2872011"/>
            <a:ext cx="2550122" cy="1401043"/>
          </a:xfrm>
          <a:prstGeom prst="cloudCallout">
            <a:avLst>
              <a:gd name="adj1" fmla="val 16423"/>
              <a:gd name="adj2" fmla="val -22748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2400" b="1" dirty="0" smtClean="0"/>
              <a:t>Које органе имају?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34779099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2399" y="452187"/>
            <a:ext cx="8915400" cy="6019800"/>
          </a:xfrm>
          <a:prstGeom prst="rect">
            <a:avLst/>
          </a:prstGeom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8725" y="342090"/>
            <a:ext cx="2109787" cy="20296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9125" y="1839913"/>
            <a:ext cx="2085975" cy="21058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48101" y="265836"/>
            <a:ext cx="3214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АНТЕРИДИЈА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18512" y="2090615"/>
            <a:ext cx="3148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АРХЕГОНИЈА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656" y="1179496"/>
            <a:ext cx="1741487" cy="1192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140632">
            <a:off x="10922487" y="56997"/>
            <a:ext cx="572107" cy="169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26" t="9248" r="5263" b="14527"/>
          <a:stretch/>
        </p:blipFill>
        <p:spPr bwMode="auto">
          <a:xfrm>
            <a:off x="10821590" y="2555663"/>
            <a:ext cx="950505" cy="84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61445" y="4433700"/>
            <a:ext cx="1788288" cy="182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lus 10"/>
          <p:cNvSpPr/>
          <p:nvPr/>
        </p:nvSpPr>
        <p:spPr>
          <a:xfrm>
            <a:off x="11024395" y="1427390"/>
            <a:ext cx="496889" cy="596114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qual 11"/>
          <p:cNvSpPr/>
          <p:nvPr/>
        </p:nvSpPr>
        <p:spPr>
          <a:xfrm>
            <a:off x="10795771" y="3583706"/>
            <a:ext cx="978679" cy="729346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8478" y="108933"/>
            <a:ext cx="1687115" cy="17309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92512" y="4326078"/>
            <a:ext cx="2540092" cy="21890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05077" y="2233362"/>
            <a:ext cx="818753" cy="24574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9969" y="3103225"/>
            <a:ext cx="2489806" cy="1933079"/>
          </a:xfrm>
          <a:prstGeom prst="rect">
            <a:avLst/>
          </a:prstGeom>
        </p:spPr>
      </p:pic>
      <p:pic>
        <p:nvPicPr>
          <p:cNvPr id="19" name="Picture 2" descr="http://omict.files.wordpress.com/2011/08/gendersymbols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b="29676"/>
          <a:stretch/>
        </p:blipFill>
        <p:spPr bwMode="auto">
          <a:xfrm>
            <a:off x="4729148" y="2228299"/>
            <a:ext cx="566609" cy="65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omict.files.wordpress.com/2011/08/gendersymbols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54" r="50000" b="6688"/>
          <a:stretch/>
        </p:blipFill>
        <p:spPr bwMode="auto">
          <a:xfrm>
            <a:off x="5407621" y="3009546"/>
            <a:ext cx="520522" cy="71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947149" y="4966120"/>
            <a:ext cx="2781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ЗИГОТ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12471" y="3808155"/>
            <a:ext cx="2781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СПОРОГОН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2725" y="667305"/>
            <a:ext cx="2781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ПРОТОНЕМА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43017" y="3238500"/>
            <a:ext cx="823883" cy="30710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1200" b="1" dirty="0" smtClean="0"/>
              <a:t>ЧАХУРА</a:t>
            </a:r>
            <a:endParaRPr lang="en-US" sz="1200" b="1" dirty="0"/>
          </a:p>
        </p:txBody>
      </p:sp>
      <p:sp>
        <p:nvSpPr>
          <p:cNvPr id="26" name="Rectangle 25"/>
          <p:cNvSpPr/>
          <p:nvPr/>
        </p:nvSpPr>
        <p:spPr>
          <a:xfrm>
            <a:off x="1466063" y="4418881"/>
            <a:ext cx="823883" cy="30710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1200" b="1" dirty="0" smtClean="0"/>
              <a:t>СПОРЕ</a:t>
            </a:r>
            <a:endParaRPr lang="en-US" sz="1200" b="1" dirty="0"/>
          </a:p>
        </p:txBody>
      </p:sp>
      <p:sp>
        <p:nvSpPr>
          <p:cNvPr id="27" name="Rectangle 26"/>
          <p:cNvSpPr/>
          <p:nvPr/>
        </p:nvSpPr>
        <p:spPr>
          <a:xfrm>
            <a:off x="2451100" y="3762658"/>
            <a:ext cx="1028939" cy="30134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1200" b="1" dirty="0" smtClean="0"/>
              <a:t>ПОКЛОПАЦ</a:t>
            </a:r>
            <a:endParaRPr lang="en-US" sz="1200" b="1" dirty="0"/>
          </a:p>
        </p:txBody>
      </p:sp>
      <p:sp>
        <p:nvSpPr>
          <p:cNvPr id="28" name="Rectangle 27"/>
          <p:cNvSpPr/>
          <p:nvPr/>
        </p:nvSpPr>
        <p:spPr>
          <a:xfrm>
            <a:off x="378592" y="3756894"/>
            <a:ext cx="823883" cy="30710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1200" b="1" dirty="0" smtClean="0"/>
              <a:t>ДРШКА</a:t>
            </a:r>
            <a:endParaRPr lang="en-US" sz="1200" b="1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41275" y="5469976"/>
            <a:ext cx="1825625" cy="1367761"/>
          </a:xfrm>
          <a:prstGeom prst="rect">
            <a:avLst/>
          </a:prstGeom>
        </p:spPr>
      </p:pic>
      <p:sp>
        <p:nvSpPr>
          <p:cNvPr id="30" name="Cloud Callout 29"/>
          <p:cNvSpPr/>
          <p:nvPr/>
        </p:nvSpPr>
        <p:spPr>
          <a:xfrm>
            <a:off x="1821513" y="5436694"/>
            <a:ext cx="2550122" cy="1401043"/>
          </a:xfrm>
          <a:prstGeom prst="cloudCallout">
            <a:avLst>
              <a:gd name="adj1" fmla="val -85302"/>
              <a:gd name="adj2" fmla="val -898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b="1" dirty="0" smtClean="0"/>
              <a:t>Шта још знамо о маховинама?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3699963" y="3153379"/>
            <a:ext cx="2082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БЕСПОЛНА</a:t>
            </a:r>
          </a:p>
          <a:p>
            <a:r>
              <a:rPr lang="sr-Cyrl-BA" b="1" dirty="0" smtClean="0">
                <a:solidFill>
                  <a:srgbClr val="002060"/>
                </a:solidFill>
              </a:rPr>
              <a:t>ГЕНЕРАЦИЈА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78347" y="1385908"/>
            <a:ext cx="2082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ПОЛНА</a:t>
            </a:r>
          </a:p>
          <a:p>
            <a:r>
              <a:rPr lang="sr-Cyrl-BA" b="1" dirty="0" smtClean="0">
                <a:solidFill>
                  <a:srgbClr val="002060"/>
                </a:solidFill>
              </a:rPr>
              <a:t>ГЕНЕРАЦИЈА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06194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  <p:bldP spid="12" grpId="0" animBg="1"/>
      <p:bldP spid="22" grpId="0"/>
      <p:bldP spid="23" grpId="0"/>
      <p:bldP spid="24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Mahovine i papratnjače – Biologija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Ирисова Диагностика и Билколечение | Продукт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8430" y="-27639"/>
            <a:ext cx="5191125" cy="688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200" y="1562100"/>
            <a:ext cx="2301874" cy="8001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4000" dirty="0" smtClean="0">
                <a:latin typeface="Arial Black" panose="020B0A04020102020204" pitchFamily="34" charset="0"/>
              </a:rPr>
              <a:t>ЛИСТ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4662" y="4622800"/>
            <a:ext cx="2665412" cy="8001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4000" dirty="0" smtClean="0">
                <a:latin typeface="Arial Black" panose="020B0A04020102020204" pitchFamily="34" charset="0"/>
              </a:rPr>
              <a:t>СТАБЛО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1312" y="5761831"/>
            <a:ext cx="2932112" cy="8001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4000" dirty="0" smtClean="0">
                <a:latin typeface="Arial Black" panose="020B0A04020102020204" pitchFamily="34" charset="0"/>
              </a:rPr>
              <a:t>КОРИЈЕН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72007" y="1562100"/>
            <a:ext cx="928505" cy="7826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72007" y="4622800"/>
            <a:ext cx="928505" cy="7826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0248" y="5761831"/>
            <a:ext cx="928505" cy="7826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283700" y="660568"/>
            <a:ext cx="1663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ЦВИЈЕТ</a:t>
            </a:r>
          </a:p>
          <a:p>
            <a:r>
              <a:rPr lang="sr-Cyrl-BA" sz="2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ПЛОД</a:t>
            </a:r>
          </a:p>
          <a:p>
            <a:r>
              <a:rPr lang="sr-Cyrl-BA" sz="2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СЈЕМЕ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83886" y="431631"/>
            <a:ext cx="1311230" cy="1244600"/>
          </a:xfrm>
          <a:prstGeom prst="rect">
            <a:avLst/>
          </a:prstGeom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2423" y="6133197"/>
            <a:ext cx="889002" cy="65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60375" y="4622800"/>
            <a:ext cx="2665412" cy="8001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4000" dirty="0" smtClean="0">
                <a:latin typeface="Arial Black" panose="020B0A04020102020204" pitchFamily="34" charset="0"/>
              </a:rPr>
              <a:t>РИЗОМ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818" y="272168"/>
            <a:ext cx="3302646" cy="3034233"/>
          </a:xfrm>
          <a:prstGeom prst="rect">
            <a:avLst/>
          </a:prstGeom>
        </p:spPr>
      </p:pic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3262922" y="2605159"/>
            <a:ext cx="1871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CS" sz="2800" b="1" dirty="0">
                <a:solidFill>
                  <a:srgbClr val="6600CC"/>
                </a:solidFill>
                <a:latin typeface="Arial Black" panose="020B0A04020102020204" pitchFamily="34" charset="0"/>
              </a:rPr>
              <a:t>СО2</a:t>
            </a: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3636259" y="1439862"/>
            <a:ext cx="18716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Cyrl-CS" sz="2800" b="1" dirty="0">
                <a:solidFill>
                  <a:srgbClr val="6600CC"/>
                </a:solidFill>
                <a:latin typeface="Arial Black" panose="020B0A04020102020204" pitchFamily="34" charset="0"/>
              </a:rPr>
              <a:t>О2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66375" y="5439270"/>
            <a:ext cx="1825625" cy="1367761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8577437" y="4038227"/>
            <a:ext cx="2550122" cy="1401043"/>
          </a:xfrm>
          <a:prstGeom prst="cloudCallout">
            <a:avLst>
              <a:gd name="adj1" fmla="val 22659"/>
              <a:gd name="adj2" fmla="val 8111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b="1" dirty="0" smtClean="0"/>
              <a:t>Шта смо научили о папратима?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9298307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8868" y="67771"/>
            <a:ext cx="8715375" cy="67722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32401" y="329336"/>
            <a:ext cx="3214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ПРОТАЛИЈУМ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201" y="1992685"/>
            <a:ext cx="3214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АНТЕРИДИЈА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2835" y="3119167"/>
            <a:ext cx="3214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АРХЕГОНИЈА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92097" y="5545231"/>
            <a:ext cx="3214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ЗИГОТ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140632">
            <a:off x="10757633" y="1603091"/>
            <a:ext cx="572107" cy="169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26" t="9248" r="5263" b="14527"/>
          <a:stretch/>
        </p:blipFill>
        <p:spPr bwMode="auto">
          <a:xfrm>
            <a:off x="10704134" y="3589209"/>
            <a:ext cx="950505" cy="84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lus 10"/>
          <p:cNvSpPr/>
          <p:nvPr/>
        </p:nvSpPr>
        <p:spPr>
          <a:xfrm>
            <a:off x="10872784" y="2836849"/>
            <a:ext cx="496889" cy="596114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qual 11"/>
          <p:cNvSpPr/>
          <p:nvPr/>
        </p:nvSpPr>
        <p:spPr>
          <a:xfrm>
            <a:off x="10631888" y="4561206"/>
            <a:ext cx="978679" cy="729346"/>
          </a:xfrm>
          <a:prstGeom prst="mathEqua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52771" y="1249252"/>
            <a:ext cx="1449187" cy="1486866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92198" y="5299166"/>
            <a:ext cx="1230347" cy="12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563469" y="234112"/>
            <a:ext cx="3214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СПОРЕ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64" b="28709"/>
          <a:stretch>
            <a:fillRect/>
          </a:stretch>
        </p:blipFill>
        <p:spPr bwMode="auto">
          <a:xfrm>
            <a:off x="7629193" y="2566974"/>
            <a:ext cx="43180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0180" y="1226568"/>
            <a:ext cx="615950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433071" y="5806841"/>
            <a:ext cx="2082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БЕСПОЛНА</a:t>
            </a:r>
          </a:p>
          <a:p>
            <a:r>
              <a:rPr lang="sr-Cyrl-BA" b="1" dirty="0" smtClean="0">
                <a:solidFill>
                  <a:srgbClr val="002060"/>
                </a:solidFill>
              </a:rPr>
              <a:t>ГЕНЕРАЦИЈА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89783" y="1805054"/>
            <a:ext cx="2082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 smtClean="0">
                <a:solidFill>
                  <a:srgbClr val="002060"/>
                </a:solidFill>
              </a:rPr>
              <a:t>ПОЛНА</a:t>
            </a:r>
          </a:p>
          <a:p>
            <a:r>
              <a:rPr lang="sr-Cyrl-BA" b="1" dirty="0" smtClean="0">
                <a:solidFill>
                  <a:srgbClr val="002060"/>
                </a:solidFill>
              </a:rPr>
              <a:t>ГЕНЕРАЦИЈА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481888" y="65419"/>
            <a:ext cx="1658893" cy="1242845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102433" y="329336"/>
            <a:ext cx="2550122" cy="1401043"/>
          </a:xfrm>
          <a:prstGeom prst="cloudCallout">
            <a:avLst>
              <a:gd name="adj1" fmla="val 325885"/>
              <a:gd name="adj2" fmla="val -153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b="1" dirty="0" smtClean="0"/>
              <a:t>Шта још знамо о папратима?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5549" y="2313629"/>
            <a:ext cx="3214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СПОРАНГИЈЕ</a:t>
            </a:r>
            <a:endParaRPr lang="en-US" sz="28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32577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1" grpId="0" animBg="1"/>
      <p:bldP spid="12" grpId="0" animBg="1"/>
      <p:bldP spid="16" grpId="0"/>
      <p:bldP spid="19" grpId="0"/>
      <p:bldP spid="20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88913"/>
            <a:ext cx="8351838" cy="414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7394" y="4297872"/>
            <a:ext cx="3538228" cy="23025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3832" y="3717032"/>
            <a:ext cx="3264024" cy="24480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7280" y="4077072"/>
            <a:ext cx="3497312" cy="26229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11426"/>
            <a:ext cx="1619250" cy="180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449450" y="1217373"/>
            <a:ext cx="2430284" cy="11862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2137" y="917358"/>
            <a:ext cx="1983726" cy="14862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66700" y="4978400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 smtClean="0">
                <a:latin typeface="Arial Black" panose="020B0A04020102020204" pitchFamily="34" charset="0"/>
              </a:rPr>
              <a:t>ТАЈГА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350144" y="23665"/>
            <a:ext cx="1675625" cy="125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39781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://www.gfmer.ch/TMCAM/Atlas_medicinal_plants/Images/mp0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051" y="495299"/>
            <a:ext cx="1160549" cy="114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http://krasivyecvety.ru/uploads/posts/2013-02-20/cikas-revoluta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785" y="2149080"/>
            <a:ext cx="1158875" cy="11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86149" y="106362"/>
            <a:ext cx="5551969" cy="6281738"/>
          </a:xfrm>
          <a:prstGeom prst="rect">
            <a:avLst/>
          </a:prstGeom>
        </p:spPr>
      </p:pic>
      <p:sp>
        <p:nvSpPr>
          <p:cNvPr id="8" name="AutoShape 2" descr="Index of /wp-content/uploads/2013/0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98178" y="7937"/>
            <a:ext cx="2722150" cy="14784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42014" y="508502"/>
            <a:ext cx="16855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b="1" dirty="0" smtClean="0">
                <a:solidFill>
                  <a:srgbClr val="002060"/>
                </a:solidFill>
              </a:rPr>
              <a:t>Коријен</a:t>
            </a:r>
          </a:p>
          <a:p>
            <a:r>
              <a:rPr lang="sr-Cyrl-BA" sz="2800" b="1" dirty="0" smtClean="0">
                <a:solidFill>
                  <a:srgbClr val="002060"/>
                </a:solidFill>
              </a:rPr>
              <a:t>Стабло</a:t>
            </a:r>
          </a:p>
          <a:p>
            <a:r>
              <a:rPr lang="sr-Cyrl-BA" sz="2800" b="1" dirty="0" smtClean="0">
                <a:solidFill>
                  <a:srgbClr val="002060"/>
                </a:solidFill>
              </a:rPr>
              <a:t>Лист</a:t>
            </a:r>
          </a:p>
          <a:p>
            <a:endParaRPr lang="sr-Cyrl-BA" sz="2800" b="1" dirty="0"/>
          </a:p>
          <a:p>
            <a:r>
              <a:rPr lang="sr-Cyrl-BA" sz="2800" b="1" dirty="0" smtClean="0">
                <a:solidFill>
                  <a:srgbClr val="C00000"/>
                </a:solidFill>
              </a:rPr>
              <a:t>Цвијет </a:t>
            </a:r>
          </a:p>
          <a:p>
            <a:r>
              <a:rPr lang="sr-Cyrl-BA" sz="2800" b="1" dirty="0" smtClean="0">
                <a:solidFill>
                  <a:srgbClr val="C00000"/>
                </a:solidFill>
              </a:rPr>
              <a:t>Плод</a:t>
            </a:r>
            <a:endParaRPr lang="sr-Cyrl-BA" sz="2800" b="1" dirty="0">
              <a:solidFill>
                <a:srgbClr val="C00000"/>
              </a:solidFill>
            </a:endParaRPr>
          </a:p>
          <a:p>
            <a:r>
              <a:rPr lang="sr-Cyrl-BA" sz="2800" b="1" dirty="0" smtClean="0">
                <a:solidFill>
                  <a:srgbClr val="C00000"/>
                </a:solidFill>
              </a:rPr>
              <a:t>Сјеме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13771" y="4001409"/>
            <a:ext cx="2197888" cy="2197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61922" y="4750594"/>
            <a:ext cx="1491176" cy="16375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79712" y="5678597"/>
            <a:ext cx="1571076" cy="10413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35591" y="2172905"/>
            <a:ext cx="604585" cy="5738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1604" y="2625785"/>
            <a:ext cx="604585" cy="5738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17770" y="3093788"/>
            <a:ext cx="602681" cy="50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70828" y="491719"/>
            <a:ext cx="602681" cy="50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00574" y="944127"/>
            <a:ext cx="602681" cy="50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00574" y="1389779"/>
            <a:ext cx="602681" cy="50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5575" y="1739900"/>
            <a:ext cx="99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 smtClean="0"/>
              <a:t>Гинко 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33450" y="3402797"/>
            <a:ext cx="99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 smtClean="0"/>
              <a:t>Цикас  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803255" y="6156331"/>
            <a:ext cx="1246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 smtClean="0"/>
              <a:t>Четинари </a:t>
            </a:r>
            <a:endParaRPr lang="en-US" b="1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32296" y="2483666"/>
            <a:ext cx="1057980" cy="1301900"/>
          </a:xfrm>
          <a:prstGeom prst="rect">
            <a:avLst/>
          </a:prstGeom>
        </p:spPr>
      </p:pic>
      <p:pic>
        <p:nvPicPr>
          <p:cNvPr id="29" name="Picture 2" descr="http://dendrome.ucdavis.edu/treegenes/species/oracjpg/abies_alba_con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23908" y="1370813"/>
            <a:ext cx="2369103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http://omict.files.wordpress.com/2011/08/gendersymbols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b="29676"/>
          <a:stretch/>
        </p:blipFill>
        <p:spPr bwMode="auto">
          <a:xfrm>
            <a:off x="8860829" y="1829091"/>
            <a:ext cx="566609" cy="65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omict.files.wordpress.com/2011/08/gendersymbols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54" r="50000" b="6688"/>
          <a:stretch/>
        </p:blipFill>
        <p:spPr bwMode="auto">
          <a:xfrm>
            <a:off x="10765406" y="1067051"/>
            <a:ext cx="520522" cy="71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8482" y="5197118"/>
            <a:ext cx="1444625" cy="14446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6548" y="5345568"/>
            <a:ext cx="604585" cy="5738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535433" y="5771282"/>
            <a:ext cx="1077915" cy="71912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839282" y="5348936"/>
            <a:ext cx="602681" cy="508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967922" y="65420"/>
            <a:ext cx="1172859" cy="878708"/>
          </a:xfrm>
          <a:prstGeom prst="rect">
            <a:avLst/>
          </a:prstGeom>
        </p:spPr>
      </p:pic>
      <p:sp>
        <p:nvSpPr>
          <p:cNvPr id="35" name="Cloud Callout 34"/>
          <p:cNvSpPr/>
          <p:nvPr/>
        </p:nvSpPr>
        <p:spPr>
          <a:xfrm>
            <a:off x="1498600" y="3863619"/>
            <a:ext cx="4348348" cy="1401043"/>
          </a:xfrm>
          <a:prstGeom prst="cloudCallout">
            <a:avLst>
              <a:gd name="adj1" fmla="val 149899"/>
              <a:gd name="adj2" fmla="val -2516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1600" b="1" dirty="0" smtClean="0">
                <a:latin typeface="Arial Black" panose="020B0A04020102020204" pitchFamily="34" charset="0"/>
              </a:rPr>
              <a:t>Шта смо научили о ГОЛОСЈЕМЕНИЦАМА?</a:t>
            </a:r>
            <a:endParaRPr lang="en-US" sz="1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52060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66801" y="975935"/>
            <a:ext cx="2364599" cy="5058530"/>
          </a:xfrm>
          <a:prstGeom prst="rect">
            <a:avLst/>
          </a:prstGeom>
        </p:spPr>
      </p:pic>
      <p:pic>
        <p:nvPicPr>
          <p:cNvPr id="9218" name="Picture 2" descr="Fragaria vesca | Pianta di fragole, Illustrazione botanica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463" b="4317"/>
          <a:stretch/>
        </p:blipFill>
        <p:spPr bwMode="auto">
          <a:xfrm>
            <a:off x="1806574" y="542001"/>
            <a:ext cx="4110132" cy="5670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006600" y="152400"/>
            <a:ext cx="3289300" cy="5420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3200" b="1" dirty="0" smtClean="0"/>
              <a:t>Дикотиле </a:t>
            </a:r>
            <a:endParaRPr lang="en-US" sz="32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7104450" y="152400"/>
            <a:ext cx="3289300" cy="5420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3200" b="1" dirty="0" smtClean="0"/>
              <a:t>Монокотиле </a:t>
            </a:r>
            <a:endParaRPr lang="en-US" sz="32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150" y="5714720"/>
            <a:ext cx="844791" cy="114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96033" y="5366871"/>
            <a:ext cx="1217914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112" y="4335524"/>
            <a:ext cx="1120774" cy="122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45208" y="4308290"/>
            <a:ext cx="1468739" cy="127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/>
          <a:srcRect r="53187"/>
          <a:stretch/>
        </p:blipFill>
        <p:spPr>
          <a:xfrm>
            <a:off x="76249" y="2990865"/>
            <a:ext cx="1206500" cy="1344659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282"/>
          <a:stretch>
            <a:fillRect/>
          </a:stretch>
        </p:blipFill>
        <p:spPr bwMode="auto">
          <a:xfrm>
            <a:off x="10621505" y="3152850"/>
            <a:ext cx="1173163" cy="134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354" y="1859983"/>
            <a:ext cx="1265240" cy="129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899823" y="1859983"/>
            <a:ext cx="1014124" cy="1118797"/>
          </a:xfrm>
          <a:prstGeom prst="rect">
            <a:avLst/>
          </a:prstGeom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746" y="893126"/>
            <a:ext cx="760413" cy="79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 descr="http://t2.gstatic.com/images?q=tbn:ANd9GcQkNcdtTvx9vEdofQumE1cNGSyZcvyRYAzGpj1ehDbBClAsE--D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/>
          <a:stretch>
            <a:fillRect/>
          </a:stretch>
        </p:blipFill>
        <p:spPr bwMode="auto">
          <a:xfrm>
            <a:off x="10811006" y="726743"/>
            <a:ext cx="987967" cy="113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79577" y="3025"/>
            <a:ext cx="570922" cy="72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746" y="152400"/>
            <a:ext cx="655365" cy="72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Cloud Callout 21"/>
          <p:cNvSpPr/>
          <p:nvPr/>
        </p:nvSpPr>
        <p:spPr>
          <a:xfrm>
            <a:off x="3957637" y="2990865"/>
            <a:ext cx="3983728" cy="1401043"/>
          </a:xfrm>
          <a:prstGeom prst="cloudCallout">
            <a:avLst>
              <a:gd name="adj1" fmla="val 149899"/>
              <a:gd name="adj2" fmla="val -2516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BA" sz="1200" b="1" dirty="0" smtClean="0">
                <a:latin typeface="Arial Black" panose="020B0A04020102020204" pitchFamily="34" charset="0"/>
              </a:rPr>
              <a:t>Шта смо научили о СКРИВЕНОСЈЕМЕНИЦАМА?</a:t>
            </a:r>
            <a:endParaRPr lang="en-US" sz="1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50159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318" y="6364940"/>
            <a:ext cx="10067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 smtClean="0"/>
              <a:t>* Ч- чашични листићи, К – крунични листићи, П- прашници, Т- тучкови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l="11628" t="19387" r="11422" b="11620"/>
          <a:stretch/>
        </p:blipFill>
        <p:spPr>
          <a:xfrm>
            <a:off x="95318" y="71717"/>
            <a:ext cx="11845670" cy="59741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50306" y="3944471"/>
            <a:ext cx="878541" cy="188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жи</a:t>
            </a: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88216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166</Words>
  <Application>Microsoft Office PowerPoint</Application>
  <PresentationFormat>Custom</PresentationFormat>
  <Paragraphs>91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Понављање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Понављање</dc:title>
  <dc:creator>USER</dc:creator>
  <cp:lastModifiedBy>Aleksandra Puhalic</cp:lastModifiedBy>
  <cp:revision>43</cp:revision>
  <dcterms:created xsi:type="dcterms:W3CDTF">2020-04-21T05:50:37Z</dcterms:created>
  <dcterms:modified xsi:type="dcterms:W3CDTF">2020-04-30T08:37:49Z</dcterms:modified>
</cp:coreProperties>
</file>