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42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2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43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4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03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6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6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75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899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492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33DF3-7E7C-4007-91AB-A4B78C5B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23" y="2164762"/>
            <a:ext cx="5962018" cy="869472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/>
              <a:t>ХРИСТОС ВАСКРСЕ!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CC21BCE-3285-46AB-B632-9E23EB91BAA0}"/>
              </a:ext>
            </a:extLst>
          </p:cNvPr>
          <p:cNvSpPr txBox="1">
            <a:spLocks/>
          </p:cNvSpPr>
          <p:nvPr/>
        </p:nvSpPr>
        <p:spPr>
          <a:xfrm>
            <a:off x="340587" y="3151864"/>
            <a:ext cx="6057021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r-Cyrl-RS" sz="4200" dirty="0">
                <a:effectLst/>
              </a:rPr>
              <a:t>ВАИСТИНУ ВАСКРСЕ</a:t>
            </a:r>
            <a:r>
              <a:rPr lang="sr-Cyrl-RS" dirty="0">
                <a:effectLst/>
              </a:rPr>
              <a:t>!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190345-62D9-4B01-99D5-277C8B69F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123" y="2015490"/>
            <a:ext cx="6195060" cy="4646295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66329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202" y="226983"/>
            <a:ext cx="6503113" cy="1240905"/>
          </a:xfrm>
        </p:spPr>
        <p:txBody>
          <a:bodyPr>
            <a:normAutofit/>
          </a:bodyPr>
          <a:lstStyle/>
          <a:p>
            <a:pPr algn="ctr"/>
            <a:r>
              <a:rPr lang="sr-Cyrl-BA" sz="4400" b="1" dirty="0" smtClean="0">
                <a:solidFill>
                  <a:srgbClr val="C00000"/>
                </a:solidFill>
              </a:rPr>
              <a:t>СВЕТЕ ТАЈНЕ </a:t>
            </a: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sr-Cyrl-BA" sz="4400" b="1" dirty="0" smtClean="0">
                <a:solidFill>
                  <a:srgbClr val="C00000"/>
                </a:solidFill>
              </a:rPr>
              <a:t>ПРАВОСЛАВНЕ ЦРКВЕ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911" y="1608876"/>
            <a:ext cx="7143750" cy="3958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75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61564" cy="4023360"/>
          </a:xfrm>
        </p:spPr>
        <p:txBody>
          <a:bodyPr>
            <a:normAutofit fontScale="85000" lnSpcReduction="20000"/>
          </a:bodyPr>
          <a:lstStyle/>
          <a:p>
            <a:endParaRPr lang="sr-Cyrl-RS" dirty="0"/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Свете тајне су свештене богослужбене радње кроз које живимо у </a:t>
            </a:r>
            <a:r>
              <a:rPr lang="sr-Cyrl-RS" sz="2400" b="1" dirty="0" smtClean="0">
                <a:solidFill>
                  <a:srgbClr val="002060"/>
                </a:solidFill>
              </a:rPr>
              <a:t>Цркви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sr-Cyrl-RS" sz="2400" b="1" dirty="0" smtClean="0">
              <a:solidFill>
                <a:srgbClr val="002060"/>
              </a:solidFill>
            </a:endParaRP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Називају се тајнама зато што се тај живот у Цркви остварује дјеловањем Светог Духа, Који се не види тјелесним очима.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Све у Цркви је Света тајна, али се по свом значају нарочито истичу седам Светих тајни.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Те тајне су: крштење, миропомазање, покајање, причешће, брак, свештенство и јелеосвећење.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- У Светим тајнама крштења, миропомазања и свештенства може се учествовати само једном.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22" y="2167467"/>
            <a:ext cx="3070578" cy="3701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6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6096"/>
            <a:ext cx="10058400" cy="4012998"/>
          </a:xfrm>
        </p:spPr>
        <p:txBody>
          <a:bodyPr>
            <a:normAutofit fontScale="40000" lnSpcReduction="20000"/>
          </a:bodyPr>
          <a:lstStyle/>
          <a:p>
            <a:endParaRPr lang="sr-Cyrl-RS" dirty="0" smtClean="0"/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У Светој тајни брака требало би учествовати само једном, али се допушта два или три пута.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Света тајна јелеосвећења</a:t>
            </a:r>
            <a:r>
              <a:rPr lang="sr-Latn-BA" sz="4500" b="1" dirty="0" smtClean="0">
                <a:solidFill>
                  <a:srgbClr val="002060"/>
                </a:solidFill>
              </a:rPr>
              <a:t> </a:t>
            </a:r>
            <a:r>
              <a:rPr lang="sr-Cyrl-RS" sz="4500" b="1" dirty="0" smtClean="0">
                <a:solidFill>
                  <a:srgbClr val="002060"/>
                </a:solidFill>
              </a:rPr>
              <a:t>понавља се по потреби.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Препоручује се што чешће приступање Светим тајнама покајања и причешћа.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Да бисмо живјели по Христовим заповијестима, потребно је више од нашег труда - </a:t>
            </a:r>
            <a:r>
              <a:rPr lang="sr-Cyrl-RS" sz="4500" b="1" dirty="0" smtClean="0">
                <a:solidFill>
                  <a:srgbClr val="002060"/>
                </a:solidFill>
              </a:rPr>
              <a:t>потребна </a:t>
            </a:r>
            <a:r>
              <a:rPr lang="sr-Cyrl-RS" sz="4500" b="1" dirty="0" smtClean="0">
                <a:solidFill>
                  <a:srgbClr val="002060"/>
                </a:solidFill>
              </a:rPr>
              <a:t>је милост и помоћ Божија.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Ми својим силама ништа добро не можемо учинити, ако нам господ не помогне. Труд је наш</a:t>
            </a:r>
            <a:r>
              <a:rPr lang="sr-Cyrl-RS" sz="4500" b="1" dirty="0" smtClean="0">
                <a:solidFill>
                  <a:srgbClr val="002060"/>
                </a:solidFill>
              </a:rPr>
              <a:t>, </a:t>
            </a:r>
            <a:r>
              <a:rPr lang="sr-Cyrl-RS" sz="4500" b="1" dirty="0" smtClean="0">
                <a:solidFill>
                  <a:srgbClr val="002060"/>
                </a:solidFill>
              </a:rPr>
              <a:t>али је плод тог труда од Бога.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У Светом </a:t>
            </a:r>
            <a:r>
              <a:rPr lang="sr-Cyrl-RS" sz="4500" b="1" dirty="0" smtClean="0">
                <a:solidFill>
                  <a:srgbClr val="002060"/>
                </a:solidFill>
              </a:rPr>
              <a:t>предању</a:t>
            </a:r>
            <a:r>
              <a:rPr lang="en-US" sz="4500" b="1" dirty="0" smtClean="0">
                <a:solidFill>
                  <a:srgbClr val="002060"/>
                </a:solidFill>
              </a:rPr>
              <a:t> </a:t>
            </a:r>
            <a:r>
              <a:rPr lang="sr-Cyrl-RS" sz="4500" b="1" dirty="0" smtClean="0">
                <a:solidFill>
                  <a:srgbClr val="002060"/>
                </a:solidFill>
              </a:rPr>
              <a:t>и у </a:t>
            </a:r>
            <a:r>
              <a:rPr lang="sr-Cyrl-RS" sz="4500" b="1" dirty="0" smtClean="0">
                <a:solidFill>
                  <a:srgbClr val="002060"/>
                </a:solidFill>
              </a:rPr>
              <a:t>правилима Светих сабора, каже се да није достојан звања хришћанина онај који три </a:t>
            </a:r>
            <a:r>
              <a:rPr lang="sr-Cyrl-RS" sz="4500" b="1" dirty="0" smtClean="0">
                <a:solidFill>
                  <a:srgbClr val="002060"/>
                </a:solidFill>
              </a:rPr>
              <a:t>недјеље узастопно</a:t>
            </a:r>
            <a:r>
              <a:rPr lang="sr-Cyrl-RS" sz="4500" b="1" dirty="0" smtClean="0">
                <a:solidFill>
                  <a:srgbClr val="002060"/>
                </a:solidFill>
              </a:rPr>
              <a:t>, без разлога, пропусти Свету Литургију.</a:t>
            </a:r>
          </a:p>
          <a:p>
            <a:r>
              <a:rPr lang="sr-Cyrl-RS" sz="4500" b="1" dirty="0" smtClean="0">
                <a:solidFill>
                  <a:srgbClr val="002060"/>
                </a:solidFill>
              </a:rPr>
              <a:t>- У Цркви Христовој све Свете тајне врше само епископи, који су насљедници Апостола. У њихово име, Свете тајне, изузев Свете тајне свештенства, обављају свештеници. 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                                           </a:t>
            </a:r>
          </a:p>
          <a:p>
            <a:endParaRPr lang="sr-Cyrl-R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5" y="2306471"/>
            <a:ext cx="10009268" cy="618244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</a:rPr>
              <a:t>  </a:t>
            </a:r>
            <a:r>
              <a:rPr lang="sr-Cyrl-RS" sz="2800" b="1" dirty="0" smtClean="0">
                <a:solidFill>
                  <a:srgbClr val="002060"/>
                </a:solidFill>
                <a:latin typeface="+mn-lt"/>
              </a:rPr>
              <a:t>Одговори на питања у уџбенику на страни 52!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2" y="3098041"/>
            <a:ext cx="9968325" cy="832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sz="3000" b="1" dirty="0" smtClean="0">
                <a:solidFill>
                  <a:srgbClr val="002060"/>
                </a:solidFill>
              </a:rPr>
              <a:t>У радној свесци уради задатке на страни 34!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268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Retrospect</vt:lpstr>
      <vt:lpstr>ХРИСТОС ВАСКРСЕ!</vt:lpstr>
      <vt:lpstr>СВЕТЕ ТАЈНЕ  ПРАВОСЛАВНЕ ЦРКВЕ</vt:lpstr>
      <vt:lpstr>Slide 3</vt:lpstr>
      <vt:lpstr>Slide 4</vt:lpstr>
      <vt:lpstr>  Одговори на питања у уџбенику на страни 52!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Десети члан Символа вјере</dc:title>
  <dc:creator>Korisnik</dc:creator>
  <cp:lastModifiedBy>Slavoljub Lukic</cp:lastModifiedBy>
  <cp:revision>14</cp:revision>
  <dcterms:created xsi:type="dcterms:W3CDTF">2020-03-29T09:35:36Z</dcterms:created>
  <dcterms:modified xsi:type="dcterms:W3CDTF">2020-04-27T10:58:25Z</dcterms:modified>
</cp:coreProperties>
</file>