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70" r:id="rId5"/>
    <p:sldId id="259" r:id="rId6"/>
    <p:sldId id="273" r:id="rId7"/>
    <p:sldId id="260" r:id="rId8"/>
    <p:sldId id="261" r:id="rId9"/>
    <p:sldId id="275" r:id="rId10"/>
    <p:sldId id="276" r:id="rId11"/>
    <p:sldId id="262" r:id="rId12"/>
    <p:sldId id="277" r:id="rId13"/>
    <p:sldId id="278" r:id="rId14"/>
    <p:sldId id="271" r:id="rId15"/>
    <p:sldId id="263" r:id="rId16"/>
    <p:sldId id="272" r:id="rId17"/>
    <p:sldId id="264" r:id="rId18"/>
    <p:sldId id="267" r:id="rId19"/>
    <p:sldId id="266" r:id="rId20"/>
    <p:sldId id="265" r:id="rId21"/>
    <p:sldId id="269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0F6F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501353-D043-485C-B0E4-71BB5585E65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BD5AA3-D434-4AFE-85B1-CE5A52CE3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225" y="3200400"/>
            <a:ext cx="7772400" cy="762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buClr>
                <a:srgbClr val="0F6FC6"/>
              </a:buClr>
            </a:pPr>
            <a:r>
              <a:rPr lang="en-US" sz="4400" b="1" cap="all" dirty="0">
                <a:ln w="0"/>
                <a:gradFill flip="none">
                  <a:gsLst>
                    <a:gs pos="0">
                      <a:srgbClr val="0F6FC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0F6FC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0F6FC6">
                        <a:shade val="65000"/>
                        <a:satMod val="130000"/>
                      </a:srgbClr>
                    </a:gs>
                    <a:gs pos="92000">
                      <a:srgbClr val="0F6FC6">
                        <a:shade val="50000"/>
                        <a:satMod val="120000"/>
                      </a:srgbClr>
                    </a:gs>
                    <a:gs pos="100000">
                      <a:srgbClr val="0F6FC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VIII </a:t>
            </a:r>
            <a:r>
              <a:rPr lang="sr-Cyrl-RS" sz="4400" b="1" cap="all" dirty="0" smtClean="0">
                <a:ln w="0"/>
                <a:gradFill flip="none">
                  <a:gsLst>
                    <a:gs pos="0">
                      <a:srgbClr val="0F6FC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0F6FC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0F6FC6">
                        <a:shade val="65000"/>
                        <a:satMod val="130000"/>
                      </a:srgbClr>
                    </a:gs>
                    <a:gs pos="92000">
                      <a:srgbClr val="0F6FC6">
                        <a:shade val="50000"/>
                        <a:satMod val="120000"/>
                      </a:srgbClr>
                    </a:gs>
                    <a:gs pos="100000">
                      <a:srgbClr val="0F6FC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разред</a:t>
            </a:r>
            <a:endParaRPr lang="en-US" sz="4400" b="1" cap="all" dirty="0" smtClean="0">
              <a:ln w="0"/>
              <a:gradFill flip="none">
                <a:gsLst>
                  <a:gs pos="0">
                    <a:srgbClr val="0F6FC6">
                      <a:tint val="75000"/>
                      <a:shade val="75000"/>
                      <a:satMod val="170000"/>
                    </a:srgbClr>
                  </a:gs>
                  <a:gs pos="49000">
                    <a:srgbClr val="0F6FC6">
                      <a:tint val="88000"/>
                      <a:shade val="65000"/>
                      <a:satMod val="172000"/>
                    </a:srgbClr>
                  </a:gs>
                  <a:gs pos="50000">
                    <a:srgbClr val="0F6FC6">
                      <a:shade val="65000"/>
                      <a:satMod val="130000"/>
                    </a:srgbClr>
                  </a:gs>
                  <a:gs pos="92000">
                    <a:srgbClr val="0F6FC6">
                      <a:shade val="50000"/>
                      <a:satMod val="120000"/>
                    </a:srgbClr>
                  </a:gs>
                  <a:gs pos="100000">
                    <a:srgbClr val="0F6FC6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  <a:p>
            <a:pPr lvl="0" algn="ctr">
              <a:buClr>
                <a:srgbClr val="0F6FC6"/>
              </a:buClr>
            </a:pPr>
            <a:endParaRPr lang="en-US" sz="4400" b="1" cap="all" dirty="0">
              <a:ln w="0"/>
              <a:gradFill flip="none">
                <a:gsLst>
                  <a:gs pos="0">
                    <a:srgbClr val="0F6FC6">
                      <a:tint val="75000"/>
                      <a:shade val="75000"/>
                      <a:satMod val="170000"/>
                    </a:srgbClr>
                  </a:gs>
                  <a:gs pos="49000">
                    <a:srgbClr val="0F6FC6">
                      <a:tint val="88000"/>
                      <a:shade val="65000"/>
                      <a:satMod val="172000"/>
                    </a:srgbClr>
                  </a:gs>
                  <a:gs pos="50000">
                    <a:srgbClr val="0F6FC6">
                      <a:shade val="65000"/>
                      <a:satMod val="130000"/>
                    </a:srgbClr>
                  </a:gs>
                  <a:gs pos="92000">
                    <a:srgbClr val="0F6FC6">
                      <a:shade val="50000"/>
                      <a:satMod val="120000"/>
                    </a:srgbClr>
                  </a:gs>
                  <a:gs pos="100000">
                    <a:srgbClr val="0F6FC6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  <a:p>
            <a:pPr algn="ctr"/>
            <a:r>
              <a:rPr lang="sr-Cyrl-R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БАЗЕ ПОДАТАКА </a:t>
            </a:r>
          </a:p>
          <a:p>
            <a:pPr algn="ctr"/>
            <a:r>
              <a:rPr lang="sr-Latn-RS" sz="3600" b="1" cap="all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MS ACCESS</a:t>
            </a:r>
            <a:r>
              <a:rPr lang="sr-Cyrl-RS" sz="3600" b="1" cap="all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 </a:t>
            </a:r>
            <a:endParaRPr lang="en-US" sz="3600" b="1" cap="all" dirty="0" smtClean="0">
              <a:ln w="0"/>
              <a:solidFill>
                <a:schemeClr val="bg1">
                  <a:lumMod val="9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229" y="1752600"/>
            <a:ext cx="7938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И Н Ф О Р М А Т И К А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79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4860925" cy="446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1258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Приказ дизајна,избор поља за упит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 descr="C:\Users\root\Desktop\SANJICAK 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729095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76199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0" y="2819400"/>
            <a:ext cx="761999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819400"/>
            <a:ext cx="6286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206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Добили смо жељену табелу </a:t>
            </a:r>
            <a:endParaRPr lang="sr-Latn-R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57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776854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Коришћењем дизајнера за </a:t>
            </a:r>
            <a:r>
              <a:rPr lang="sr-Cyrl-R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упита</a:t>
            </a: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sr-Cyrl-R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Query </a:t>
            </a:r>
            <a:r>
              <a:rPr lang="en-US" sz="37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Desing</a:t>
            </a:r>
            <a:r>
              <a:rPr lang="sr-Cyrl-RS" sz="37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endParaRPr lang="sr-Latn-RS" sz="37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3416300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1472" y="1418142"/>
            <a:ext cx="4279582" cy="483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351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700" dirty="0">
                <a:solidFill>
                  <a:srgbClr val="04617B"/>
                </a:solidFill>
                <a:latin typeface="Comic Sans MS" panose="030F0702030302020204" pitchFamily="66" charset="0"/>
              </a:rPr>
              <a:t>Приказ дизајна,избор поља за упит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347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788091"/>
          </a:xfrm>
        </p:spPr>
        <p:txBody>
          <a:bodyPr/>
          <a:lstStyle/>
          <a:p>
            <a:pPr marL="109728" indent="0">
              <a:buNone/>
            </a:pPr>
            <a:endParaRPr lang="sr-Cyrl-RS" dirty="0" smtClean="0">
              <a:latin typeface="Comic Sans MS" panose="030F0702030302020204" pitchFamily="66" charset="0"/>
            </a:endParaRPr>
          </a:p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Осим што можемо бирати само одређена поља из табеле, можемо поставити и одређен услов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dirty="0" smtClean="0">
                <a:latin typeface="Comic Sans MS" panose="030F0702030302020204" pitchFamily="66" charset="0"/>
              </a:rPr>
              <a:t>Постављање услова</a:t>
            </a:r>
            <a:br>
              <a:rPr lang="sr-Cyrl-RS" sz="3600" dirty="0" smtClean="0">
                <a:latin typeface="Comic Sans MS" panose="030F0702030302020204" pitchFamily="66" charset="0"/>
              </a:rPr>
            </a:br>
            <a:r>
              <a:rPr lang="sr-Cyrl-RS" sz="3600" dirty="0" smtClean="0">
                <a:latin typeface="Comic Sans MS" panose="030F0702030302020204" pitchFamily="66" charset="0"/>
              </a:rPr>
              <a:t>(КРИТЕРИЈУМА</a:t>
            </a:r>
            <a:r>
              <a:rPr lang="sr-Cyrl-RS" sz="4800" dirty="0" smtClean="0">
                <a:latin typeface="Comic Sans MS" panose="030F0702030302020204" pitchFamily="66" charset="0"/>
              </a:rPr>
              <a:t>)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root\Desktop\SANJICAK 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50029"/>
            <a:ext cx="8153400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744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4617B"/>
                </a:solidFill>
                <a:latin typeface="Comic Sans MS" panose="030F0702030302020204" pitchFamily="66" charset="0"/>
              </a:rPr>
              <a:t> </a:t>
            </a:r>
            <a:r>
              <a:rPr lang="sr-Cyrl-RS" sz="3600" dirty="0" smtClean="0">
                <a:solidFill>
                  <a:srgbClr val="04617B"/>
                </a:solidFill>
                <a:latin typeface="Comic Sans MS" panose="030F0702030302020204" pitchFamily="66" charset="0"/>
              </a:rPr>
              <a:t>Постављање услова</a:t>
            </a:r>
            <a:r>
              <a:rPr lang="en-US" sz="3600" dirty="0" smtClean="0">
                <a:solidFill>
                  <a:srgbClr val="04617B"/>
                </a:solidFill>
                <a:latin typeface="Comic Sans MS" panose="030F0702030302020204" pitchFamily="66" charset="0"/>
              </a:rPr>
              <a:t> </a:t>
            </a:r>
            <a:r>
              <a:rPr lang="sr-Cyrl-RS" sz="3600" dirty="0" smtClean="0">
                <a:solidFill>
                  <a:srgbClr val="04617B"/>
                </a:solidFill>
                <a:latin typeface="Comic Sans MS" panose="030F0702030302020204" pitchFamily="66" charset="0"/>
              </a:rPr>
              <a:t>(КРИТЕРИЈУМА</a:t>
            </a:r>
            <a:r>
              <a:rPr lang="sr-Cyrl-RS" sz="4800" dirty="0">
                <a:solidFill>
                  <a:srgbClr val="04617B"/>
                </a:solidFill>
                <a:latin typeface="Comic Sans MS" panose="030F0702030302020204" pitchFamily="66" charset="0"/>
              </a:rPr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153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493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Изглед табеле након постављеног критеријума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root\Desktop\SANJICAK 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881800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ot\Desktop\SSSSANJICA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9154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1905000"/>
            <a:ext cx="381000" cy="609600"/>
          </a:xfrm>
          <a:prstGeom prst="rect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3786" y="2400300"/>
            <a:ext cx="4191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73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latin typeface="Comic Sans MS" panose="030F0702030302020204" pitchFamily="66" charset="0"/>
              </a:rPr>
              <a:t>Након постављеног критеријума, кликнете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r>
              <a:rPr lang="sr-Cyrl-R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</a:t>
            </a:r>
            <a:r>
              <a:rPr lang="sr-Cyrl-RS" sz="2400" dirty="0" smtClean="0">
                <a:latin typeface="Comic Sans MS" panose="030F0702030302020204" pitchFamily="66" charset="0"/>
              </a:rPr>
              <a:t>на опцију </a:t>
            </a:r>
            <a:r>
              <a:rPr lang="en-US" sz="2400" dirty="0" smtClean="0">
                <a:latin typeface="Comic Sans MS" panose="030F0702030302020204" pitchFamily="66" charset="0"/>
              </a:rPr>
              <a:t>Run,</a:t>
            </a:r>
            <a:r>
              <a:rPr lang="sr-Cyrl-RS" sz="2400" dirty="0" smtClean="0">
                <a:latin typeface="Comic Sans MS" panose="030F0702030302020204" pitchFamily="66" charset="0"/>
              </a:rPr>
              <a:t> и добићете табелу која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sr-Cyrl-RS" sz="2400" dirty="0" smtClean="0">
                <a:latin typeface="Comic Sans MS" panose="030F0702030302020204" pitchFamily="66" charset="0"/>
              </a:rPr>
              <a:t>задовољава постављени критеријум.</a:t>
            </a:r>
          </a:p>
          <a:p>
            <a:pPr marL="109728" indent="0">
              <a:buNone/>
            </a:pPr>
            <a:r>
              <a:rPr lang="sr-Cyrl-RS" sz="2400" dirty="0" smtClean="0">
                <a:latin typeface="Comic Sans MS" panose="030F0702030302020204" pitchFamily="66" charset="0"/>
              </a:rPr>
              <a:t> </a:t>
            </a:r>
            <a:endParaRPr lang="sr-Cyrl-RS" sz="2400" dirty="0">
              <a:latin typeface="Comic Sans MS" panose="030F0702030302020204" pitchFamily="66" charset="0"/>
            </a:endParaRPr>
          </a:p>
          <a:p>
            <a:r>
              <a:rPr lang="sr-Cyrl-RS" sz="2400" dirty="0" smtClean="0">
                <a:latin typeface="Comic Sans MS" panose="030F0702030302020204" pitchFamily="66" charset="0"/>
              </a:rPr>
              <a:t>Критеријуми упита у </a:t>
            </a:r>
            <a:r>
              <a:rPr lang="en-US" sz="2400" dirty="0" smtClean="0">
                <a:latin typeface="Comic Sans MS" panose="030F0702030302020204" pitchFamily="66" charset="0"/>
              </a:rPr>
              <a:t>MS Access</a:t>
            </a:r>
            <a:r>
              <a:rPr lang="sr-Cyrl-RS" sz="2400" dirty="0" smtClean="0">
                <a:latin typeface="Comic Sans MS" panose="030F0702030302020204" pitchFamily="66" charset="0"/>
              </a:rPr>
              <a:t>-у представљају правило које идентификује записе које желимо да обухватимо резултатом упита. Није неопходно да сви упити садрже критеријуме, али ако не желимо да прегледамо све записе који су сачувани, ускладиштени у нашим табелама онда ћемо поставити потребан критеријум. Критеријуме додајемо приликом њиховог дизајнирања.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Критеријуми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39343"/>
            <a:ext cx="141776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90600"/>
            <a:ext cx="1273628" cy="16764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43800" y="4539343"/>
            <a:ext cx="1417760" cy="181927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16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Comic Sans MS" panose="030F0702030302020204" pitchFamily="66" charset="0"/>
              </a:rPr>
              <a:t>Креирање упита из више табела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root\Desktop\SANJICAK1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14632"/>
            <a:ext cx="6553200" cy="377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43400" y="3657600"/>
            <a:ext cx="2362200" cy="1219200"/>
          </a:xfrm>
          <a:prstGeom prst="rect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43200" y="4267200"/>
            <a:ext cx="16002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636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7670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s-Latn-BA" sz="2400" dirty="0">
                <a:latin typeface="Comic Sans MS" panose="030F0702030302020204" pitchFamily="66" charset="0"/>
              </a:rPr>
              <a:t>Упити (</a:t>
            </a:r>
            <a:r>
              <a:rPr lang="sr-Latn-BA" sz="2400" dirty="0">
                <a:latin typeface="Comic Sans MS" panose="030F0702030302020204" pitchFamily="66" charset="0"/>
              </a:rPr>
              <a:t>Queris) </a:t>
            </a:r>
            <a:r>
              <a:rPr lang="bs-Latn-BA" sz="2400" dirty="0">
                <a:latin typeface="Comic Sans MS" panose="030F0702030302020204" pitchFamily="66" charset="0"/>
              </a:rPr>
              <a:t>су објекти базе података који вам омогућавају да издвајате податке из базе података који се користе за штампани извјештај и у друге сврхе. </a:t>
            </a:r>
            <a:endParaRPr lang="sr-Cyrl-RS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s-Latn-BA" sz="2400" dirty="0" smtClean="0">
                <a:latin typeface="Comic Sans MS" panose="030F0702030302020204" pitchFamily="66" charset="0"/>
              </a:rPr>
              <a:t>Код </a:t>
            </a:r>
            <a:r>
              <a:rPr lang="bs-Latn-BA" sz="2400" dirty="0">
                <a:latin typeface="Comic Sans MS" panose="030F0702030302020204" pitchFamily="66" charset="0"/>
              </a:rPr>
              <a:t>креираног успјеха издвајају се само они записи који задовољавају </a:t>
            </a:r>
            <a:r>
              <a:rPr lang="bs-Latn-BA" sz="2400" dirty="0" smtClean="0">
                <a:latin typeface="Comic Sans MS" panose="030F0702030302020204" pitchFamily="66" charset="0"/>
              </a:rPr>
              <a:t>одређени</a:t>
            </a:r>
            <a:r>
              <a:rPr lang="sr-Cyrl-RS" sz="2400" dirty="0" smtClean="0">
                <a:latin typeface="Comic Sans MS" panose="030F0702030302020204" pitchFamily="66" charset="0"/>
              </a:rPr>
              <a:t>, постављени услов.</a:t>
            </a:r>
            <a:r>
              <a:rPr lang="bs-Latn-BA" sz="2400" dirty="0" smtClean="0">
                <a:latin typeface="Comic Sans MS" panose="030F0702030302020204" pitchFamily="66" charset="0"/>
              </a:rPr>
              <a:t>(</a:t>
            </a:r>
            <a:r>
              <a:rPr lang="sr-Cyrl-RS" sz="2400" dirty="0" smtClean="0">
                <a:latin typeface="Comic Sans MS" panose="030F0702030302020204" pitchFamily="66" charset="0"/>
              </a:rPr>
              <a:t>нпр.</a:t>
            </a:r>
            <a:r>
              <a:rPr lang="bs-Latn-BA" sz="2400" dirty="0" smtClean="0">
                <a:latin typeface="Comic Sans MS" panose="030F0702030302020204" pitchFamily="66" charset="0"/>
              </a:rPr>
              <a:t>списак </a:t>
            </a:r>
            <a:r>
              <a:rPr lang="bs-Latn-BA" sz="2400" dirty="0">
                <a:latin typeface="Comic Sans MS" panose="030F0702030302020204" pitchFamily="66" charset="0"/>
              </a:rPr>
              <a:t>ученика са позитивним успјехом</a:t>
            </a:r>
            <a:r>
              <a:rPr lang="bs-Latn-BA" sz="2400" dirty="0" smtClean="0">
                <a:latin typeface="Comic Sans MS" panose="030F0702030302020204" pitchFamily="66" charset="0"/>
              </a:rPr>
              <a:t>).</a:t>
            </a:r>
            <a:endParaRPr lang="sr-Cyrl-RS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 smtClean="0">
                <a:latin typeface="Comic Sans MS" panose="030F0702030302020204" pitchFamily="66" charset="0"/>
              </a:rPr>
              <a:t>Поред поља која се извлаче директно из табела                        упит може такође да садржи и поља</a:t>
            </a:r>
          </a:p>
          <a:p>
            <a:pPr marL="365760" lvl="1" indent="0">
              <a:buNone/>
            </a:pPr>
            <a:r>
              <a:rPr lang="sr-Cyrl-RS" sz="2400" dirty="0" smtClean="0">
                <a:latin typeface="Comic Sans MS" panose="030F0702030302020204" pitchFamily="66" charset="0"/>
              </a:rPr>
              <a:t>израчунавања која трансформишу податке, нпр.   рачунају просјечну оцјену учења</a:t>
            </a:r>
            <a:endParaRPr lang="sr-Cyrl-RS" sz="2400" dirty="0">
              <a:latin typeface="Comic Sans MS" panose="030F0702030302020204" pitchFamily="66" charset="0"/>
            </a:endParaRPr>
          </a:p>
          <a:p>
            <a:pPr marL="109728" indent="0">
              <a:buNone/>
            </a:pPr>
            <a:endParaRPr lang="sr-Cyrl-RS" sz="2400" dirty="0" smtClean="0"/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/>
              <a:t> </a:t>
            </a:r>
            <a:r>
              <a:rPr lang="sr-Cyrl-RS" sz="2400" dirty="0" smtClean="0"/>
              <a:t>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Рад са упитима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16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Изглед упита са пољима из више повезаних табела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root\Desktop\SANJICAK 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145" y="2362200"/>
            <a:ext cx="821165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048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Cyrl-RS" dirty="0" smtClean="0">
                <a:latin typeface="Comic Sans MS" panose="030F0702030302020204" pitchFamily="66" charset="0"/>
              </a:rPr>
              <a:t>Креирање упита са пољима из двије табеле:</a:t>
            </a:r>
          </a:p>
          <a:p>
            <a:pPr marL="109728" indent="0">
              <a:buNone/>
            </a:pPr>
            <a:endParaRPr lang="sr-Cyrl-RS" dirty="0" smtClean="0">
              <a:latin typeface="Comic Sans MS" panose="030F0702030302020204" pitchFamily="66" charset="0"/>
            </a:endParaRPr>
          </a:p>
          <a:p>
            <a:r>
              <a:rPr lang="sr-Cyrl-RS" dirty="0" smtClean="0">
                <a:latin typeface="Comic Sans MS" panose="030F0702030302020204" pitchFamily="66" charset="0"/>
              </a:rPr>
              <a:t>Креирајте нов упит користећи податке из двије табеле;</a:t>
            </a:r>
          </a:p>
          <a:p>
            <a:r>
              <a:rPr lang="sr-Cyrl-RS" dirty="0" smtClean="0">
                <a:latin typeface="Comic Sans MS" panose="030F0702030302020204" pitchFamily="66" charset="0"/>
              </a:rPr>
              <a:t> из „</a:t>
            </a:r>
            <a:r>
              <a:rPr lang="en-US" dirty="0" err="1" smtClean="0">
                <a:latin typeface="Comic Sans MS" panose="030F0702030302020204" pitchFamily="66" charset="0"/>
              </a:rPr>
              <a:t>Imenik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ucenika</a:t>
            </a:r>
            <a:r>
              <a:rPr lang="sr-Cyrl-RS" dirty="0" smtClean="0">
                <a:latin typeface="Comic Sans MS" panose="030F0702030302020204" pitchFamily="66" charset="0"/>
              </a:rPr>
              <a:t>“ одаберите редни број, презиме и име, а из „</a:t>
            </a:r>
            <a:r>
              <a:rPr lang="en-US" dirty="0" err="1" smtClean="0">
                <a:latin typeface="Comic Sans MS" panose="030F0702030302020204" pitchFamily="66" charset="0"/>
              </a:rPr>
              <a:t>Uspjeh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ucenika</a:t>
            </a:r>
            <a:r>
              <a:rPr lang="sr-Cyrl-RS" dirty="0" smtClean="0">
                <a:latin typeface="Comic Sans MS" panose="030F0702030302020204" pitchFamily="66" charset="0"/>
              </a:rPr>
              <a:t>“ наставне предмете.</a:t>
            </a:r>
          </a:p>
          <a:p>
            <a:r>
              <a:rPr lang="sr-Cyrl-RS" dirty="0" smtClean="0">
                <a:latin typeface="Comic Sans MS" panose="030F0702030302020204" pitchFamily="66" charset="0"/>
              </a:rPr>
              <a:t>Упит сачувајте под именом „</a:t>
            </a:r>
            <a:r>
              <a:rPr lang="en-US" dirty="0" err="1" smtClean="0">
                <a:latin typeface="Comic Sans MS" panose="030F0702030302020204" pitchFamily="66" charset="0"/>
              </a:rPr>
              <a:t>Tabela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uspjeha</a:t>
            </a:r>
            <a:r>
              <a:rPr lang="sr-Cyrl-RS" dirty="0" smtClean="0">
                <a:latin typeface="Comic Sans MS" panose="030F0702030302020204" pitchFamily="66" charset="0"/>
              </a:rPr>
              <a:t>“ „</a:t>
            </a:r>
            <a:r>
              <a:rPr lang="en-US" dirty="0" err="1" smtClean="0">
                <a:latin typeface="Comic Sans MS" panose="030F0702030302020204" pitchFamily="66" charset="0"/>
              </a:rPr>
              <a:t>Pregled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uspjeha</a:t>
            </a:r>
            <a:r>
              <a:rPr lang="sr-Cyrl-RS" dirty="0" smtClean="0">
                <a:latin typeface="Comic Sans MS" panose="030F0702030302020204" pitchFamily="66" charset="0"/>
              </a:rPr>
              <a:t>“.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latin typeface="Comic Sans MS" panose="030F0702030302020204" pitchFamily="66" charset="0"/>
              </a:rPr>
              <a:t>Зад</a:t>
            </a:r>
            <a:r>
              <a:rPr lang="en-US" smtClean="0">
                <a:latin typeface="Comic Sans MS" panose="030F0702030302020204" pitchFamily="66" charset="0"/>
              </a:rPr>
              <a:t>a</a:t>
            </a:r>
            <a:r>
              <a:rPr lang="sr-Cyrl-RS" smtClean="0">
                <a:latin typeface="Comic Sans MS" panose="030F0702030302020204" pitchFamily="66" charset="0"/>
              </a:rPr>
              <a:t>ћа</a:t>
            </a:r>
            <a:r>
              <a:rPr lang="sr-Cyrl-RS" dirty="0" smtClean="0">
                <a:latin typeface="Comic Sans MS" panose="030F0702030302020204" pitchFamily="66" charset="0"/>
              </a:rPr>
              <a:t/>
            </a:r>
            <a:br>
              <a:rPr lang="sr-Cyrl-R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73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4000" dirty="0" smtClean="0"/>
          </a:p>
          <a:p>
            <a:endParaRPr lang="sr-Cyrl-RS" sz="4000"/>
          </a:p>
          <a:p>
            <a:pPr algn="ctr"/>
            <a:r>
              <a:rPr lang="sr-Cyrl-RS" sz="4000" smtClean="0"/>
              <a:t>Хвала на пажњи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xmlns="" val="360967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r-Cyrl-RS" sz="2800" dirty="0">
                <a:latin typeface="Comic Sans MS" panose="030F0702030302020204" pitchFamily="66" charset="0"/>
              </a:rPr>
              <a:t>М</a:t>
            </a:r>
            <a:r>
              <a:rPr lang="en-US" sz="2800" dirty="0">
                <a:latin typeface="Comic Sans MS" panose="030F0702030302020204" pitchFamily="66" charset="0"/>
              </a:rPr>
              <a:t>S Access </a:t>
            </a:r>
            <a:r>
              <a:rPr lang="sr-Cyrl-RS" sz="2800" dirty="0">
                <a:latin typeface="Comic Sans MS" panose="030F0702030302020204" pitchFamily="66" charset="0"/>
              </a:rPr>
              <a:t>вам омогућава да правите више  </a:t>
            </a:r>
          </a:p>
          <a:p>
            <a:pPr marL="109728" indent="0">
              <a:buNone/>
            </a:pPr>
            <a:r>
              <a:rPr lang="sr-Cyrl-RS" sz="2800" dirty="0">
                <a:latin typeface="Comic Sans MS" panose="030F0702030302020204" pitchFamily="66" charset="0"/>
              </a:rPr>
              <a:t>   упита.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Comic Sans MS" panose="030F0702030302020204" pitchFamily="66" charset="0"/>
              </a:rPr>
              <a:t>Најчећи је </a:t>
            </a:r>
            <a:r>
              <a:rPr lang="sr-Cyrl-RS" sz="2800" dirty="0">
                <a:latin typeface="Comic Sans MS" panose="030F0702030302020204" pitchFamily="66" charset="0"/>
              </a:rPr>
              <a:t>у</a:t>
            </a:r>
            <a:r>
              <a:rPr lang="bs-Latn-BA" sz="2800" dirty="0" smtClean="0">
                <a:latin typeface="Comic Sans MS" panose="030F0702030302020204" pitchFamily="66" charset="0"/>
              </a:rPr>
              <a:t>пит </a:t>
            </a:r>
            <a:r>
              <a:rPr lang="sr-Cyrl-RS" sz="2800" dirty="0" smtClean="0">
                <a:latin typeface="Comic Sans MS" panose="030F0702030302020204" pitchFamily="66" charset="0"/>
              </a:rPr>
              <a:t>бирања, који извлачи информације из једне или више табела.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800" dirty="0" smtClean="0">
                <a:latin typeface="Comic Sans MS" panose="030F0702030302020204" pitchFamily="66" charset="0"/>
              </a:rPr>
              <a:t>Можемо такође направити и упит унакрсних табела, па и упит радње који мијења податке табеле над којом се врши упит.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rgbClr val="04617B"/>
                </a:solidFill>
                <a:latin typeface="Comic Sans MS" panose="030F0702030302020204" pitchFamily="66" charset="0"/>
              </a:rPr>
              <a:t>Рад са упитима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50" t="6123" r="7937" b="5442"/>
          <a:stretch/>
        </p:blipFill>
        <p:spPr bwMode="auto">
          <a:xfrm>
            <a:off x="7086600" y="4762701"/>
            <a:ext cx="1415143" cy="1703414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86600" y="4762701"/>
            <a:ext cx="1415143" cy="170341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61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458200" cy="586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2133600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r-Cyrl-RS" sz="2400" dirty="0">
                <a:latin typeface="Comic Sans MS" panose="030F0702030302020204" pitchFamily="66" charset="0"/>
              </a:rPr>
              <a:t>М</a:t>
            </a:r>
            <a:r>
              <a:rPr lang="en-US" sz="2400" dirty="0">
                <a:latin typeface="Comic Sans MS" panose="030F0702030302020204" pitchFamily="66" charset="0"/>
              </a:rPr>
              <a:t>S Access </a:t>
            </a:r>
            <a:r>
              <a:rPr lang="sr-Cyrl-RS" sz="2400" dirty="0">
                <a:latin typeface="Comic Sans MS" panose="030F0702030302020204" pitchFamily="66" charset="0"/>
              </a:rPr>
              <a:t>вам омогућава да правите више  </a:t>
            </a:r>
            <a:r>
              <a:rPr lang="sr-Cyrl-RS" sz="2400" dirty="0" smtClean="0">
                <a:latin typeface="Comic Sans MS" panose="030F0702030302020204" pitchFamily="66" charset="0"/>
              </a:rPr>
              <a:t>упита</a:t>
            </a:r>
            <a:r>
              <a:rPr lang="sr-Cyrl-RS" sz="2400" dirty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>
                <a:latin typeface="Comic Sans MS" panose="030F0702030302020204" pitchFamily="66" charset="0"/>
              </a:rPr>
              <a:t>Најчећи је у</a:t>
            </a:r>
            <a:r>
              <a:rPr lang="bs-Latn-BA" sz="2400" dirty="0">
                <a:latin typeface="Comic Sans MS" panose="030F0702030302020204" pitchFamily="66" charset="0"/>
              </a:rPr>
              <a:t>пит </a:t>
            </a:r>
            <a:r>
              <a:rPr lang="sr-Cyrl-RS" sz="2400" dirty="0">
                <a:latin typeface="Comic Sans MS" panose="030F0702030302020204" pitchFamily="66" charset="0"/>
              </a:rPr>
              <a:t>бирања, који извлачи информације из једне или више табела.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RS" sz="2400" dirty="0">
                <a:latin typeface="Comic Sans MS" panose="030F0702030302020204" pitchFamily="66" charset="0"/>
              </a:rPr>
              <a:t>Можемо такође направити и упит унакрсних табела, па и упит радње који мијења податке табеле над којом се врши упит.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8525" y="4724400"/>
            <a:ext cx="1438275" cy="1731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4600" y="5410200"/>
            <a:ext cx="4310795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100" b="1" dirty="0">
                <a:solidFill>
                  <a:srgbClr val="04617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Рад са упитима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4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>
                <a:latin typeface="Comic Sans MS" panose="030F0702030302020204" pitchFamily="66" charset="0"/>
              </a:rPr>
              <a:t>Упите можемо креирати уз помоћ Чаробњака за упите или уз помоћ Дизајнера упита (</a:t>
            </a:r>
            <a:r>
              <a:rPr lang="en-US" sz="2800" b="1" dirty="0" smtClean="0">
                <a:latin typeface="Comic Sans MS" panose="030F0702030302020204" pitchFamily="66" charset="0"/>
              </a:rPr>
              <a:t>Query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Desing</a:t>
            </a:r>
            <a:r>
              <a:rPr lang="sr-Cyrl-RS" sz="2800" dirty="0" smtClean="0">
                <a:latin typeface="Comic Sans MS" panose="030F0702030302020204" pitchFamily="66" charset="0"/>
              </a:rPr>
              <a:t>)</a:t>
            </a:r>
          </a:p>
          <a:p>
            <a:endParaRPr lang="sr-Cyrl-RS" dirty="0"/>
          </a:p>
          <a:p>
            <a:endParaRPr lang="en-US" dirty="0" smtClean="0"/>
          </a:p>
          <a:p>
            <a:pPr lvl="0">
              <a:buClr>
                <a:srgbClr val="0F6FC6"/>
              </a:buClr>
            </a:pPr>
            <a:endParaRPr lang="sr-Cyrl-RS" dirty="0" smtClean="0"/>
          </a:p>
          <a:p>
            <a:pPr lvl="0">
              <a:buClr>
                <a:srgbClr val="0F6FC6"/>
              </a:buClr>
            </a:pPr>
            <a:r>
              <a:rPr lang="sr-Cyrl-RS" sz="2800" dirty="0" smtClean="0">
                <a:latin typeface="Comic Sans MS" panose="030F0702030302020204" pitchFamily="66" charset="0"/>
              </a:rPr>
              <a:t>Чаробњак за упите</a:t>
            </a:r>
            <a:r>
              <a:rPr lang="sr-Cyrl-RS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(</a:t>
            </a:r>
            <a:r>
              <a:rPr lang="en-US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Query Wizard</a:t>
            </a:r>
            <a:r>
              <a:rPr lang="sr-Cyrl-RS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sr-Cyrl-RS" sz="2800" dirty="0" smtClean="0">
                <a:latin typeface="Comic Sans MS" panose="030F0702030302020204" pitchFamily="66" charset="0"/>
              </a:rPr>
              <a:t> и Дизајнер упита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sr-Cyrl-RS" sz="2800" dirty="0" smtClean="0">
                <a:latin typeface="Comic Sans MS" panose="030F0702030302020204" pitchFamily="66" charset="0"/>
              </a:rPr>
              <a:t>(</a:t>
            </a:r>
            <a:r>
              <a:rPr lang="en-US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Query </a:t>
            </a:r>
            <a:r>
              <a:rPr lang="en-US" sz="2800" b="1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Desing</a:t>
            </a:r>
            <a:r>
              <a:rPr lang="sr-Cyrl-RS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 </a:t>
            </a:r>
            <a:r>
              <a:rPr lang="sr-Cyrl-RS" sz="2800" dirty="0" smtClean="0">
                <a:latin typeface="Comic Sans MS" panose="030F0702030302020204" pitchFamily="66" charset="0"/>
              </a:rPr>
              <a:t>налазе се на картици Креирај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sr-Cyrl-RS" sz="2800" dirty="0" smtClean="0">
                <a:latin typeface="Comic Sans MS" panose="030F0702030302020204" pitchFamily="66" charset="0"/>
              </a:rPr>
              <a:t>(</a:t>
            </a:r>
            <a:r>
              <a:rPr lang="en-US" sz="2800" b="1" dirty="0" smtClean="0">
                <a:latin typeface="Comic Sans MS" panose="030F0702030302020204" pitchFamily="66" charset="0"/>
              </a:rPr>
              <a:t>Create</a:t>
            </a:r>
            <a:r>
              <a:rPr lang="sr-Cyrl-RS" sz="2800" dirty="0" smtClean="0">
                <a:latin typeface="Comic Sans MS" panose="030F0702030302020204" pitchFamily="66" charset="0"/>
              </a:rPr>
              <a:t>) у групи Упити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sr-Cyrl-RS" sz="2800" dirty="0" smtClean="0">
                <a:latin typeface="Comic Sans MS" panose="030F0702030302020204" pitchFamily="66" charset="0"/>
              </a:rPr>
              <a:t>(</a:t>
            </a:r>
            <a:r>
              <a:rPr lang="en-US" sz="2800" b="1" dirty="0" smtClean="0">
                <a:latin typeface="Comic Sans MS" panose="030F0702030302020204" pitchFamily="66" charset="0"/>
              </a:rPr>
              <a:t>Queries</a:t>
            </a:r>
            <a:r>
              <a:rPr lang="sr-Cyrl-RS" sz="2800" dirty="0" smtClean="0">
                <a:latin typeface="Comic Sans MS" panose="030F0702030302020204" pitchFamily="66" charset="0"/>
              </a:rPr>
              <a:t>)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Comic Sans MS" panose="030F0702030302020204" pitchFamily="66" charset="0"/>
              </a:rPr>
              <a:t>Креирање </a:t>
            </a:r>
            <a:r>
              <a:rPr lang="ru-RU" sz="3600" dirty="0">
                <a:latin typeface="Comic Sans MS" panose="030F0702030302020204" pitchFamily="66" charset="0"/>
              </a:rPr>
              <a:t>упита уз помоћ </a:t>
            </a:r>
            <a:r>
              <a:rPr lang="ru-RU" sz="3600" dirty="0" smtClean="0">
                <a:latin typeface="Comic Sans MS" panose="030F0702030302020204" pitchFamily="66" charset="0"/>
              </a:rPr>
              <a:t>Чаробњака</a:t>
            </a:r>
            <a:r>
              <a:rPr lang="ru-RU" sz="3600" dirty="0">
                <a:latin typeface="Comic Sans MS" panose="030F0702030302020204" pitchFamily="66" charset="0"/>
              </a:rPr>
              <a:t/>
            </a:r>
            <a:br>
              <a:rPr lang="ru-RU" sz="3600" dirty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root\Desktop\SANJICAK 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91845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124200"/>
            <a:ext cx="914400" cy="828675"/>
          </a:xfrm>
          <a:prstGeom prst="rect">
            <a:avLst/>
          </a:prstGeom>
          <a:solidFill>
            <a:srgbClr val="FFFFFF">
              <a:alpha val="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657600" y="4038600"/>
            <a:ext cx="4572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96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8009"/>
            <a:ext cx="8229600" cy="187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27994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2567" y="2708920"/>
            <a:ext cx="46577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325163" y="276881"/>
            <a:ext cx="936104" cy="6206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1</a:t>
            </a:r>
            <a:endParaRPr lang="bs-Latn-BA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243430" y="609537"/>
            <a:ext cx="648072" cy="5760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2</a:t>
            </a:r>
            <a:endParaRPr lang="bs-Latn-BA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644008" y="2505828"/>
            <a:ext cx="1008112" cy="4320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3</a:t>
            </a:r>
            <a:endParaRPr lang="bs-Latn-BA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092280" y="2937876"/>
            <a:ext cx="720080" cy="34710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4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8447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Изглед табеле у којој правите упит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 descr="C:\Users\root\Desktop\SANJICAK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620000" cy="216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oot\Desktop\SANJICAK 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86200"/>
            <a:ext cx="4355746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oot\Desktop\SANJCAK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64395"/>
            <a:ext cx="666750" cy="104360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9408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Избор поља за упит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Comic Sans MS" panose="030F0702030302020204" pitchFamily="66" charset="0"/>
              </a:rPr>
              <a:t>Избор поља за упит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root\Desktop\SANJICAK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114" y="1447800"/>
            <a:ext cx="732608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976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81400" cy="292576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Након селекције поља </a:t>
            </a:r>
            <a:br>
              <a:rPr lang="sr-Cyrl-RS" sz="2400" dirty="0" smtClean="0"/>
            </a:br>
            <a:r>
              <a:rPr lang="sr-Cyrl-RS" sz="2400" dirty="0"/>
              <a:t/>
            </a:r>
            <a:br>
              <a:rPr lang="sr-Cyrl-RS" sz="2400" dirty="0"/>
            </a:br>
            <a:endParaRPr lang="sr-Latn-R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3123" y="13855"/>
            <a:ext cx="497205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0"/>
            <a:ext cx="7467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3742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</TotalTime>
  <Words>459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Рад са упитима</vt:lpstr>
      <vt:lpstr>Рад са упитима</vt:lpstr>
      <vt:lpstr>Slide 4</vt:lpstr>
      <vt:lpstr> Креирање упита уз помоћ Чаробњака </vt:lpstr>
      <vt:lpstr>Slide 6</vt:lpstr>
      <vt:lpstr>Изглед табеле у којој правите упит</vt:lpstr>
      <vt:lpstr>Избор поља за упит</vt:lpstr>
      <vt:lpstr>Након селекције поља   </vt:lpstr>
      <vt:lpstr>Slide 10</vt:lpstr>
      <vt:lpstr>Приказ дизајна,избор поља за упит</vt:lpstr>
      <vt:lpstr>Добили смо жељену табелу </vt:lpstr>
      <vt:lpstr>Slide 13</vt:lpstr>
      <vt:lpstr>Приказ дизајна,избор поља за упит</vt:lpstr>
      <vt:lpstr>Постављање услова (КРИТЕРИЈУМА)</vt:lpstr>
      <vt:lpstr> Постављање услова (КРИТЕРИЈУМА)</vt:lpstr>
      <vt:lpstr>Изглед табеле након постављеног критеријума</vt:lpstr>
      <vt:lpstr>Критеријуми</vt:lpstr>
      <vt:lpstr>Креирање упита из више табела</vt:lpstr>
      <vt:lpstr>Изглед упита са пољима из више повезаних табела</vt:lpstr>
      <vt:lpstr> Задaћа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Babic</dc:creator>
  <cp:lastModifiedBy>Aleksandra Stankovic</cp:lastModifiedBy>
  <cp:revision>41</cp:revision>
  <dcterms:created xsi:type="dcterms:W3CDTF">2020-04-11T14:42:00Z</dcterms:created>
  <dcterms:modified xsi:type="dcterms:W3CDTF">2020-04-21T06:15:53Z</dcterms:modified>
</cp:coreProperties>
</file>