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022143-B946-457D-B6D0-95315E47B225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7277E3-FB9E-48F6-9BCB-3705E0FFA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0"/>
            <a:ext cx="5243732" cy="3401568"/>
          </a:xfrm>
        </p:spPr>
        <p:txBody>
          <a:bodyPr>
            <a:normAutofit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5486400" cy="2209800"/>
          </a:xfrm>
        </p:spPr>
        <p:txBody>
          <a:bodyPr>
            <a:normAutofit/>
          </a:bodyPr>
          <a:lstStyle/>
          <a:p>
            <a:r>
              <a:rPr lang="sr-Cyrl-RS" b="1" dirty="0" smtClean="0">
                <a:solidFill>
                  <a:schemeClr val="tx1"/>
                </a:solidFill>
              </a:rPr>
              <a:t>КАРИПСКЕ, ПАЦИФИЧКЕ, АТЛАНТСКЕ И КОНТИНЕНТАЛНЕ ДРЖАВЕ ЈУЖНЕ АМЕРИКЕ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57200"/>
            <a:ext cx="5867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Домаћа задаћа: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Радна свеска стр.80</a:t>
            </a:r>
          </a:p>
          <a:p>
            <a:r>
              <a:rPr lang="sr-Cyrl-RS" dirty="0" smtClean="0"/>
              <a:t>Откријте значење и поријекло имена: </a:t>
            </a:r>
            <a:r>
              <a:rPr lang="sr-Cyrl-RS" u="sng" dirty="0" smtClean="0"/>
              <a:t>Аргентина</a:t>
            </a:r>
            <a:r>
              <a:rPr lang="sr-Cyrl-RS" dirty="0" smtClean="0"/>
              <a:t> и </a:t>
            </a:r>
            <a:r>
              <a:rPr lang="sr-Cyrl-RS" u="sng" dirty="0" smtClean="0"/>
              <a:t>Буенос</a:t>
            </a:r>
            <a:r>
              <a:rPr lang="sr-Cyrl-RS" dirty="0" smtClean="0"/>
              <a:t> </a:t>
            </a:r>
            <a:r>
              <a:rPr lang="sr-Cyrl-RS" u="sng" dirty="0" smtClean="0"/>
              <a:t>Ајрес</a:t>
            </a:r>
            <a:r>
              <a:rPr lang="sr-Cyrl-RS" dirty="0" smtClean="0"/>
              <a:t>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Државе јужне америке можемо подијелити на: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51438"/>
          </a:xfrm>
        </p:spPr>
        <p:txBody>
          <a:bodyPr numCol="3"/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Карипске</a:t>
            </a:r>
            <a:r>
              <a:rPr lang="sr-Cyrl-RS" sz="2800" dirty="0" smtClean="0">
                <a:solidFill>
                  <a:schemeClr val="tx1"/>
                </a:solidFill>
              </a:rPr>
              <a:t> </a:t>
            </a:r>
            <a:r>
              <a:rPr lang="sr-Cyrl-RS" sz="2000" dirty="0" smtClean="0">
                <a:solidFill>
                  <a:schemeClr val="tx1"/>
                </a:solidFill>
              </a:rPr>
              <a:t>Колумбија и Венецуела</a:t>
            </a:r>
            <a:endParaRPr lang="sr-Cyrl-RS" dirty="0" smtClean="0">
              <a:solidFill>
                <a:srgbClr val="FF0000"/>
              </a:solidFill>
            </a:endParaRPr>
          </a:p>
          <a:p>
            <a:r>
              <a:rPr lang="sr-Cyrl-RS" sz="2800" dirty="0" smtClean="0">
                <a:solidFill>
                  <a:srgbClr val="0070C0"/>
                </a:solidFill>
              </a:rPr>
              <a:t>Пацифичке </a:t>
            </a:r>
            <a:r>
              <a:rPr lang="sr-Cyrl-RS" sz="2000" dirty="0" smtClean="0">
                <a:solidFill>
                  <a:schemeClr val="tx1"/>
                </a:solidFill>
              </a:rPr>
              <a:t>Колумбија (једним дијелом), Еквадор, Перу и Чиле</a:t>
            </a:r>
            <a:endParaRPr lang="sr-Cyrl-RS" dirty="0" smtClean="0">
              <a:solidFill>
                <a:srgbClr val="0070C0"/>
              </a:solidFill>
            </a:endParaRPr>
          </a:p>
          <a:p>
            <a:r>
              <a:rPr lang="sr-Cyrl-RS" sz="2800" dirty="0" smtClean="0">
                <a:solidFill>
                  <a:srgbClr val="00B050"/>
                </a:solidFill>
              </a:rPr>
              <a:t>Атлантске</a:t>
            </a:r>
            <a:r>
              <a:rPr lang="sr-Cyrl-RS" sz="2800" dirty="0" smtClean="0"/>
              <a:t> </a:t>
            </a:r>
            <a:r>
              <a:rPr lang="sr-Cyrl-RS" sz="2000" dirty="0" smtClean="0">
                <a:solidFill>
                  <a:schemeClr val="tx1"/>
                </a:solidFill>
              </a:rPr>
              <a:t>Бразил,Аргентина, Уругвај, Суринам и Гвајана</a:t>
            </a:r>
            <a:endParaRPr lang="sr-Cyrl-RS" dirty="0" smtClean="0"/>
          </a:p>
          <a:p>
            <a:r>
              <a:rPr lang="sr-Cyrl-RS" sz="2800" dirty="0" smtClean="0">
                <a:solidFill>
                  <a:schemeClr val="bg2">
                    <a:lumMod val="50000"/>
                  </a:schemeClr>
                </a:solidFill>
              </a:rPr>
              <a:t>Континенталне</a:t>
            </a:r>
            <a:r>
              <a:rPr lang="sr-Cyrl-RS" sz="2000" dirty="0" smtClean="0">
                <a:solidFill>
                  <a:schemeClr val="tx1"/>
                </a:solidFill>
              </a:rPr>
              <a:t> Боливија и Парагвај</a:t>
            </a:r>
            <a:endParaRPr lang="en-US" dirty="0"/>
          </a:p>
        </p:txBody>
      </p:sp>
      <p:pic>
        <p:nvPicPr>
          <p:cNvPr id="1026" name="Picture 2" descr="C:\Users\hp\Desktop\karta karipske zeml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43000"/>
            <a:ext cx="4572000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dirty="0" smtClean="0"/>
              <a:t>Карипске државе-</a:t>
            </a:r>
            <a:r>
              <a:rPr lang="sr-Cyrl-RS" sz="3200" dirty="0" smtClean="0">
                <a:solidFill>
                  <a:srgbClr val="FF0000"/>
                </a:solidFill>
              </a:rPr>
              <a:t>Венецуела и Колумбија</a:t>
            </a:r>
            <a:r>
              <a:rPr lang="sr-Cyrl-RS" sz="3200" dirty="0" smtClean="0"/>
              <a:t/>
            </a:r>
            <a:br>
              <a:rPr lang="sr-Cyrl-R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 numCol="2">
            <a:normAutofit/>
          </a:bodyPr>
          <a:lstStyle/>
          <a:p>
            <a:r>
              <a:rPr lang="sr-Cyrl-RS" sz="1600" dirty="0" smtClean="0"/>
              <a:t>Орјентисане према земљама Средње Америке</a:t>
            </a:r>
          </a:p>
          <a:p>
            <a:r>
              <a:rPr lang="sr-Cyrl-RS" sz="1600" dirty="0" smtClean="0"/>
              <a:t>Рељеф:Гвајанска висораван</a:t>
            </a:r>
          </a:p>
          <a:p>
            <a:pPr>
              <a:buNone/>
            </a:pPr>
            <a:r>
              <a:rPr lang="sr-Cyrl-RS" sz="1600" dirty="0" smtClean="0"/>
              <a:t>                   низија уз ријеку Ориноко</a:t>
            </a:r>
          </a:p>
          <a:p>
            <a:pPr algn="just">
              <a:buNone/>
            </a:pPr>
            <a:r>
              <a:rPr lang="sr-Cyrl-RS" sz="1800" dirty="0" smtClean="0"/>
              <a:t>                  </a:t>
            </a:r>
            <a:r>
              <a:rPr lang="sr-Cyrl-RS" sz="1600" dirty="0" smtClean="0"/>
              <a:t>Анди на западу</a:t>
            </a:r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/>
            <a:r>
              <a:rPr lang="sr-Cyrl-RS" sz="1600" dirty="0" smtClean="0"/>
              <a:t>Клима:влажна тропска</a:t>
            </a:r>
          </a:p>
          <a:p>
            <a:pPr algn="just"/>
            <a:r>
              <a:rPr lang="sr-Cyrl-RS" sz="1600" dirty="0" smtClean="0"/>
              <a:t>Ријеке: Магдалена (Колумбија) и Ориноко (Венецуела)</a:t>
            </a:r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 algn="just">
              <a:buNone/>
            </a:pPr>
            <a:endParaRPr lang="sr-Cyrl-RS" sz="16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6" name="Picture 5" descr="C:\Users\hp\Desktop\kolumbija i venecuela.jpg"/>
          <p:cNvPicPr/>
          <p:nvPr/>
        </p:nvPicPr>
        <p:blipFill>
          <a:blip r:embed="rId2" cstate="print">
            <a:lum bright="10000"/>
          </a:blip>
          <a:srcRect t="12219" b="30798"/>
          <a:stretch>
            <a:fillRect/>
          </a:stretch>
        </p:blipFill>
        <p:spPr bwMode="auto">
          <a:xfrm>
            <a:off x="228600" y="2590800"/>
            <a:ext cx="5943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590800"/>
            <a:ext cx="263842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25146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Карипске државе-</a:t>
            </a:r>
            <a:r>
              <a:rPr lang="sr-Cyrl-RS" dirty="0" smtClean="0">
                <a:solidFill>
                  <a:srgbClr val="FF0000"/>
                </a:solidFill>
              </a:rPr>
              <a:t>Венецуела и Колумбија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 numCol="3"/>
          <a:lstStyle/>
          <a:p>
            <a:r>
              <a:rPr lang="sr-Cyrl-RS" sz="2000" dirty="0" smtClean="0"/>
              <a:t>Становништво: местици,креоли, бијелци и црнци</a:t>
            </a:r>
          </a:p>
          <a:p>
            <a:r>
              <a:rPr lang="sr-Cyrl-RS" sz="2000" dirty="0" smtClean="0"/>
              <a:t>Природно богатство:нафта </a:t>
            </a:r>
          </a:p>
          <a:p>
            <a:r>
              <a:rPr lang="sr-Cyrl-RS" sz="2000" dirty="0" smtClean="0"/>
              <a:t>Узгајају кафу, банане, какао..</a:t>
            </a:r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r>
              <a:rPr lang="sr-Cyrl-RS" sz="2000" dirty="0" smtClean="0"/>
              <a:t>Фавеле</a:t>
            </a:r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r>
              <a:rPr lang="sr-Cyrl-RS" sz="2000" dirty="0" smtClean="0"/>
              <a:t>Каракас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https://devilsexcrement.files.wordpress.com/2013/07/mar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800600"/>
            <a:ext cx="2743200" cy="18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05200"/>
            <a:ext cx="2743201" cy="1692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8956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https://upload.wikimedia.org/wikipedia/commons/6/69/Razascolombiana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371600"/>
            <a:ext cx="27432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http://www.blogcdn.com/slideshows/images/slides/257/473/0/S2574730/slug/l/a-colombian-worker-checking-the-plastic-protection-cover-on-the-banana-bunch-on-the-banana-plantation-in-aracataca-colombia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5257800"/>
            <a:ext cx="2743200" cy="1528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See the source 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495800"/>
            <a:ext cx="2819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Пацифичке државе-</a:t>
            </a:r>
            <a:r>
              <a:rPr lang="sr-Cyrl-RS" dirty="0" smtClean="0">
                <a:solidFill>
                  <a:srgbClr val="0070C0"/>
                </a:solidFill>
              </a:rPr>
              <a:t>Колумбија(једним дијелом),Еквадор, Перу и Чиле</a:t>
            </a:r>
            <a:br>
              <a:rPr lang="sr-Cyrl-RS" dirty="0" smtClean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 numCol="3">
            <a:normAutofit/>
          </a:bodyPr>
          <a:lstStyle/>
          <a:p>
            <a:r>
              <a:rPr lang="sr-Cyrl-RS" sz="2000" dirty="0" smtClean="0">
                <a:solidFill>
                  <a:srgbClr val="0070C0"/>
                </a:solidFill>
              </a:rPr>
              <a:t>Овој регији припадају и острва у Тихом океану-Галапагос и Ускршња острва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Орјентисане према Тихом океану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Рељеф: планински ланци Анда, дио Ватреног појаса Пацифика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Клима: влажна тропска, пустињска, планинска и средоземна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Ријеке: хидроенергија</a:t>
            </a: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r>
              <a:rPr lang="sr-Cyrl-RS" sz="2000" dirty="0" smtClean="0">
                <a:solidFill>
                  <a:schemeClr val="tx1"/>
                </a:solidFill>
              </a:rPr>
              <a:t>Становништво: Индијанци, местици и бијелци (у Чилеу 89%)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Природна богатства:злато, сребро и нафта</a:t>
            </a: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Cyrl-RS" sz="2000" dirty="0" smtClean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sr-Cyrl-R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files.sudamerica-pacifica.webnode.com.co/200000014-6ae3f6bde0/mapa_sud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6096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47800"/>
            <a:ext cx="2438400" cy="3362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>
            <a:off x="2514600" y="1905000"/>
            <a:ext cx="2438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38400" y="2209800"/>
            <a:ext cx="2209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905000"/>
            <a:ext cx="1295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Content Placeholder 3" descr="See the source image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657600"/>
            <a:ext cx="16764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See the source 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876800"/>
            <a:ext cx="1447800" cy="106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638800" y="3200400"/>
            <a:ext cx="4572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ee the source 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1219200"/>
            <a:ext cx="1524000" cy="533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7" name="Straight Arrow Connector 16"/>
          <p:cNvCxnSpPr/>
          <p:nvPr/>
        </p:nvCxnSpPr>
        <p:spPr>
          <a:xfrm>
            <a:off x="5029200" y="1600200"/>
            <a:ext cx="304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See the source 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429000"/>
            <a:ext cx="1600200" cy="83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5562600" y="2895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https://upload.wikimedia.org/wikipedia/commons/thumb/6/6e/Church_of_la_Compa%C3%B1%C3%ADa%2C_Cuzco.jpg/120px-Church_of_la_Compa%C3%B1%C3%ADa%2C_Cuzco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0" y="2895600"/>
            <a:ext cx="762000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 descr="See the source 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648200"/>
            <a:ext cx="13716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5638800" y="2971800"/>
            <a:ext cx="22098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Пацифичке државе-</a:t>
            </a:r>
            <a:r>
              <a:rPr lang="sr-Cyrl-RS" sz="2800" dirty="0" smtClean="0">
                <a:solidFill>
                  <a:srgbClr val="0070C0"/>
                </a:solidFill>
              </a:rPr>
              <a:t>Колумбија(једним дијелом),Еквадор, Перу и Чиле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791200"/>
          </a:xfrm>
        </p:spPr>
        <p:txBody>
          <a:bodyPr numCol="2">
            <a:normAutofit/>
          </a:bodyPr>
          <a:lstStyle/>
          <a:p>
            <a:r>
              <a:rPr lang="sr-Cyrl-RS" sz="2400" dirty="0" smtClean="0"/>
              <a:t>Лима (Перу)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sr-Cyrl-RS" sz="2400" dirty="0" smtClean="0"/>
              <a:t>Кито (Еквадор)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r>
              <a:rPr lang="sr-Cyrl-RS" sz="2400" dirty="0" smtClean="0"/>
              <a:t>Сантјаго (Чиле)</a:t>
            </a:r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endParaRPr lang="sr-Cyrl-RS" sz="2400" dirty="0" smtClean="0"/>
          </a:p>
          <a:p>
            <a:pPr>
              <a:buNone/>
            </a:pPr>
            <a:endParaRPr lang="sr-Cyrl-RS" sz="2400" dirty="0" smtClean="0"/>
          </a:p>
          <a:p>
            <a:r>
              <a:rPr lang="sr-Cyrl-RS" sz="2400" dirty="0" smtClean="0"/>
              <a:t>Богота (Колумбија)</a:t>
            </a:r>
            <a:endParaRPr lang="en-US" sz="2400" dirty="0"/>
          </a:p>
        </p:txBody>
      </p:sp>
      <p:pic>
        <p:nvPicPr>
          <p:cNvPr id="6" name="Picture 5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5814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4191000"/>
            <a:ext cx="3657601" cy="2233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385635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ee the source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114800"/>
            <a:ext cx="4465955" cy="2305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Атлантске државе-</a:t>
            </a:r>
            <a:r>
              <a:rPr lang="sr-Cyrl-RS" dirty="0" smtClean="0">
                <a:solidFill>
                  <a:srgbClr val="00B050"/>
                </a:solidFill>
              </a:rPr>
              <a:t>Бразил, Аргентина, Гвајана, Суринам и Уругвај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/>
          <a:srcRect l="47600"/>
          <a:stretch>
            <a:fillRect/>
          </a:stretch>
        </p:blipFill>
        <p:spPr bwMode="auto">
          <a:xfrm>
            <a:off x="7086600" y="685800"/>
            <a:ext cx="1828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257800"/>
          </a:xfrm>
        </p:spPr>
        <p:txBody>
          <a:bodyPr numCol="3">
            <a:normAutofit/>
          </a:bodyPr>
          <a:lstStyle/>
          <a:p>
            <a:r>
              <a:rPr lang="sr-Cyrl-RS" sz="2000" dirty="0" smtClean="0">
                <a:solidFill>
                  <a:schemeClr val="tx1"/>
                </a:solidFill>
              </a:rPr>
              <a:t>Оријентисане према Атлантском океану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Рељеф: Гвајанска висораван, Амазонија, Бразилска висораван, Гран Чако, Пампе и Патагонија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Клима: екваторијална, влажна тропска, умјереноконтинентална, планинска и хладна</a:t>
            </a:r>
          </a:p>
          <a:p>
            <a:r>
              <a:rPr lang="sr-Cyrl-RS" sz="2000" dirty="0" smtClean="0">
                <a:solidFill>
                  <a:schemeClr val="tx1"/>
                </a:solidFill>
              </a:rPr>
              <a:t>Ријеке: Амазон, Парана, Парагвај и Уругвај,естуар Ла Плата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See the source image"/>
          <p:cNvPicPr/>
          <p:nvPr/>
        </p:nvPicPr>
        <p:blipFill>
          <a:blip r:embed="rId3" cstate="print"/>
          <a:srcRect l="15368" t="8857" r="6710" b="12286"/>
          <a:stretch>
            <a:fillRect/>
          </a:stretch>
        </p:blipFill>
        <p:spPr bwMode="auto">
          <a:xfrm>
            <a:off x="3429000" y="1066800"/>
            <a:ext cx="34290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4910" y="3276600"/>
            <a:ext cx="2259090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ee the source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5181600"/>
            <a:ext cx="2286000" cy="1466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See the source 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5562600"/>
            <a:ext cx="1905001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See the source 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3200400"/>
            <a:ext cx="1676400" cy="99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See the source 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5638800"/>
            <a:ext cx="1828800" cy="105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0" name="Straight Arrow Connector 19"/>
          <p:cNvCxnSpPr>
            <a:stCxn id="13" idx="0"/>
          </p:cNvCxnSpPr>
          <p:nvPr/>
        </p:nvCxnSpPr>
        <p:spPr>
          <a:xfrm flipH="1" flipV="1">
            <a:off x="4876800" y="4419600"/>
            <a:ext cx="838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1" idx="0"/>
          </p:cNvCxnSpPr>
          <p:nvPr/>
        </p:nvCxnSpPr>
        <p:spPr>
          <a:xfrm rot="5400000" flipH="1" flipV="1">
            <a:off x="3905252" y="4972053"/>
            <a:ext cx="304796" cy="8762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1"/>
          </p:cNvCxnSpPr>
          <p:nvPr/>
        </p:nvCxnSpPr>
        <p:spPr>
          <a:xfrm flipH="1" flipV="1">
            <a:off x="5029200" y="2209800"/>
            <a:ext cx="185571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5257800" y="4419600"/>
            <a:ext cx="1676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Атлантске државе-</a:t>
            </a:r>
            <a:r>
              <a:rPr lang="sr-Cyrl-RS" dirty="0" smtClean="0">
                <a:solidFill>
                  <a:srgbClr val="00B050"/>
                </a:solidFill>
              </a:rPr>
              <a:t>Бразил, Аргентина, Гвајана, Суринам и Уругвај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 numCol="3">
            <a:normAutofit/>
          </a:bodyPr>
          <a:lstStyle/>
          <a:p>
            <a:r>
              <a:rPr lang="sr-Cyrl-RS" sz="2000" dirty="0" smtClean="0"/>
              <a:t>Становништво: мулати, бијелци и црнци</a:t>
            </a:r>
          </a:p>
          <a:p>
            <a:r>
              <a:rPr lang="sr-Cyrl-RS" sz="2000" dirty="0" smtClean="0"/>
              <a:t>Неравномјерна насељеност</a:t>
            </a:r>
          </a:p>
          <a:p>
            <a:r>
              <a:rPr lang="sr-Cyrl-RS" sz="2000" dirty="0" smtClean="0"/>
              <a:t>Најнасељеније обале гдје се налазе највећи градови: Сао Паоло, Буенос Ајрес, Рио де Женеиро...</a:t>
            </a:r>
          </a:p>
          <a:p>
            <a:r>
              <a:rPr lang="sr-Cyrl-RS" sz="2000" dirty="0" smtClean="0"/>
              <a:t>У свим државама развијена пољопривреда: узгајају кафу, какао, маниоку, шећерну трску, кукуруз; од стоке говеда и овце</a:t>
            </a:r>
          </a:p>
          <a:p>
            <a:r>
              <a:rPr lang="sr-Cyrl-RS" sz="2000" dirty="0" smtClean="0"/>
              <a:t>Значајна рудна богатства</a:t>
            </a:r>
            <a:endParaRPr lang="en-US" sz="2000" dirty="0"/>
          </a:p>
        </p:txBody>
      </p:sp>
      <p:pic>
        <p:nvPicPr>
          <p:cNvPr id="4" name="Picture 3" descr="See the source imag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5257800"/>
            <a:ext cx="2133599" cy="138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105400"/>
            <a:ext cx="1000125" cy="150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029200"/>
            <a:ext cx="2315139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See the source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219200"/>
            <a:ext cx="2481117" cy="1647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ee the source 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3048000"/>
            <a:ext cx="25146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ee the source 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1219200"/>
            <a:ext cx="2438400" cy="160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http://1.bp.blogspot.com/-feSTh-wUkNc/UjLn1BhTYWI/AAAAAAAAbtg/pmFiGCs3CqU/s1600/Centro_y_Ciudad_Vieja_Montevideo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2971800"/>
            <a:ext cx="24384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Континенталне државе </a:t>
            </a:r>
            <a: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  <a:t>Боливија и Парагвај</a:t>
            </a:r>
            <a:br>
              <a:rPr lang="sr-Cyrl-R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 numCol="3">
            <a:normAutofit/>
          </a:bodyPr>
          <a:lstStyle/>
          <a:p>
            <a:r>
              <a:rPr lang="sr-Cyrl-RS" sz="1800" dirty="0" smtClean="0"/>
              <a:t>Немају излаз на море</a:t>
            </a:r>
          </a:p>
          <a:p>
            <a:r>
              <a:rPr lang="sr-Cyrl-RS" sz="1800" dirty="0" smtClean="0"/>
              <a:t>Рељеф: Анди на западу</a:t>
            </a:r>
          </a:p>
          <a:p>
            <a:pPr>
              <a:buNone/>
            </a:pPr>
            <a:r>
              <a:rPr lang="en-US" sz="1800" dirty="0" smtClean="0"/>
              <a:t>      </a:t>
            </a:r>
            <a:r>
              <a:rPr lang="sr-Cyrl-RS" sz="1800" dirty="0" smtClean="0"/>
              <a:t>             Гран Чако</a:t>
            </a:r>
          </a:p>
          <a:p>
            <a:pPr>
              <a:buNone/>
            </a:pPr>
            <a:r>
              <a:rPr lang="sr-Cyrl-RS" sz="1800" dirty="0" smtClean="0"/>
              <a:t>      </a:t>
            </a:r>
            <a:r>
              <a:rPr lang="en-US" sz="1800" dirty="0" smtClean="0"/>
              <a:t>      </a:t>
            </a:r>
            <a:r>
              <a:rPr lang="sr-Cyrl-RS" sz="1800" dirty="0" smtClean="0"/>
              <a:t>       Амазонија </a:t>
            </a:r>
          </a:p>
          <a:p>
            <a:r>
              <a:rPr lang="sr-Cyrl-RS" sz="1800" dirty="0" smtClean="0"/>
              <a:t>Клима: влажна тропска и мијења се са порстом надморске висине</a:t>
            </a:r>
          </a:p>
          <a:p>
            <a:r>
              <a:rPr lang="sr-Cyrl-RS" sz="1800" dirty="0" smtClean="0"/>
              <a:t>Ријека: Парана(ХЕ Итаипу)</a:t>
            </a:r>
          </a:p>
          <a:p>
            <a:r>
              <a:rPr lang="sr-Cyrl-RS" sz="1800" dirty="0" smtClean="0"/>
              <a:t>Језеро: Титикака</a:t>
            </a:r>
          </a:p>
          <a:p>
            <a:r>
              <a:rPr lang="sr-Cyrl-RS" sz="1800" dirty="0" smtClean="0"/>
              <a:t>Становништво Индијанци (племена Кечуа и Ајмари) и местици</a:t>
            </a:r>
          </a:p>
          <a:p>
            <a:r>
              <a:rPr lang="sr-Cyrl-RS" sz="1800" dirty="0" smtClean="0"/>
              <a:t>Ријетко насељене државе</a:t>
            </a:r>
          </a:p>
          <a:p>
            <a:r>
              <a:rPr lang="sr-Cyrl-RS" sz="1800" dirty="0" smtClean="0"/>
              <a:t>Пољопривреда је најзначајнија дјелатност (какао, кафа,дуван, памук)</a:t>
            </a:r>
          </a:p>
          <a:p>
            <a:r>
              <a:rPr lang="sr-Cyrl-RS" sz="1800" dirty="0" smtClean="0"/>
              <a:t>Природна богатства:нафта и метали</a:t>
            </a:r>
          </a:p>
          <a:p>
            <a:r>
              <a:rPr lang="sr-Cyrl-RS" sz="2000" dirty="0" smtClean="0"/>
              <a:t> </a:t>
            </a:r>
            <a:r>
              <a:rPr lang="sr-Cyrl-RS" sz="1800" dirty="0" smtClean="0"/>
              <a:t>Боливија најсиромашнија земља</a:t>
            </a:r>
          </a:p>
          <a:p>
            <a:r>
              <a:rPr lang="sr-Cyrl-RS" sz="1800" dirty="0" smtClean="0"/>
              <a:t>Ла Паз- је град на највећој надморској висини 3 658 м</a:t>
            </a:r>
          </a:p>
          <a:p>
            <a:pPr>
              <a:buNone/>
            </a:pPr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endParaRPr lang="sr-Cyrl-RS" sz="2000" dirty="0" smtClean="0"/>
          </a:p>
          <a:p>
            <a:pPr>
              <a:buNone/>
            </a:pPr>
            <a:r>
              <a:rPr lang="sr-Cyrl-RS" dirty="0" smtClean="0"/>
              <a:t>  </a:t>
            </a:r>
            <a:endParaRPr lang="en-US" dirty="0"/>
          </a:p>
        </p:txBody>
      </p:sp>
      <p:pic>
        <p:nvPicPr>
          <p:cNvPr id="6" name="Content Placeholder 3" descr="https://www.geolounge.com/wp-content/uploads/2016/03/map-bolivia-paraguay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6858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ee the source ima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52800"/>
            <a:ext cx="28956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See the source 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953000"/>
            <a:ext cx="281940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See the source 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343400"/>
            <a:ext cx="2438400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See the source 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1524000"/>
            <a:ext cx="1981200" cy="1447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666</TotalTime>
  <Words>405</Words>
  <Application>Microsoft Office PowerPoint</Application>
  <PresentationFormat>On-screen Show (4:3)</PresentationFormat>
  <Paragraphs>166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 </vt:lpstr>
      <vt:lpstr>Државе јужне америке можемо подијелити на:</vt:lpstr>
      <vt:lpstr>Карипске државе-Венецуела и Колумбија </vt:lpstr>
      <vt:lpstr>Карипске државе-Венецуела и Колумбија</vt:lpstr>
      <vt:lpstr>Пацифичке државе-Колумбија(једним дијелом),Еквадор, Перу и Чиле </vt:lpstr>
      <vt:lpstr>Пацифичке државе-Колумбија(једним дијелом),Еквадор, Перу и Чиле</vt:lpstr>
      <vt:lpstr>Атлантске државе-Бразил, Аргентина, Гвајана, Суринам и Уругвај </vt:lpstr>
      <vt:lpstr>Атлантске државе-Бразил, Аргентина, Гвајана, Суринам и Уругвај</vt:lpstr>
      <vt:lpstr>Континенталне државе Боливија и Парагвај </vt:lpstr>
      <vt:lpstr>Домаћа задаћа: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КАРИПСКЕ, ПАЦИФИЧКЕ, АТЛАНТСКЕ И КОНТИНЕНТАЛНЕ ДРЖАВЕ ЈУЖНЕ АМЕРИКЕ</dc:title>
  <dc:creator>hp</dc:creator>
  <cp:lastModifiedBy>hp</cp:lastModifiedBy>
  <cp:revision>54</cp:revision>
  <dcterms:created xsi:type="dcterms:W3CDTF">2020-04-10T22:10:29Z</dcterms:created>
  <dcterms:modified xsi:type="dcterms:W3CDTF">2020-04-14T07:33:18Z</dcterms:modified>
</cp:coreProperties>
</file>