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76" r:id="rId4"/>
    <p:sldId id="271" r:id="rId5"/>
    <p:sldId id="278" r:id="rId6"/>
    <p:sldId id="280" r:id="rId7"/>
    <p:sldId id="261" r:id="rId8"/>
    <p:sldId id="263" r:id="rId9"/>
    <p:sldId id="269" r:id="rId10"/>
    <p:sldId id="28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BCEF4-0943-4E34-A3E3-A69389528D4E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83C58-F205-4D72-AB12-864DBC29C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9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94603-6702-4DDE-94C4-7E87AF0A3FA1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74018-F697-483E-924A-E04AE1C71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4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EC72-0D92-4870-B832-3680519BA2E7}" type="datetimeFigureOut">
              <a:rPr lang="en-US" smtClean="0"/>
              <a:pPr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43F5-55AF-40B8-B25D-13FD50C62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sr-Cyrl-BA" b="1" dirty="0" smtClean="0"/>
              <a:t>БАЗЕ (ХИДРОКСИДИ</a:t>
            </a:r>
            <a:r>
              <a:rPr lang="sr-Latn-BA" b="1" dirty="0"/>
              <a:t>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ДОМАЋА ЗАДАЋА: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r-Cyrl-BA" dirty="0" smtClean="0">
                <a:solidFill>
                  <a:schemeClr val="bg1"/>
                </a:solidFill>
              </a:rPr>
              <a:t>Написати хемијске формуле сљедећих база или хидроксида:</a:t>
            </a:r>
          </a:p>
          <a:p>
            <a:r>
              <a:rPr lang="sr-Cyrl-BA" dirty="0" err="1" smtClean="0">
                <a:solidFill>
                  <a:schemeClr val="bg1"/>
                </a:solidFill>
              </a:rPr>
              <a:t>берилијум</a:t>
            </a:r>
            <a:r>
              <a:rPr lang="sr-Cyrl-BA" dirty="0" smtClean="0">
                <a:solidFill>
                  <a:schemeClr val="bg1"/>
                </a:solidFill>
              </a:rPr>
              <a:t>-хидроксид;</a:t>
            </a:r>
          </a:p>
          <a:p>
            <a:r>
              <a:rPr lang="sr-Cyrl-BA" smtClean="0">
                <a:solidFill>
                  <a:schemeClr val="bg1"/>
                </a:solidFill>
              </a:rPr>
              <a:t>олово(</a:t>
            </a:r>
            <a:r>
              <a:rPr lang="sr-Latn-BA" dirty="0" smtClean="0">
                <a:solidFill>
                  <a:schemeClr val="bg1"/>
                </a:solidFill>
              </a:rPr>
              <a:t>II</a:t>
            </a:r>
            <a:r>
              <a:rPr lang="sr-Cyrl-BA" dirty="0" smtClean="0">
                <a:solidFill>
                  <a:schemeClr val="bg1"/>
                </a:solidFill>
              </a:rPr>
              <a:t>)-хидроксид;</a:t>
            </a:r>
          </a:p>
          <a:p>
            <a:r>
              <a:rPr lang="sr-Cyrl-BA" dirty="0" smtClean="0">
                <a:solidFill>
                  <a:schemeClr val="bg1"/>
                </a:solidFill>
              </a:rPr>
              <a:t>хром (</a:t>
            </a:r>
            <a:r>
              <a:rPr lang="sr-Latn-BA" dirty="0" smtClean="0">
                <a:solidFill>
                  <a:schemeClr val="bg1"/>
                </a:solidFill>
              </a:rPr>
              <a:t>III</a:t>
            </a:r>
            <a:r>
              <a:rPr lang="sr-Cyrl-BA" dirty="0" smtClean="0">
                <a:solidFill>
                  <a:schemeClr val="bg1"/>
                </a:solidFill>
              </a:rPr>
              <a:t>)-хидроксид.</a:t>
            </a:r>
          </a:p>
          <a:p>
            <a:pPr>
              <a:buNone/>
            </a:pPr>
            <a:endParaRPr lang="sr-Cyrl-BA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Cyrl-BA" dirty="0" smtClean="0">
                <a:solidFill>
                  <a:schemeClr val="bg1"/>
                </a:solidFill>
              </a:rPr>
              <a:t>Написати реакције добијања литијум-хидроксида помоћу:</a:t>
            </a:r>
          </a:p>
          <a:p>
            <a:pPr>
              <a:buNone/>
            </a:pPr>
            <a:r>
              <a:rPr lang="sr-Cyrl-BA" dirty="0" smtClean="0">
                <a:solidFill>
                  <a:schemeClr val="bg1"/>
                </a:solidFill>
              </a:rPr>
              <a:t>а) </a:t>
            </a:r>
            <a:r>
              <a:rPr lang="sr-Cyrl-BA" dirty="0" err="1" smtClean="0">
                <a:solidFill>
                  <a:schemeClr val="bg1"/>
                </a:solidFill>
              </a:rPr>
              <a:t>литијума</a:t>
            </a:r>
            <a:r>
              <a:rPr lang="sr-Cyrl-BA" dirty="0" smtClean="0">
                <a:solidFill>
                  <a:schemeClr val="bg1"/>
                </a:solidFill>
              </a:rPr>
              <a:t> и воде;</a:t>
            </a:r>
          </a:p>
          <a:p>
            <a:pPr>
              <a:buNone/>
            </a:pPr>
            <a:r>
              <a:rPr lang="sr-Cyrl-BA" dirty="0" smtClean="0">
                <a:solidFill>
                  <a:schemeClr val="bg1"/>
                </a:solidFill>
              </a:rPr>
              <a:t>б) литијум-оксида и воде.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sr-Cyrl-BA" dirty="0" smtClean="0"/>
              <a:t>ХВАЛА НА ПАЖЊИ!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l"/>
            <a:r>
              <a:rPr lang="sr-Cyrl-BA" sz="2700" dirty="0" smtClean="0">
                <a:solidFill>
                  <a:schemeClr val="bg1"/>
                </a:solidFill>
              </a:rPr>
              <a:t>Базе или хидроксиди су једињења која се састоје се од метала (ријетко неметал) </a:t>
            </a:r>
            <a:r>
              <a:rPr lang="sr-Cyrl-BA" sz="2700" smtClean="0">
                <a:solidFill>
                  <a:schemeClr val="bg1"/>
                </a:solidFill>
              </a:rPr>
              <a:t>и </a:t>
            </a:r>
            <a:r>
              <a:rPr lang="sr-Cyrl-BA" sz="2700" smtClean="0">
                <a:solidFill>
                  <a:schemeClr val="bg1"/>
                </a:solidFill>
              </a:rPr>
              <a:t>хидроксидне групе, ОН (коју чине кисеоник и водоник)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2214554"/>
            <a:ext cx="4040188" cy="1174767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25000" lnSpcReduction="20000"/>
          </a:bodyPr>
          <a:lstStyle/>
          <a:p>
            <a:r>
              <a:rPr lang="sr-Cyrl-BA" sz="9600" b="0" dirty="0" err="1" smtClean="0">
                <a:solidFill>
                  <a:schemeClr val="bg1"/>
                </a:solidFill>
              </a:rPr>
              <a:t>Хидроксидна</a:t>
            </a:r>
            <a:r>
              <a:rPr lang="sr-Cyrl-BA" sz="9600" b="0" dirty="0" smtClean="0">
                <a:solidFill>
                  <a:schemeClr val="bg1"/>
                </a:solidFill>
              </a:rPr>
              <a:t> ОН група је увијек </a:t>
            </a:r>
            <a:r>
              <a:rPr lang="sr-Cyrl-BA" sz="9600" b="0" dirty="0" err="1" smtClean="0">
                <a:solidFill>
                  <a:schemeClr val="bg1"/>
                </a:solidFill>
              </a:rPr>
              <a:t>једновалентно</a:t>
            </a:r>
            <a:r>
              <a:rPr lang="sr-Cyrl-BA" sz="9600" b="0" dirty="0" smtClean="0">
                <a:solidFill>
                  <a:schemeClr val="bg1"/>
                </a:solidFill>
              </a:rPr>
              <a:t> негативно наелектрисана</a:t>
            </a:r>
            <a:r>
              <a:rPr lang="en-US" sz="9600" b="0" dirty="0" smtClean="0">
                <a:solidFill>
                  <a:schemeClr val="bg1"/>
                </a:solidFill>
              </a:rPr>
              <a:t>.</a:t>
            </a:r>
            <a:r>
              <a:rPr lang="sr-Cyrl-BA" sz="9600" b="0" dirty="0" smtClean="0">
                <a:solidFill>
                  <a:schemeClr val="bg1"/>
                </a:solidFill>
              </a:rPr>
              <a:t> </a:t>
            </a:r>
            <a:endParaRPr lang="en-US" sz="9600" b="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720" y="4143380"/>
            <a:ext cx="4040188" cy="1254125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</a:rPr>
              <a:t>Број </a:t>
            </a:r>
            <a:r>
              <a:rPr lang="sr-Cyrl-BA" dirty="0" err="1" smtClean="0">
                <a:solidFill>
                  <a:schemeClr val="bg1"/>
                </a:solidFill>
              </a:rPr>
              <a:t>хидроксидних</a:t>
            </a:r>
            <a:r>
              <a:rPr lang="sr-Cyrl-BA" smtClean="0">
                <a:solidFill>
                  <a:schemeClr val="bg1"/>
                </a:solidFill>
              </a:rPr>
              <a:t> група у </a:t>
            </a:r>
            <a:r>
              <a:rPr lang="sr-Cyrl-BA" dirty="0" smtClean="0">
                <a:solidFill>
                  <a:schemeClr val="bg1"/>
                </a:solidFill>
              </a:rPr>
              <a:t>молекули базе зависи од валенце метала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6314" y="2143116"/>
            <a:ext cx="4041775" cy="1357322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sr-Latn-BA" dirty="0" smtClean="0">
                <a:solidFill>
                  <a:schemeClr val="bg1"/>
                </a:solidFill>
              </a:rPr>
              <a:t>M  ͯ(OH)</a:t>
            </a:r>
            <a:r>
              <a:rPr lang="sr-Latn-BA" sz="1200" dirty="0" smtClean="0">
                <a:solidFill>
                  <a:schemeClr val="bg1"/>
                </a:solidFill>
              </a:rPr>
              <a:t>X</a:t>
            </a:r>
            <a:endParaRPr lang="sr-Cyrl-BA" sz="1200" dirty="0" smtClean="0">
              <a:solidFill>
                <a:schemeClr val="bg1"/>
              </a:solidFill>
            </a:endParaRPr>
          </a:p>
          <a:p>
            <a:pPr algn="ctr"/>
            <a:endParaRPr lang="sr-Cyrl-BA" sz="1200" dirty="0" smtClean="0">
              <a:solidFill>
                <a:schemeClr val="bg1"/>
              </a:solidFill>
            </a:endParaRPr>
          </a:p>
          <a:p>
            <a:r>
              <a:rPr lang="sr-Cyrl-BA" sz="2000" b="0" i="1" dirty="0" smtClean="0">
                <a:solidFill>
                  <a:schemeClr val="bg1"/>
                </a:solidFill>
              </a:rPr>
              <a:t>         метал      </a:t>
            </a:r>
            <a:r>
              <a:rPr lang="sr-Cyrl-BA" sz="2000" b="0" i="1" dirty="0" err="1" smtClean="0">
                <a:solidFill>
                  <a:schemeClr val="bg1"/>
                </a:solidFill>
              </a:rPr>
              <a:t>хидроксидна</a:t>
            </a:r>
            <a:r>
              <a:rPr lang="sr-Cyrl-BA" sz="2000" b="0" i="1" dirty="0" smtClean="0">
                <a:solidFill>
                  <a:schemeClr val="bg1"/>
                </a:solidFill>
              </a:rPr>
              <a:t> група</a:t>
            </a:r>
          </a:p>
          <a:p>
            <a:pPr algn="ctr"/>
            <a:endParaRPr lang="en-US" sz="2000" b="0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6" y="4143380"/>
            <a:ext cx="4041775" cy="1825629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</a:rPr>
              <a:t>Базе или хидроксиди показују супротне хемијске особине од киселина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7000892" y="2571744"/>
            <a:ext cx="357190" cy="14287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929322" y="2571744"/>
            <a:ext cx="357190" cy="14287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215238" cy="43971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ФОРМУЛЕ БАЗА (ХИДРОКСИДА</a:t>
            </a:r>
            <a:r>
              <a:rPr lang="sr-Cyrl-BA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57216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Натријум-хидроксид</a:t>
            </a:r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sr-Cyrl-BA" b="1" dirty="0" smtClean="0">
                <a:solidFill>
                  <a:schemeClr val="bg1"/>
                </a:solidFill>
              </a:rPr>
              <a:t>Na</a:t>
            </a:r>
            <a:r>
              <a:rPr lang="sr-Cyrl-BA" baseline="30000" dirty="0" smtClean="0">
                <a:solidFill>
                  <a:schemeClr val="bg1"/>
                </a:solidFill>
              </a:rPr>
              <a:t>+</a:t>
            </a:r>
            <a:r>
              <a:rPr lang="sr-Latn-BA" baseline="30000" dirty="0" smtClean="0">
                <a:solidFill>
                  <a:schemeClr val="bg1"/>
                </a:solidFill>
              </a:rPr>
              <a:t>1</a:t>
            </a:r>
            <a:r>
              <a:rPr lang="sr-Cyrl-BA" b="1" dirty="0" smtClean="0">
                <a:solidFill>
                  <a:schemeClr val="bg1"/>
                </a:solidFill>
              </a:rPr>
              <a:t>OH</a:t>
            </a:r>
            <a:r>
              <a:rPr lang="sr-Cyrl-BA" baseline="30000" dirty="0" smtClean="0">
                <a:solidFill>
                  <a:schemeClr val="bg1"/>
                </a:solidFill>
              </a:rPr>
              <a:t>-</a:t>
            </a:r>
            <a:r>
              <a:rPr lang="sr-Latn-BA" baseline="30000" dirty="0" smtClean="0">
                <a:solidFill>
                  <a:schemeClr val="bg1"/>
                </a:solidFill>
              </a:rPr>
              <a:t>1</a:t>
            </a:r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Калијум-хидроксид</a:t>
            </a:r>
            <a:r>
              <a:rPr lang="en-US" dirty="0" smtClean="0">
                <a:solidFill>
                  <a:schemeClr val="bg1"/>
                </a:solidFill>
              </a:rPr>
              <a:t>            </a:t>
            </a:r>
            <a:r>
              <a:rPr lang="sr-Latn-BA" b="1" dirty="0" smtClean="0">
                <a:solidFill>
                  <a:schemeClr val="bg1"/>
                </a:solidFill>
              </a:rPr>
              <a:t>K</a:t>
            </a:r>
            <a:r>
              <a:rPr lang="sr-Cyrl-BA" baseline="30000" dirty="0" smtClean="0">
                <a:solidFill>
                  <a:schemeClr val="bg1"/>
                </a:solidFill>
              </a:rPr>
              <a:t>+</a:t>
            </a:r>
            <a:r>
              <a:rPr lang="sr-Latn-BA" baseline="30000" dirty="0" smtClean="0">
                <a:solidFill>
                  <a:schemeClr val="bg1"/>
                </a:solidFill>
              </a:rPr>
              <a:t>1</a:t>
            </a:r>
            <a:r>
              <a:rPr lang="sr-Cyrl-BA" b="1" dirty="0" smtClean="0">
                <a:solidFill>
                  <a:schemeClr val="bg1"/>
                </a:solidFill>
              </a:rPr>
              <a:t>OH</a:t>
            </a:r>
            <a:r>
              <a:rPr lang="sr-Cyrl-BA" baseline="30000" dirty="0" smtClean="0">
                <a:solidFill>
                  <a:schemeClr val="bg1"/>
                </a:solidFill>
              </a:rPr>
              <a:t>-</a:t>
            </a:r>
            <a:r>
              <a:rPr lang="sr-Latn-BA" baseline="30000" dirty="0" smtClean="0">
                <a:solidFill>
                  <a:schemeClr val="bg1"/>
                </a:solidFill>
              </a:rPr>
              <a:t>1</a:t>
            </a:r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Калцијум-хидроксид</a:t>
            </a:r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sr-Latn-BA" b="1" dirty="0" err="1" smtClean="0">
                <a:solidFill>
                  <a:schemeClr val="bg1"/>
                </a:solidFill>
              </a:rPr>
              <a:t>Ca</a:t>
            </a:r>
            <a:r>
              <a:rPr lang="sr-Cyrl-BA" baseline="30000" dirty="0" smtClean="0">
                <a:solidFill>
                  <a:schemeClr val="bg1"/>
                </a:solidFill>
              </a:rPr>
              <a:t>+</a:t>
            </a:r>
            <a:r>
              <a:rPr lang="sr-Latn-BA" baseline="30000" dirty="0" smtClean="0">
                <a:solidFill>
                  <a:schemeClr val="bg1"/>
                </a:solidFill>
              </a:rPr>
              <a:t>2</a:t>
            </a:r>
            <a:r>
              <a:rPr lang="sr-Cyrl-BA" b="1" dirty="0" smtClean="0">
                <a:solidFill>
                  <a:schemeClr val="bg1"/>
                </a:solidFill>
              </a:rPr>
              <a:t>(OH)</a:t>
            </a:r>
            <a:r>
              <a:rPr lang="sr-Latn-BA" b="1" baseline="-25000" dirty="0" smtClean="0">
                <a:solidFill>
                  <a:schemeClr val="bg1"/>
                </a:solidFill>
              </a:rPr>
              <a:t>2</a:t>
            </a:r>
            <a:r>
              <a:rPr lang="sr-Cyrl-BA" baseline="30000" dirty="0" smtClean="0">
                <a:solidFill>
                  <a:schemeClr val="bg1"/>
                </a:solidFill>
              </a:rPr>
              <a:t>-</a:t>
            </a:r>
            <a:r>
              <a:rPr lang="sr-Latn-BA" baseline="30000" dirty="0" smtClean="0">
                <a:solidFill>
                  <a:schemeClr val="bg1"/>
                </a:solidFill>
              </a:rPr>
              <a:t>1</a:t>
            </a:r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Магнезијум-хидроксид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sr-Latn-BA" b="1" dirty="0" err="1" smtClean="0">
                <a:solidFill>
                  <a:schemeClr val="bg1"/>
                </a:solidFill>
              </a:rPr>
              <a:t>Mg</a:t>
            </a:r>
            <a:r>
              <a:rPr lang="sr-Cyrl-BA" baseline="30000" dirty="0" smtClean="0">
                <a:solidFill>
                  <a:schemeClr val="bg1"/>
                </a:solidFill>
              </a:rPr>
              <a:t>+</a:t>
            </a:r>
            <a:r>
              <a:rPr lang="sr-Latn-BA" baseline="30000" dirty="0" smtClean="0">
                <a:solidFill>
                  <a:schemeClr val="bg1"/>
                </a:solidFill>
              </a:rPr>
              <a:t>2</a:t>
            </a:r>
            <a:r>
              <a:rPr lang="sr-Cyrl-BA" b="1" dirty="0" smtClean="0">
                <a:solidFill>
                  <a:schemeClr val="bg1"/>
                </a:solidFill>
              </a:rPr>
              <a:t>(OH)</a:t>
            </a:r>
            <a:r>
              <a:rPr lang="sr-Latn-BA" b="1" baseline="-25000" dirty="0" smtClean="0">
                <a:solidFill>
                  <a:schemeClr val="bg1"/>
                </a:solidFill>
              </a:rPr>
              <a:t>2</a:t>
            </a:r>
            <a:r>
              <a:rPr lang="sr-Cyrl-BA" baseline="30000" dirty="0" smtClean="0">
                <a:solidFill>
                  <a:schemeClr val="bg1"/>
                </a:solidFill>
              </a:rPr>
              <a:t>-</a:t>
            </a:r>
            <a:r>
              <a:rPr lang="sr-Latn-BA" baseline="30000" dirty="0" smtClean="0">
                <a:solidFill>
                  <a:schemeClr val="bg1"/>
                </a:solidFill>
              </a:rPr>
              <a:t>1</a:t>
            </a:r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>
              <a:solidFill>
                <a:schemeClr val="bg1"/>
              </a:solidFill>
            </a:endParaRPr>
          </a:p>
          <a:p>
            <a:r>
              <a:rPr lang="sr-Cyrl-BA" dirty="0" smtClean="0">
                <a:solidFill>
                  <a:schemeClr val="bg1"/>
                </a:solidFill>
              </a:rPr>
              <a:t>Алуминијум-хидроксид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sr-Latn-BA" b="1" dirty="0" smtClean="0">
                <a:solidFill>
                  <a:schemeClr val="bg1"/>
                </a:solidFill>
              </a:rPr>
              <a:t>Al</a:t>
            </a:r>
            <a:r>
              <a:rPr lang="sr-Cyrl-BA" baseline="30000" dirty="0" smtClean="0">
                <a:solidFill>
                  <a:schemeClr val="bg1"/>
                </a:solidFill>
              </a:rPr>
              <a:t>+</a:t>
            </a:r>
            <a:r>
              <a:rPr lang="sr-Latn-BA" baseline="30000" dirty="0" smtClean="0">
                <a:solidFill>
                  <a:schemeClr val="bg1"/>
                </a:solidFill>
              </a:rPr>
              <a:t>3</a:t>
            </a:r>
            <a:r>
              <a:rPr lang="sr-Cyrl-BA" b="1" dirty="0" smtClean="0">
                <a:solidFill>
                  <a:schemeClr val="bg1"/>
                </a:solidFill>
              </a:rPr>
              <a:t>(OH)</a:t>
            </a:r>
            <a:r>
              <a:rPr lang="sr-Cyrl-BA" b="1" baseline="-25000" dirty="0" smtClean="0">
                <a:solidFill>
                  <a:schemeClr val="bg1"/>
                </a:solidFill>
              </a:rPr>
              <a:t>3</a:t>
            </a:r>
            <a:r>
              <a:rPr lang="sr-Cyrl-BA" baseline="30000" dirty="0" smtClean="0">
                <a:solidFill>
                  <a:schemeClr val="bg1"/>
                </a:solidFill>
              </a:rPr>
              <a:t>-</a:t>
            </a:r>
            <a:r>
              <a:rPr lang="sr-Latn-BA" baseline="30000" dirty="0" smtClean="0">
                <a:solidFill>
                  <a:schemeClr val="bg1"/>
                </a:solidFill>
              </a:rPr>
              <a:t>1</a:t>
            </a:r>
            <a:endParaRPr lang="en-US" baseline="30000" dirty="0" smtClean="0">
              <a:solidFill>
                <a:schemeClr val="bg1"/>
              </a:solidFill>
            </a:endParaRPr>
          </a:p>
          <a:p>
            <a:endParaRPr lang="en-US" baseline="30000" dirty="0" smtClean="0"/>
          </a:p>
          <a:p>
            <a:r>
              <a:rPr lang="sr-Cyrl-BA" dirty="0" smtClean="0">
                <a:solidFill>
                  <a:schemeClr val="bg1"/>
                </a:solidFill>
              </a:rPr>
              <a:t>Гвожђе(</a:t>
            </a:r>
            <a:r>
              <a:rPr lang="sr-Latn-BA" dirty="0" smtClean="0">
                <a:solidFill>
                  <a:schemeClr val="bg1"/>
                </a:solidFill>
              </a:rPr>
              <a:t>III)</a:t>
            </a:r>
            <a:r>
              <a:rPr lang="sr-Cyrl-BA" dirty="0" smtClean="0">
                <a:solidFill>
                  <a:schemeClr val="bg1"/>
                </a:solidFill>
              </a:rPr>
              <a:t>-хидроксид</a:t>
            </a: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sr-Cyrl-BA" b="1" dirty="0" err="1" smtClean="0">
                <a:solidFill>
                  <a:schemeClr val="bg1"/>
                </a:solidFill>
              </a:rPr>
              <a:t>Fe</a:t>
            </a:r>
            <a:r>
              <a:rPr lang="sr-Cyrl-BA" baseline="30000" dirty="0" smtClean="0">
                <a:solidFill>
                  <a:schemeClr val="bg1"/>
                </a:solidFill>
              </a:rPr>
              <a:t>+</a:t>
            </a:r>
            <a:r>
              <a:rPr lang="sr-Latn-BA" baseline="30000" dirty="0" smtClean="0">
                <a:solidFill>
                  <a:schemeClr val="bg1"/>
                </a:solidFill>
              </a:rPr>
              <a:t>3</a:t>
            </a:r>
            <a:r>
              <a:rPr lang="sr-Cyrl-BA" b="1" dirty="0" smtClean="0">
                <a:solidFill>
                  <a:schemeClr val="bg1"/>
                </a:solidFill>
              </a:rPr>
              <a:t>(OH)</a:t>
            </a:r>
            <a:r>
              <a:rPr lang="sr-Cyrl-BA" b="1" baseline="-25000" dirty="0" smtClean="0">
                <a:solidFill>
                  <a:schemeClr val="bg1"/>
                </a:solidFill>
              </a:rPr>
              <a:t>3</a:t>
            </a:r>
            <a:r>
              <a:rPr lang="sr-Cyrl-BA" baseline="30000" dirty="0" smtClean="0">
                <a:solidFill>
                  <a:schemeClr val="bg1"/>
                </a:solidFill>
              </a:rPr>
              <a:t>-</a:t>
            </a:r>
            <a:r>
              <a:rPr lang="sr-Latn-BA" baseline="30000" dirty="0" smtClean="0">
                <a:solidFill>
                  <a:schemeClr val="bg1"/>
                </a:solidFill>
              </a:rPr>
              <a:t>1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sr-Latn-BA" baseline="30000" dirty="0" smtClean="0"/>
          </a:p>
          <a:p>
            <a:endParaRPr lang="sr-Cyrl-BA" dirty="0" smtClean="0"/>
          </a:p>
          <a:p>
            <a:endParaRPr lang="en-US" baseline="30000" dirty="0" smtClean="0"/>
          </a:p>
          <a:p>
            <a:endParaRPr lang="sr-Latn-BA" baseline="30000" dirty="0" smtClean="0"/>
          </a:p>
          <a:p>
            <a:endParaRPr lang="sr-Cyrl-BA" dirty="0" smtClean="0"/>
          </a:p>
          <a:p>
            <a:endParaRPr lang="en-US" baseline="30000" dirty="0" smtClean="0"/>
          </a:p>
          <a:p>
            <a:endParaRPr lang="sr-Latn-BA" baseline="30000" dirty="0" smtClean="0"/>
          </a:p>
          <a:p>
            <a:endParaRPr lang="sr-Cyrl-BA" baseline="30000" dirty="0" smtClean="0"/>
          </a:p>
          <a:p>
            <a:endParaRPr lang="sr-Cyrl-BA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Како настају базе или хидроксиди?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42910" y="1571612"/>
            <a:ext cx="3786214" cy="221457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/>
              <a:t>1. Реакцијом оксида метала са водом</a:t>
            </a:r>
            <a:r>
              <a:rPr lang="sr-Latn-BA" sz="2800" dirty="0" smtClean="0"/>
              <a:t>.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2643174" y="4071918"/>
            <a:ext cx="4071966" cy="278608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/>
              <a:t>2. Реакцијом метала са водом при чему се ослобађа молекула водоника</a:t>
            </a:r>
            <a:r>
              <a:rPr lang="sr-Latn-BA" sz="2800" dirty="0" smtClean="0"/>
              <a:t>.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5000628" y="1571612"/>
            <a:ext cx="3786214" cy="250033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b="1" i="1" dirty="0" smtClean="0"/>
              <a:t>Оксиди метала</a:t>
            </a:r>
            <a:r>
              <a:rPr lang="sr-Cyrl-BA" sz="2800" dirty="0" smtClean="0"/>
              <a:t> се још називају </a:t>
            </a:r>
            <a:r>
              <a:rPr lang="sr-Cyrl-BA" sz="2800" b="1" i="1" dirty="0" smtClean="0"/>
              <a:t>базни оксиди </a:t>
            </a:r>
            <a:r>
              <a:rPr lang="sr-Cyrl-BA" sz="2800" dirty="0" smtClean="0"/>
              <a:t>или </a:t>
            </a:r>
            <a:r>
              <a:rPr lang="sr-Cyrl-BA" sz="2800" b="1" i="1" dirty="0" err="1" smtClean="0"/>
              <a:t>анхидриди</a:t>
            </a:r>
            <a:r>
              <a:rPr lang="sr-Cyrl-BA" sz="2800" b="1" i="1" dirty="0" smtClean="0"/>
              <a:t> база</a:t>
            </a:r>
            <a:r>
              <a:rPr lang="sr-Latn-BA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285728"/>
            <a:ext cx="2714644" cy="85725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</a:rPr>
              <a:t>АНХИДРИД БАЗЕ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14678" y="285728"/>
            <a:ext cx="1714512" cy="85725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</a:rPr>
              <a:t>ВОДА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143636" y="214290"/>
            <a:ext cx="3000364" cy="100013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</a:rPr>
              <a:t>БАЗА (ХИДРОКСИД)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000628" y="571480"/>
            <a:ext cx="978408" cy="27031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714488"/>
            <a:ext cx="9144000" cy="5429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sr-Latn-BA" sz="2400" b="1" dirty="0" smtClean="0">
                <a:solidFill>
                  <a:schemeClr val="tx1"/>
                </a:solidFill>
              </a:rPr>
              <a:t>Na</a:t>
            </a:r>
            <a:r>
              <a:rPr lang="sr-Cyrl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 + H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O→ </a:t>
            </a:r>
            <a:r>
              <a:rPr lang="sr-Latn-BA" sz="2400" b="1" dirty="0" smtClean="0">
                <a:solidFill>
                  <a:srgbClr val="FF0000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 </a:t>
            </a:r>
            <a:r>
              <a:rPr lang="sr-Latn-BA" sz="2400" b="1" dirty="0" err="1" smtClean="0">
                <a:solidFill>
                  <a:schemeClr val="tx1"/>
                </a:solidFill>
              </a:rPr>
              <a:t>NaOH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000" i="1" dirty="0" smtClean="0">
                <a:solidFill>
                  <a:schemeClr val="tx1"/>
                </a:solidFill>
              </a:rPr>
              <a:t>  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натријум-оксид</a:t>
            </a:r>
            <a:r>
              <a:rPr lang="en-US" sz="2400" i="1" dirty="0" smtClean="0">
                <a:solidFill>
                  <a:schemeClr val="tx1"/>
                </a:solidFill>
              </a:rPr>
              <a:t>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натријум-хидроксид</a:t>
            </a:r>
            <a:endParaRPr lang="sr-Latn-BA" sz="24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                               </a:t>
            </a:r>
            <a:r>
              <a:rPr lang="sr-Latn-BA" sz="2400" b="1" dirty="0" smtClean="0">
                <a:solidFill>
                  <a:schemeClr val="tx1"/>
                </a:solidFill>
              </a:rPr>
              <a:t>K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 + H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 → </a:t>
            </a:r>
            <a:r>
              <a:rPr lang="sr-Latn-BA" sz="2400" b="1" dirty="0" smtClean="0">
                <a:solidFill>
                  <a:srgbClr val="FF0000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 KOH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000" i="1" dirty="0" smtClean="0">
                <a:solidFill>
                  <a:schemeClr val="tx1"/>
                </a:solidFill>
              </a:rPr>
              <a:t>      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калијум-оксид</a:t>
            </a:r>
            <a:r>
              <a:rPr lang="en-US" sz="2000" i="1" dirty="0" smtClean="0">
                <a:solidFill>
                  <a:schemeClr val="tx1"/>
                </a:solidFill>
              </a:rPr>
              <a:t>      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калијум-хидроксид</a:t>
            </a:r>
            <a:endParaRPr lang="sr-Latn-BA" sz="24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                               </a:t>
            </a:r>
            <a:r>
              <a:rPr lang="sr-Latn-BA" sz="2400" b="1" dirty="0" err="1" smtClean="0">
                <a:solidFill>
                  <a:schemeClr val="tx1"/>
                </a:solidFill>
              </a:rPr>
              <a:t>CaO</a:t>
            </a:r>
            <a:r>
              <a:rPr lang="sr-Latn-BA" sz="2400" b="1" dirty="0" smtClean="0">
                <a:solidFill>
                  <a:schemeClr val="tx1"/>
                </a:solidFill>
              </a:rPr>
              <a:t> + H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 → </a:t>
            </a:r>
            <a:r>
              <a:rPr lang="sr-Latn-BA" sz="2400" b="1" dirty="0" err="1" smtClean="0">
                <a:solidFill>
                  <a:schemeClr val="tx1"/>
                </a:solidFill>
              </a:rPr>
              <a:t>Ca</a:t>
            </a:r>
            <a:r>
              <a:rPr lang="sr-Latn-BA" sz="2400" b="1" dirty="0" smtClean="0">
                <a:solidFill>
                  <a:schemeClr val="tx1"/>
                </a:solidFill>
              </a:rPr>
              <a:t>(OH)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b="1" i="1" dirty="0" smtClean="0">
                <a:solidFill>
                  <a:schemeClr val="tx1"/>
                </a:solidFill>
              </a:rPr>
              <a:t>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калцијум-оксид </a:t>
            </a:r>
            <a:r>
              <a:rPr lang="en-US" sz="2000" i="1" dirty="0" smtClean="0">
                <a:solidFill>
                  <a:schemeClr val="tx1"/>
                </a:solidFill>
              </a:rPr>
              <a:t>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калцијум-хидроксид</a:t>
            </a:r>
            <a:endParaRPr lang="sr-Latn-BA" sz="20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sr-Latn-BA" sz="2400" b="1" dirty="0" err="1" smtClean="0">
                <a:solidFill>
                  <a:schemeClr val="tx1"/>
                </a:solidFill>
              </a:rPr>
              <a:t>MgO</a:t>
            </a:r>
            <a:r>
              <a:rPr lang="sr-Latn-BA" sz="2400" b="1" dirty="0" smtClean="0">
                <a:solidFill>
                  <a:schemeClr val="tx1"/>
                </a:solidFill>
              </a:rPr>
              <a:t> + H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 → </a:t>
            </a:r>
            <a:r>
              <a:rPr lang="sr-Latn-BA" sz="2400" b="1" dirty="0" err="1" smtClean="0">
                <a:solidFill>
                  <a:schemeClr val="tx1"/>
                </a:solidFill>
              </a:rPr>
              <a:t>Mg</a:t>
            </a:r>
            <a:r>
              <a:rPr lang="sr-Latn-BA" sz="2400" b="1" dirty="0" smtClean="0">
                <a:solidFill>
                  <a:schemeClr val="tx1"/>
                </a:solidFill>
              </a:rPr>
              <a:t>(OH)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endParaRPr lang="sr-Latn-BA" b="1" i="1" dirty="0" smtClean="0">
              <a:solidFill>
                <a:schemeClr val="tx1"/>
              </a:solidFill>
            </a:endParaRPr>
          </a:p>
          <a:p>
            <a:r>
              <a:rPr lang="en-US" sz="2000" i="1" dirty="0" smtClean="0">
                <a:solidFill>
                  <a:schemeClr val="tx1"/>
                </a:solidFill>
              </a:rPr>
              <a:t>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магнезијум-оксид</a:t>
            </a:r>
            <a:r>
              <a:rPr lang="en-US" sz="2000" i="1" dirty="0" smtClean="0">
                <a:solidFill>
                  <a:schemeClr val="tx1"/>
                </a:solidFill>
              </a:rPr>
              <a:t>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 магнезијум-хидроксид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                              </a:t>
            </a:r>
            <a:r>
              <a:rPr lang="sr-Latn-BA" sz="2400" b="1" dirty="0" smtClean="0">
                <a:solidFill>
                  <a:schemeClr val="tx1"/>
                </a:solidFill>
              </a:rPr>
              <a:t>Al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</a:t>
            </a:r>
            <a:r>
              <a:rPr lang="sr-Latn-BA" b="1" dirty="0" smtClean="0">
                <a:solidFill>
                  <a:schemeClr val="tx1"/>
                </a:solidFill>
              </a:rPr>
              <a:t>3</a:t>
            </a:r>
            <a:r>
              <a:rPr lang="sr-Latn-BA" sz="2400" b="1" dirty="0" smtClean="0">
                <a:solidFill>
                  <a:schemeClr val="tx1"/>
                </a:solidFill>
              </a:rPr>
              <a:t> +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3 </a:t>
            </a:r>
            <a:r>
              <a:rPr lang="sr-Latn-BA" sz="2400" b="1" dirty="0" smtClean="0">
                <a:solidFill>
                  <a:schemeClr val="tx1"/>
                </a:solidFill>
              </a:rPr>
              <a:t>H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O→</a:t>
            </a:r>
            <a:r>
              <a:rPr lang="sr-Latn-BA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sr-Latn-BA" sz="2400" b="1" dirty="0" smtClean="0">
                <a:solidFill>
                  <a:schemeClr val="tx1"/>
                </a:solidFill>
              </a:rPr>
              <a:t>Al(OH)</a:t>
            </a:r>
            <a:r>
              <a:rPr lang="sr-Latn-BA" b="1" dirty="0" smtClean="0">
                <a:solidFill>
                  <a:schemeClr val="tx1"/>
                </a:solidFill>
              </a:rPr>
              <a:t>3</a:t>
            </a:r>
            <a:endParaRPr lang="en-US" b="1" i="1" dirty="0" smtClean="0">
              <a:solidFill>
                <a:schemeClr val="tx1"/>
              </a:solidFill>
            </a:endParaRP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алуминијум-оксид</a:t>
            </a:r>
            <a:r>
              <a:rPr lang="en-US" sz="2000" i="1" dirty="0" smtClean="0">
                <a:solidFill>
                  <a:schemeClr val="tx1"/>
                </a:solidFill>
              </a:rPr>
              <a:t>  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алуминијум-хидроксид</a:t>
            </a:r>
            <a:endParaRPr lang="sr-Latn-BA" sz="20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Fe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sr-Latn-BA" sz="2400" b="1" dirty="0" smtClean="0">
                <a:solidFill>
                  <a:schemeClr val="tx1"/>
                </a:solidFill>
              </a:rPr>
              <a:t> +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r-Latn-BA" sz="2400" b="1" dirty="0" smtClean="0">
                <a:solidFill>
                  <a:srgbClr val="FF0000"/>
                </a:solidFill>
              </a:rPr>
              <a:t>3</a:t>
            </a:r>
            <a:r>
              <a:rPr lang="sr-Latn-BA" sz="2400" b="1" dirty="0" smtClean="0">
                <a:solidFill>
                  <a:schemeClr val="tx1"/>
                </a:solidFill>
              </a:rPr>
              <a:t>H</a:t>
            </a:r>
            <a:r>
              <a:rPr lang="sr-Latn-BA" b="1" dirty="0" smtClean="0">
                <a:solidFill>
                  <a:schemeClr val="tx1"/>
                </a:solidFill>
              </a:rPr>
              <a:t>2</a:t>
            </a:r>
            <a:r>
              <a:rPr lang="sr-Latn-BA" sz="2400" b="1" dirty="0" smtClean="0">
                <a:solidFill>
                  <a:schemeClr val="tx1"/>
                </a:solidFill>
              </a:rPr>
              <a:t>O →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r-Latn-BA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Fe</a:t>
            </a:r>
            <a:r>
              <a:rPr lang="sr-Latn-BA" sz="2400" b="1" dirty="0" smtClean="0">
                <a:solidFill>
                  <a:schemeClr val="tx1"/>
                </a:solidFill>
              </a:rPr>
              <a:t>(OH)</a:t>
            </a:r>
            <a:r>
              <a:rPr lang="sr-Latn-BA" b="1" dirty="0" smtClean="0">
                <a:solidFill>
                  <a:schemeClr val="tx1"/>
                </a:solidFill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гвожђе (</a:t>
            </a:r>
            <a:r>
              <a:rPr lang="sr-Latn-BA" sz="2000" i="1" dirty="0" smtClean="0">
                <a:solidFill>
                  <a:schemeClr val="tx1"/>
                </a:solidFill>
              </a:rPr>
              <a:t>III</a:t>
            </a:r>
            <a:r>
              <a:rPr lang="sr-Cyrl-BA" sz="2000" i="1" dirty="0" smtClean="0">
                <a:solidFill>
                  <a:schemeClr val="tx1"/>
                </a:solidFill>
              </a:rPr>
              <a:t>)-оксид</a:t>
            </a:r>
            <a:r>
              <a:rPr lang="sr-Cyrl-B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                      </a:t>
            </a:r>
            <a:r>
              <a:rPr lang="sr-Cyrl-BA" sz="2000" i="1" dirty="0" smtClean="0">
                <a:solidFill>
                  <a:schemeClr val="tx1"/>
                </a:solidFill>
              </a:rPr>
              <a:t>гвожђе (</a:t>
            </a:r>
            <a:r>
              <a:rPr lang="sr-Latn-BA" sz="2000" i="1" dirty="0" smtClean="0">
                <a:solidFill>
                  <a:schemeClr val="tx1"/>
                </a:solidFill>
              </a:rPr>
              <a:t>III</a:t>
            </a:r>
            <a:r>
              <a:rPr lang="sr-Cyrl-BA" sz="2000" i="1" dirty="0" smtClean="0">
                <a:solidFill>
                  <a:schemeClr val="tx1"/>
                </a:solidFill>
              </a:rPr>
              <a:t>)-хидроксид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2786050" y="428604"/>
            <a:ext cx="428628" cy="571504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dirty="0" smtClean="0"/>
              <a:t>            </a:t>
            </a:r>
            <a:r>
              <a:rPr lang="sr-Latn-BA" dirty="0" smtClean="0">
                <a:solidFill>
                  <a:srgbClr val="C00000"/>
                </a:solidFill>
              </a:rPr>
              <a:t>2</a:t>
            </a:r>
            <a:r>
              <a:rPr lang="sr-Latn-BA" dirty="0" smtClean="0"/>
              <a:t> Na + </a:t>
            </a:r>
            <a:r>
              <a:rPr lang="sr-Latn-BA" dirty="0" smtClean="0">
                <a:solidFill>
                  <a:srgbClr val="C00000"/>
                </a:solidFill>
              </a:rPr>
              <a:t>2</a:t>
            </a:r>
            <a:r>
              <a:rPr lang="sr-Latn-BA" dirty="0" smtClean="0"/>
              <a:t> H</a:t>
            </a:r>
            <a:r>
              <a:rPr lang="sr-Latn-BA" sz="1800" dirty="0" smtClean="0"/>
              <a:t>2</a:t>
            </a:r>
            <a:r>
              <a:rPr lang="sr-Latn-BA" dirty="0" smtClean="0"/>
              <a:t>O → </a:t>
            </a:r>
            <a:r>
              <a:rPr lang="sr-Latn-BA" dirty="0" smtClean="0">
                <a:solidFill>
                  <a:srgbClr val="C00000"/>
                </a:solidFill>
              </a:rPr>
              <a:t>2</a:t>
            </a:r>
            <a:r>
              <a:rPr lang="sr-Latn-BA" dirty="0" smtClean="0"/>
              <a:t> </a:t>
            </a:r>
            <a:r>
              <a:rPr lang="sr-Latn-BA" dirty="0" err="1" smtClean="0"/>
              <a:t>NaOH</a:t>
            </a:r>
            <a:r>
              <a:rPr lang="sr-Latn-BA" dirty="0" smtClean="0"/>
              <a:t> + H</a:t>
            </a:r>
            <a:r>
              <a:rPr lang="sr-Latn-BA" sz="1800" dirty="0" smtClean="0"/>
              <a:t>2</a:t>
            </a:r>
            <a:r>
              <a:rPr lang="sr-Latn-BA" dirty="0" smtClean="0"/>
              <a:t>↑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dirty="0" smtClean="0"/>
              <a:t>               </a:t>
            </a:r>
            <a:r>
              <a:rPr lang="sr-Latn-BA" dirty="0" smtClean="0">
                <a:solidFill>
                  <a:srgbClr val="C00000"/>
                </a:solidFill>
              </a:rPr>
              <a:t>2</a:t>
            </a:r>
            <a:r>
              <a:rPr lang="sr-Latn-BA" dirty="0" smtClean="0"/>
              <a:t> K + </a:t>
            </a:r>
            <a:r>
              <a:rPr lang="sr-Latn-BA" dirty="0" smtClean="0">
                <a:solidFill>
                  <a:srgbClr val="C00000"/>
                </a:solidFill>
              </a:rPr>
              <a:t>2</a:t>
            </a:r>
            <a:r>
              <a:rPr lang="sr-Latn-BA" dirty="0" smtClean="0"/>
              <a:t> H</a:t>
            </a:r>
            <a:r>
              <a:rPr lang="sr-Latn-BA" sz="1800" dirty="0" smtClean="0"/>
              <a:t>2</a:t>
            </a:r>
            <a:r>
              <a:rPr lang="sr-Latn-BA" dirty="0" smtClean="0"/>
              <a:t>O → </a:t>
            </a:r>
            <a:r>
              <a:rPr lang="sr-Latn-BA" dirty="0" smtClean="0">
                <a:solidFill>
                  <a:srgbClr val="C00000"/>
                </a:solidFill>
              </a:rPr>
              <a:t>2</a:t>
            </a:r>
            <a:r>
              <a:rPr lang="sr-Latn-BA" dirty="0" smtClean="0"/>
              <a:t> KOH + H</a:t>
            </a:r>
            <a:r>
              <a:rPr lang="sr-Latn-BA" sz="1800" dirty="0" smtClean="0"/>
              <a:t>2</a:t>
            </a:r>
            <a:r>
              <a:rPr lang="sr-Latn-BA" dirty="0" smtClean="0"/>
              <a:t>↑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dirty="0" smtClean="0"/>
              <a:t>                </a:t>
            </a:r>
            <a:r>
              <a:rPr lang="sr-Latn-BA" dirty="0" err="1" smtClean="0"/>
              <a:t>Ca</a:t>
            </a:r>
            <a:r>
              <a:rPr lang="sr-Latn-BA" dirty="0" smtClean="0"/>
              <a:t> + </a:t>
            </a:r>
            <a:r>
              <a:rPr lang="sr-Latn-BA" dirty="0" smtClean="0">
                <a:solidFill>
                  <a:srgbClr val="C00000"/>
                </a:solidFill>
              </a:rPr>
              <a:t>2</a:t>
            </a:r>
            <a:r>
              <a:rPr lang="sr-Latn-BA" dirty="0" smtClean="0"/>
              <a:t> H</a:t>
            </a:r>
            <a:r>
              <a:rPr lang="sr-Latn-BA" sz="1800" dirty="0" smtClean="0"/>
              <a:t>2</a:t>
            </a:r>
            <a:r>
              <a:rPr lang="sr-Latn-BA" dirty="0" smtClean="0"/>
              <a:t>O → </a:t>
            </a:r>
            <a:r>
              <a:rPr lang="sr-Latn-BA" dirty="0" err="1" smtClean="0"/>
              <a:t>Ca</a:t>
            </a:r>
            <a:r>
              <a:rPr lang="sr-Latn-BA" dirty="0" smtClean="0"/>
              <a:t>(OH)</a:t>
            </a:r>
            <a:r>
              <a:rPr lang="sr-Latn-BA" sz="1800" dirty="0" smtClean="0"/>
              <a:t>2</a:t>
            </a:r>
            <a:r>
              <a:rPr lang="sr-Latn-BA" dirty="0" smtClean="0"/>
              <a:t> + H</a:t>
            </a:r>
            <a:r>
              <a:rPr lang="sr-Latn-BA" sz="1800" dirty="0" smtClean="0"/>
              <a:t>2</a:t>
            </a:r>
            <a:r>
              <a:rPr lang="sr-Latn-BA" dirty="0" smtClean="0"/>
              <a:t>↑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r>
              <a:rPr lang="sr-Latn-BA" dirty="0" smtClean="0"/>
              <a:t>               </a:t>
            </a:r>
            <a:r>
              <a:rPr lang="sr-Latn-BA" dirty="0" err="1" smtClean="0"/>
              <a:t>Mg</a:t>
            </a:r>
            <a:r>
              <a:rPr lang="sr-Latn-BA" dirty="0" smtClean="0"/>
              <a:t> + </a:t>
            </a:r>
            <a:r>
              <a:rPr lang="sr-Latn-BA" dirty="0" smtClean="0">
                <a:solidFill>
                  <a:srgbClr val="C00000"/>
                </a:solidFill>
              </a:rPr>
              <a:t>2</a:t>
            </a:r>
            <a:r>
              <a:rPr lang="sr-Latn-BA" dirty="0" smtClean="0"/>
              <a:t> H</a:t>
            </a:r>
            <a:r>
              <a:rPr lang="sr-Latn-BA" sz="1800" dirty="0" smtClean="0"/>
              <a:t>2</a:t>
            </a:r>
            <a:r>
              <a:rPr lang="sr-Latn-BA" dirty="0" smtClean="0"/>
              <a:t>O → </a:t>
            </a:r>
            <a:r>
              <a:rPr lang="sr-Latn-BA" dirty="0" err="1" smtClean="0"/>
              <a:t>Mg</a:t>
            </a:r>
            <a:r>
              <a:rPr lang="sr-Latn-BA" dirty="0" smtClean="0"/>
              <a:t>(OH)</a:t>
            </a:r>
            <a:r>
              <a:rPr lang="sr-Latn-BA" sz="1800" dirty="0" smtClean="0"/>
              <a:t>2</a:t>
            </a:r>
            <a:r>
              <a:rPr lang="sr-Latn-BA" dirty="0" smtClean="0"/>
              <a:t> + H</a:t>
            </a:r>
            <a:r>
              <a:rPr lang="sr-Latn-BA" sz="1800" dirty="0" smtClean="0"/>
              <a:t>2</a:t>
            </a:r>
            <a:r>
              <a:rPr lang="sr-Latn-BA" dirty="0" smtClean="0"/>
              <a:t>↑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4282" y="357166"/>
            <a:ext cx="1571636" cy="9286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МЕТАЛ</a:t>
            </a:r>
            <a:endParaRPr lang="en-US" sz="2400" dirty="0"/>
          </a:p>
        </p:txBody>
      </p:sp>
      <p:sp>
        <p:nvSpPr>
          <p:cNvPr id="5" name="Plus 4"/>
          <p:cNvSpPr/>
          <p:nvPr/>
        </p:nvSpPr>
        <p:spPr>
          <a:xfrm>
            <a:off x="1785918" y="714356"/>
            <a:ext cx="285752" cy="35719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43108" y="428604"/>
            <a:ext cx="1357322" cy="9286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ВОДА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3571868" y="785794"/>
            <a:ext cx="571504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4214810" y="500042"/>
            <a:ext cx="2428892" cy="9286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БАЗА</a:t>
            </a:r>
          </a:p>
          <a:p>
            <a:pPr algn="ctr"/>
            <a:r>
              <a:rPr lang="sr-Cyrl-BA" sz="2000" dirty="0" smtClean="0"/>
              <a:t>(ХИДРОКСИД)</a:t>
            </a:r>
            <a:endParaRPr lang="en-US" sz="2000" dirty="0"/>
          </a:p>
        </p:txBody>
      </p:sp>
      <p:sp>
        <p:nvSpPr>
          <p:cNvPr id="9" name="Plus 8"/>
          <p:cNvSpPr/>
          <p:nvPr/>
        </p:nvSpPr>
        <p:spPr>
          <a:xfrm>
            <a:off x="6715140" y="714356"/>
            <a:ext cx="285752" cy="428628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00860" y="500042"/>
            <a:ext cx="2143140" cy="94035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ВОДОНИК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sr-Cyrl-BA" dirty="0" smtClean="0"/>
              <a:t>База растворљива у води назива се алкалија или лужина</a:t>
            </a:r>
            <a:r>
              <a:rPr lang="sr-Latn-BA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4038600" cy="4411675"/>
          </a:xfrm>
          <a:solidFill>
            <a:schemeClr val="bg2">
              <a:lumMod val="40000"/>
              <a:lumOff val="6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endParaRPr lang="sr-Cyrl-BA" dirty="0" smtClean="0"/>
          </a:p>
          <a:p>
            <a:r>
              <a:rPr lang="sr-Cyrl-BA" dirty="0" err="1" smtClean="0"/>
              <a:t>Хидроксидни</a:t>
            </a:r>
            <a:r>
              <a:rPr lang="sr-Cyrl-BA" dirty="0" smtClean="0"/>
              <a:t> јони дају </a:t>
            </a:r>
            <a:r>
              <a:rPr lang="sr-Cyrl-BA" dirty="0" err="1" smtClean="0"/>
              <a:t>базност</a:t>
            </a:r>
            <a:r>
              <a:rPr lang="sr-Cyrl-BA" dirty="0" smtClean="0"/>
              <a:t> средине.</a:t>
            </a:r>
          </a:p>
          <a:p>
            <a:pPr>
              <a:buNone/>
            </a:pPr>
            <a:endParaRPr lang="sr-Cyrl-BA" dirty="0" smtClean="0"/>
          </a:p>
          <a:p>
            <a:endParaRPr lang="sr-Cyrl-BA" dirty="0" smtClean="0"/>
          </a:p>
          <a:p>
            <a:r>
              <a:rPr lang="sr-Cyrl-BA" dirty="0" smtClean="0"/>
              <a:t>Горког су окуса и сапунастог изгледа.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2285992"/>
            <a:ext cx="4038600" cy="2286016"/>
          </a:xfrm>
          <a:solidFill>
            <a:schemeClr val="accent1">
              <a:lumMod val="40000"/>
              <a:lumOff val="6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BA" dirty="0" smtClean="0"/>
              <a:t>Већи број база показују</a:t>
            </a:r>
          </a:p>
          <a:p>
            <a:pPr>
              <a:buNone/>
            </a:pPr>
            <a:r>
              <a:rPr lang="sr-Cyrl-BA" dirty="0" smtClean="0"/>
              <a:t>отровна и корозивна</a:t>
            </a:r>
          </a:p>
          <a:p>
            <a:pPr>
              <a:buNone/>
            </a:pPr>
            <a:r>
              <a:rPr lang="sr-Cyrl-BA" smtClean="0"/>
              <a:t>својства</a:t>
            </a:r>
            <a:r>
              <a:rPr lang="sr-Cyrl-BA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sr-Cyrl-BA" dirty="0" smtClean="0"/>
              <a:t>Да ли базе сусрећемо у нашим домовима?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sr-Cyrl-BA" dirty="0" smtClean="0"/>
              <a:t>                         </a:t>
            </a:r>
            <a:r>
              <a:rPr lang="sr-Cyrl-BA" i="1" dirty="0" smtClean="0"/>
              <a:t>Креч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7143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sr-Cyrl-BA" dirty="0" smtClean="0"/>
              <a:t>                      </a:t>
            </a:r>
            <a:r>
              <a:rPr lang="sr-Cyrl-BA" i="1" dirty="0" smtClean="0"/>
              <a:t>Сапун</a:t>
            </a:r>
          </a:p>
          <a:p>
            <a:endParaRPr lang="en-US" dirty="0"/>
          </a:p>
        </p:txBody>
      </p:sp>
      <p:pic>
        <p:nvPicPr>
          <p:cNvPr id="1026" name="Picture 2" descr="C:\Users\user\Documents\Calcium_hydroxid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53993"/>
            <a:ext cx="4040188" cy="3193052"/>
          </a:xfrm>
          <a:prstGeom prst="rect">
            <a:avLst/>
          </a:prstGeom>
          <a:noFill/>
        </p:spPr>
      </p:pic>
      <p:pic>
        <p:nvPicPr>
          <p:cNvPr id="1027" name="Picture 3" descr="C:\Users\user\Documents\sapu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806164"/>
            <a:ext cx="4041775" cy="26887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4429132"/>
            <a:ext cx="3757610" cy="1214447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Промјеном црвеног лакмус папира у плаво</a:t>
            </a:r>
            <a:r>
              <a:rPr lang="sr-Latn-BA" sz="2800" dirty="0" smtClean="0"/>
              <a:t>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3008313" cy="1643074"/>
          </a:xfr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r-Cyrl-BA" sz="2800" dirty="0" smtClean="0"/>
              <a:t>Како се базе или хидроксиди доказују?</a:t>
            </a:r>
            <a:endParaRPr lang="en-US" sz="2800" dirty="0"/>
          </a:p>
        </p:txBody>
      </p:sp>
      <p:pic>
        <p:nvPicPr>
          <p:cNvPr id="2050" name="Picture 2" descr="C:\Users\user\Downloads\crveni lakmus papi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785926"/>
            <a:ext cx="4357718" cy="34290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390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БАЗЕ (ХИДРОКСИДИ)</vt:lpstr>
      <vt:lpstr>Базе или хидроксиди су једињења која се састоје се од метала (ријетко неметал) и хидроксидне групе, ОН (коју чине кисеоник и водоник)</vt:lpstr>
      <vt:lpstr>ФОРМУЛЕ БАЗА (ХИДРОКСИДА)</vt:lpstr>
      <vt:lpstr>Како настају базе или хидроксиди?</vt:lpstr>
      <vt:lpstr>PowerPoint Presentation</vt:lpstr>
      <vt:lpstr>PowerPoint Presentation</vt:lpstr>
      <vt:lpstr>База растворљива у води назива се алкалија или лужина.</vt:lpstr>
      <vt:lpstr>Да ли базе сусрећемо у нашим домовима?</vt:lpstr>
      <vt:lpstr>Како се базе или хидроксиди доказују?</vt:lpstr>
      <vt:lpstr>ДОМАЋА ЗАДАЋА:</vt:lpstr>
      <vt:lpstr>ХВАЛА НА ПАЖЊИ!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БАЗЕ (ХИДРОКСИДИ)</dc:title>
  <dc:creator>user</dc:creator>
  <cp:lastModifiedBy>bokica.racic.94@gmail.com</cp:lastModifiedBy>
  <cp:revision>84</cp:revision>
  <dcterms:created xsi:type="dcterms:W3CDTF">2020-03-20T16:03:19Z</dcterms:created>
  <dcterms:modified xsi:type="dcterms:W3CDTF">2020-04-13T10:23:01Z</dcterms:modified>
</cp:coreProperties>
</file>