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6" r:id="rId3"/>
    <p:sldId id="267" r:id="rId4"/>
    <p:sldId id="273" r:id="rId5"/>
    <p:sldId id="274" r:id="rId6"/>
    <p:sldId id="258" r:id="rId7"/>
    <p:sldId id="268" r:id="rId8"/>
    <p:sldId id="269" r:id="rId9"/>
    <p:sldId id="259" r:id="rId10"/>
    <p:sldId id="260" r:id="rId11"/>
    <p:sldId id="261" r:id="rId12"/>
    <p:sldId id="270" r:id="rId13"/>
    <p:sldId id="271" r:id="rId14"/>
    <p:sldId id="263" r:id="rId15"/>
    <p:sldId id="264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6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7FD96-8984-4ABE-83C1-3FEFA7CF7E8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AA90A-3242-4732-99B7-091555C51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8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AA90A-3242-4732-99B7-091555C51E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24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naslo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bs-Latn-BA"/>
              <a:t>Kliknite da biste uredili stilove prototipa naslova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s-Latn-BA"/>
              <a:t>Kliknite da biste dodali stil podnaslova prototipa</a:t>
            </a:r>
            <a:endParaRPr lang="en-US"/>
          </a:p>
        </p:txBody>
      </p:sp>
      <p:sp>
        <p:nvSpPr>
          <p:cNvPr id="4" name="Čuvar mjesta podata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A8A7-9453-4529-82FD-B77EBCF81CBD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Čuvar mjesta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jesta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E412-8EAF-4544-A934-8E804534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2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/>
              <a:t>Kliknite da biste uredili stilove prototipa naslova</a:t>
            </a:r>
            <a:endParaRPr lang="en-US"/>
          </a:p>
        </p:txBody>
      </p:sp>
      <p:sp>
        <p:nvSpPr>
          <p:cNvPr id="3" name="Čuvar mjesta vertikaln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s-Latn-BA"/>
              <a:t>Kliknite da biste uredili stilove teksta prototipa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/>
          </a:p>
        </p:txBody>
      </p:sp>
      <p:sp>
        <p:nvSpPr>
          <p:cNvPr id="4" name="Čuvar mjesta podata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A8A7-9453-4529-82FD-B77EBCF81CBD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Čuvar mjesta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jesta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E412-8EAF-4544-A934-8E804534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1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bs-Latn-BA"/>
              <a:t>Kliknite da biste uredili stilove prototipa naslova</a:t>
            </a:r>
            <a:endParaRPr lang="en-US"/>
          </a:p>
        </p:txBody>
      </p:sp>
      <p:sp>
        <p:nvSpPr>
          <p:cNvPr id="3" name="Čuvar mjesta vertikalnog teksta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bs-Latn-BA"/>
              <a:t>Kliknite da biste uredili stilove teksta prototipa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/>
          </a:p>
        </p:txBody>
      </p:sp>
      <p:sp>
        <p:nvSpPr>
          <p:cNvPr id="4" name="Čuvar mjesta podata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A8A7-9453-4529-82FD-B77EBCF81CBD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Čuvar mjesta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jesta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E412-8EAF-4544-A934-8E804534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1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/>
              <a:t>Kliknite da biste uredili stilove prototipa naslova</a:t>
            </a:r>
            <a:endParaRPr lang="en-US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s-Latn-BA"/>
              <a:t>Kliknite da biste uredili stilove teksta prototipa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/>
          </a:p>
        </p:txBody>
      </p:sp>
      <p:sp>
        <p:nvSpPr>
          <p:cNvPr id="4" name="Čuvar mjesta podata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A8A7-9453-4529-82FD-B77EBCF81CBD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Čuvar mjesta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jesta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E412-8EAF-4544-A934-8E804534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8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lo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s-Latn-BA"/>
              <a:t>Kliknite da biste uredili stilove prototipa naslova</a:t>
            </a:r>
            <a:endParaRPr lang="en-US"/>
          </a:p>
        </p:txBody>
      </p:sp>
      <p:sp>
        <p:nvSpPr>
          <p:cNvPr id="3" name="Čuvar mjesta teksta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/>
              <a:t>Kliknite da biste uredili stilove teksta prototipa</a:t>
            </a:r>
          </a:p>
        </p:txBody>
      </p:sp>
      <p:sp>
        <p:nvSpPr>
          <p:cNvPr id="4" name="Čuvar mjesta podata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A8A7-9453-4529-82FD-B77EBCF81CBD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Čuvar mjesta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jesta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E412-8EAF-4544-A934-8E804534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21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aslov i 2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/>
              <a:t>Kliknite da biste uredili stilove prototipa naslova</a:t>
            </a:r>
            <a:endParaRPr lang="en-US"/>
          </a:p>
        </p:txBody>
      </p:sp>
      <p:sp>
        <p:nvSpPr>
          <p:cNvPr id="3" name="Čuvar mjesta sadržaja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s-Latn-BA"/>
              <a:t>Kliknite da biste uredili stilove teksta prototipa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/>
          </a:p>
        </p:txBody>
      </p:sp>
      <p:sp>
        <p:nvSpPr>
          <p:cNvPr id="4" name="Čuvar mjesta sadržaja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s-Latn-BA"/>
              <a:t>Kliknite da biste uredili stilove teksta prototipa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/>
          </a:p>
        </p:txBody>
      </p:sp>
      <p:sp>
        <p:nvSpPr>
          <p:cNvPr id="5" name="Čuvar mjesta podata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A8A7-9453-4529-82FD-B77EBCF81CBD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Čuvar mjesta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Čuvar mjesta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E412-8EAF-4544-A934-8E804534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98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s-Latn-BA"/>
              <a:t>Kliknite da biste uredili stilove prototipa naslova</a:t>
            </a:r>
            <a:endParaRPr lang="en-US"/>
          </a:p>
        </p:txBody>
      </p:sp>
      <p:sp>
        <p:nvSpPr>
          <p:cNvPr id="3" name="Čuvar mjesta teksta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s-Latn-BA"/>
              <a:t>Kliknite da biste uredili stilove teksta prototipa</a:t>
            </a:r>
          </a:p>
        </p:txBody>
      </p:sp>
      <p:sp>
        <p:nvSpPr>
          <p:cNvPr id="4" name="Čuvar mjesta sadržaja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s-Latn-BA"/>
              <a:t>Kliknite da biste uredili stilove teksta prototipa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/>
          </a:p>
        </p:txBody>
      </p:sp>
      <p:sp>
        <p:nvSpPr>
          <p:cNvPr id="5" name="Čuvar mjesta teksta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s-Latn-BA"/>
              <a:t>Kliknite da biste uredili stilove teksta prototipa</a:t>
            </a:r>
          </a:p>
        </p:txBody>
      </p:sp>
      <p:sp>
        <p:nvSpPr>
          <p:cNvPr id="6" name="Čuvar mjesta sadržaja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s-Latn-BA"/>
              <a:t>Kliknite da biste uredili stilove teksta prototipa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/>
          </a:p>
        </p:txBody>
      </p:sp>
      <p:sp>
        <p:nvSpPr>
          <p:cNvPr id="7" name="Čuvar mjesta podatak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A8A7-9453-4529-82FD-B77EBCF81CBD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8" name="Čuvar mjesta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Čuvar mjesta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E412-8EAF-4544-A934-8E804534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7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/>
              <a:t>Kliknite da biste uredili stilove prototipa naslova</a:t>
            </a:r>
            <a:endParaRPr lang="en-US"/>
          </a:p>
        </p:txBody>
      </p:sp>
      <p:sp>
        <p:nvSpPr>
          <p:cNvPr id="3" name="Čuvar mjesta podatak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A8A7-9453-4529-82FD-B77EBCF81CBD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Čuvar mjesta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Čuvar mjesta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E412-8EAF-4544-A934-8E804534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33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jesta podatak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A8A7-9453-4529-82FD-B77EBCF81CBD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3" name="Čuvar mjesta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Čuvar mjesta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E412-8EAF-4544-A934-8E804534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3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s-Latn-BA"/>
              <a:t>Kliknite da biste uredili stilove prototipa naslova</a:t>
            </a:r>
            <a:endParaRPr lang="en-US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s-Latn-BA"/>
              <a:t>Kliknite da biste uredili stilove teksta prototipa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/>
          </a:p>
        </p:txBody>
      </p:sp>
      <p:sp>
        <p:nvSpPr>
          <p:cNvPr id="4" name="Čuvar mjesta teksta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s-Latn-BA"/>
              <a:t>Kliknite da biste uredili stilove teksta prototipa</a:t>
            </a:r>
          </a:p>
        </p:txBody>
      </p:sp>
      <p:sp>
        <p:nvSpPr>
          <p:cNvPr id="5" name="Čuvar mjesta podata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A8A7-9453-4529-82FD-B77EBCF81CBD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Čuvar mjesta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Čuvar mjesta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E412-8EAF-4544-A934-8E804534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11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s-Latn-BA"/>
              <a:t>Kliknite da biste uredili stilove prototipa naslova</a:t>
            </a:r>
            <a:endParaRPr lang="en-US"/>
          </a:p>
        </p:txBody>
      </p:sp>
      <p:sp>
        <p:nvSpPr>
          <p:cNvPr id="3" name="Čuvar mjesta za slik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Čuvar mjesta teksta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s-Latn-BA"/>
              <a:t>Kliknite da biste uredili stilove teksta prototipa</a:t>
            </a:r>
          </a:p>
        </p:txBody>
      </p:sp>
      <p:sp>
        <p:nvSpPr>
          <p:cNvPr id="5" name="Čuvar mjesta podata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A8A7-9453-4529-82FD-B77EBCF81CBD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Čuvar mjesta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Čuvar mjesta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E412-8EAF-4544-A934-8E804534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2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jesta naslova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s-Latn-BA"/>
              <a:t>Kliknite da biste uredili stilove prototipa naslova</a:t>
            </a:r>
            <a:endParaRPr lang="en-US"/>
          </a:p>
        </p:txBody>
      </p:sp>
      <p:sp>
        <p:nvSpPr>
          <p:cNvPr id="3" name="Čuvar mjesta teksta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s-Latn-BA"/>
              <a:t>Kliknite da biste uredili stilove teksta prototipa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/>
          </a:p>
        </p:txBody>
      </p:sp>
      <p:sp>
        <p:nvSpPr>
          <p:cNvPr id="4" name="Čuvar mjesta podatak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DA8A7-9453-4529-82FD-B77EBCF81CBD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Čuvar mjesta podnožj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Čuvar mjesta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1E412-8EAF-4544-A934-8E804534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3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39433" y="4492823"/>
            <a:ext cx="5486400" cy="425054"/>
          </a:xfrm>
        </p:spPr>
        <p:txBody>
          <a:bodyPr>
            <a:normAutofit fontScale="90000"/>
          </a:bodyPr>
          <a:lstStyle/>
          <a:p>
            <a:pPr algn="ctr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</a:t>
            </a:r>
            <a:r>
              <a:rPr lang="sr-Cyrl-BA" sz="2400" dirty="0"/>
              <a:t>  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РАЗРЕД</a:t>
            </a:r>
            <a:endParaRPr lang="en-US" sz="2400" dirty="0"/>
          </a:p>
        </p:txBody>
      </p:sp>
      <p:sp>
        <p:nvSpPr>
          <p:cNvPr id="4" name="Čuvar mjesta teksta 3"/>
          <p:cNvSpPr>
            <a:spLocks noGrp="1"/>
          </p:cNvSpPr>
          <p:nvPr>
            <p:ph type="body" sz="half" idx="2"/>
          </p:nvPr>
        </p:nvSpPr>
        <p:spPr>
          <a:xfrm>
            <a:off x="1828800" y="3943350"/>
            <a:ext cx="5486400" cy="37504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/>
            <a:r>
              <a:rPr lang="sr-Cyrl-B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ОРНАМЕНТИ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Ћилим — Википедија, слободна енциклопедиј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07961" y="-207611"/>
            <a:ext cx="282327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93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3350"/>
            <a:ext cx="8001000" cy="42326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Када посматрате предмете украшене орнаментима и оне на којима нема шара, шта вам се више допада? 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орнаментима се узастопно понављају неки елементи или групе елемената.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Орнаменталне мотиве можемо подијелити на:</a:t>
            </a:r>
          </a:p>
          <a:p>
            <a:pPr marL="514350" indent="-514350">
              <a:buAutoNum type="arabicPeriod"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орнаменте са мотивима  биљке </a:t>
            </a:r>
          </a:p>
          <a:p>
            <a:pPr marL="514350" indent="-514350">
              <a:buAutoNum type="arabicPeriod"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орнаменте са  мотивима животиње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орнаменте са мотивима геометријских облика.</a:t>
            </a:r>
          </a:p>
        </p:txBody>
      </p:sp>
      <p:sp>
        <p:nvSpPr>
          <p:cNvPr id="3" name="Pravougaonik 2">
            <a:extLst>
              <a:ext uri="{FF2B5EF4-FFF2-40B4-BE49-F238E27FC236}">
                <a16:creationId xmlns:a16="http://schemas.microsoft.com/office/drawing/2014/main" xmlns="" id="{9034D9D2-1FEE-432C-88E8-D8E9B313B098}"/>
              </a:ext>
            </a:extLst>
          </p:cNvPr>
          <p:cNvSpPr/>
          <p:nvPr/>
        </p:nvSpPr>
        <p:spPr>
          <a:xfrm>
            <a:off x="381000" y="4476750"/>
            <a:ext cx="419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sr-Cyrl-R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4. РАЗРЕД</a:t>
            </a:r>
            <a:endParaRPr lang="en-US" sz="2000" dirty="0">
              <a:solidFill>
                <a:srgbClr val="FFFFFF"/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38767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Čuvar mjesta teksta 4"/>
          <p:cNvSpPr>
            <a:spLocks noGrp="1"/>
          </p:cNvSpPr>
          <p:nvPr>
            <p:ph type="body" sz="quarter" idx="3"/>
          </p:nvPr>
        </p:nvSpPr>
        <p:spPr>
          <a:xfrm>
            <a:off x="1828800" y="254757"/>
            <a:ext cx="5152598" cy="59688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algn="ctr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рнаменти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 мотивима биљке</a:t>
            </a: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Čuvar mjesta sadržaja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75160"/>
            <a:ext cx="3494002" cy="2723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42E9FF7-B953-4484-A742-150251380A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79" y="1568589"/>
            <a:ext cx="3631020" cy="2723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Pravougaonik 15">
            <a:extLst>
              <a:ext uri="{FF2B5EF4-FFF2-40B4-BE49-F238E27FC236}">
                <a16:creationId xmlns:a16="http://schemas.microsoft.com/office/drawing/2014/main" xmlns="" id="{2B54DD57-2178-43BA-A7FC-B41F78661546}"/>
              </a:ext>
            </a:extLst>
          </p:cNvPr>
          <p:cNvSpPr/>
          <p:nvPr/>
        </p:nvSpPr>
        <p:spPr>
          <a:xfrm>
            <a:off x="276352" y="4582169"/>
            <a:ext cx="419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sr-Cyrl-R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4. РАЗРЕД</a:t>
            </a:r>
            <a:endParaRPr lang="en-US" sz="2000" dirty="0">
              <a:solidFill>
                <a:srgbClr val="FFFFFF"/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97065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Čuvar mjesta teksta 2">
            <a:extLst>
              <a:ext uri="{FF2B5EF4-FFF2-40B4-BE49-F238E27FC236}">
                <a16:creationId xmlns:a16="http://schemas.microsoft.com/office/drawing/2014/main" xmlns="" id="{69C848BC-FA13-4E37-BFDF-0574DC58738A}"/>
              </a:ext>
            </a:extLst>
          </p:cNvPr>
          <p:cNvSpPr txBox="1">
            <a:spLocks/>
          </p:cNvSpPr>
          <p:nvPr/>
        </p:nvSpPr>
        <p:spPr>
          <a:xfrm>
            <a:off x="1638300" y="289885"/>
            <a:ext cx="5867400" cy="5122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B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Орнамент са мотивима животиње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07DD0D7C-D0AC-4290-8FE7-1AB1F86E8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702" y="1123950"/>
            <a:ext cx="5067300" cy="3340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Pravougaonik 15">
            <a:extLst>
              <a:ext uri="{FF2B5EF4-FFF2-40B4-BE49-F238E27FC236}">
                <a16:creationId xmlns:a16="http://schemas.microsoft.com/office/drawing/2014/main" xmlns="" id="{2B54DD57-2178-43BA-A7FC-B41F78661546}"/>
              </a:ext>
            </a:extLst>
          </p:cNvPr>
          <p:cNvSpPr/>
          <p:nvPr/>
        </p:nvSpPr>
        <p:spPr>
          <a:xfrm>
            <a:off x="276352" y="4582169"/>
            <a:ext cx="419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sr-Cyrl-R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4. РАЗРЕД</a:t>
            </a:r>
            <a:endParaRPr lang="en-US" sz="2000" dirty="0">
              <a:solidFill>
                <a:srgbClr val="FFFFFF"/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185548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teksta 2"/>
          <p:cNvSpPr>
            <a:spLocks noGrp="1"/>
          </p:cNvSpPr>
          <p:nvPr>
            <p:ph type="body" idx="1"/>
          </p:nvPr>
        </p:nvSpPr>
        <p:spPr>
          <a:xfrm>
            <a:off x="1181100" y="114264"/>
            <a:ext cx="6781800" cy="52346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Орнаменти са мотивима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геометријских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облика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Čuvar mjesta sadržaja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47750"/>
            <a:ext cx="4572000" cy="3362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63367C9C-87A5-421B-90A5-B1B0B196B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123950"/>
            <a:ext cx="3360808" cy="3286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Pravougaonik 15">
            <a:extLst>
              <a:ext uri="{FF2B5EF4-FFF2-40B4-BE49-F238E27FC236}">
                <a16:creationId xmlns:a16="http://schemas.microsoft.com/office/drawing/2014/main" xmlns="" id="{2B54DD57-2178-43BA-A7FC-B41F78661546}"/>
              </a:ext>
            </a:extLst>
          </p:cNvPr>
          <p:cNvSpPr/>
          <p:nvPr/>
        </p:nvSpPr>
        <p:spPr>
          <a:xfrm>
            <a:off x="276352" y="4582169"/>
            <a:ext cx="419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sr-Cyrl-R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4. РАЗРЕД</a:t>
            </a:r>
            <a:endParaRPr lang="en-US" sz="2000" dirty="0">
              <a:solidFill>
                <a:srgbClr val="FFFFFF"/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323166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187" y="35885"/>
            <a:ext cx="8952614" cy="99059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Орнаменте можете: цртати, сликати, вајати од пластелина, правити од папира и др. 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xmlns="" id="{5309239D-C823-4163-A9A6-7EA18EDCAF15}"/>
              </a:ext>
            </a:extLst>
          </p:cNvPr>
          <p:cNvSpPr txBox="1">
            <a:spLocks/>
          </p:cNvSpPr>
          <p:nvPr/>
        </p:nvSpPr>
        <p:spPr>
          <a:xfrm>
            <a:off x="64680" y="823417"/>
            <a:ext cx="7315201" cy="6294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sr-Cyrl-B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Многе шаре имају симболично значење</a:t>
            </a:r>
            <a:r>
              <a:rPr lang="sr-Cyrl-B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xmlns="" id="{4D5B0CE9-240E-4109-B1DC-696853B29878}"/>
              </a:ext>
            </a:extLst>
          </p:cNvPr>
          <p:cNvSpPr txBox="1">
            <a:spLocks/>
          </p:cNvSpPr>
          <p:nvPr/>
        </p:nvSpPr>
        <p:spPr>
          <a:xfrm>
            <a:off x="45187" y="2952750"/>
            <a:ext cx="8931349" cy="990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sr-Cyrl-B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xmlns="" id="{D9A01ED3-93F5-4027-B88F-4146F346F399}"/>
              </a:ext>
            </a:extLst>
          </p:cNvPr>
          <p:cNvSpPr txBox="1">
            <a:spLocks/>
          </p:cNvSpPr>
          <p:nvPr/>
        </p:nvSpPr>
        <p:spPr>
          <a:xfrm>
            <a:off x="180753" y="2917973"/>
            <a:ext cx="8931349" cy="990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sr-Cyrl-B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ravougaonik 6">
            <a:extLst>
              <a:ext uri="{FF2B5EF4-FFF2-40B4-BE49-F238E27FC236}">
                <a16:creationId xmlns:a16="http://schemas.microsoft.com/office/drawing/2014/main" xmlns="" id="{E7060AA0-DFA1-4196-9ADD-4C03FF9E7B60}"/>
              </a:ext>
            </a:extLst>
          </p:cNvPr>
          <p:cNvSpPr/>
          <p:nvPr/>
        </p:nvSpPr>
        <p:spPr>
          <a:xfrm>
            <a:off x="202018" y="1470117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Васкршња јаја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обиљежје великог хришћанског празника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Васкрса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51AAB1A1-28F8-486C-AB91-F2C43F473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" y="2571750"/>
            <a:ext cx="2968124" cy="1894646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286D4361-33BC-4356-906B-5EAE9B35FF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28" y="2571750"/>
            <a:ext cx="2846130" cy="1894646"/>
          </a:xfrm>
          <a:prstGeom prst="rect">
            <a:avLst/>
          </a:prstGeom>
        </p:spPr>
      </p:pic>
      <p:pic>
        <p:nvPicPr>
          <p:cNvPr id="1026" name="Picture 2" descr="Da li se jaja farbaju na Veliki četvtak ili Veliki petak?">
            <a:extLst>
              <a:ext uri="{FF2B5EF4-FFF2-40B4-BE49-F238E27FC236}">
                <a16:creationId xmlns:a16="http://schemas.microsoft.com/office/drawing/2014/main" xmlns="" id="{DFB0051F-8EC3-463F-AF3D-5FBCA6777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48" y="2571750"/>
            <a:ext cx="2846130" cy="191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avougaonik 15">
            <a:extLst>
              <a:ext uri="{FF2B5EF4-FFF2-40B4-BE49-F238E27FC236}">
                <a16:creationId xmlns:a16="http://schemas.microsoft.com/office/drawing/2014/main" xmlns="" id="{2B54DD57-2178-43BA-A7FC-B41F78661546}"/>
              </a:ext>
            </a:extLst>
          </p:cNvPr>
          <p:cNvSpPr/>
          <p:nvPr/>
        </p:nvSpPr>
        <p:spPr>
          <a:xfrm>
            <a:off x="276352" y="4582169"/>
            <a:ext cx="419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sr-Cyrl-R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4. РАЗРЕД</a:t>
            </a:r>
            <a:endParaRPr lang="en-US" sz="2000" dirty="0">
              <a:solidFill>
                <a:srgbClr val="FFFFFF"/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94174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63972" y="7531"/>
            <a:ext cx="5105400" cy="571500"/>
          </a:xfrm>
        </p:spPr>
        <p:txBody>
          <a:bodyPr>
            <a:normAutofit/>
          </a:bodyPr>
          <a:lstStyle/>
          <a:p>
            <a:r>
              <a:rPr lang="sr-Cyrl-B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самосталан рад: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endParaRPr lang="sr-Cyrl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ravougaonik 4"/>
          <p:cNvSpPr/>
          <p:nvPr/>
        </p:nvSpPr>
        <p:spPr>
          <a:xfrm>
            <a:off x="457200" y="1541279"/>
            <a:ext cx="8686800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sr-Cyrl-BA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Прибор и материјал за рад:</a:t>
            </a:r>
          </a:p>
          <a:p>
            <a:endParaRPr lang="sr-Cyrl-BA" sz="24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sr-Cyrl-BA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лист из блока,</a:t>
            </a:r>
            <a:endParaRPr lang="sr-Cyrl-BA" sz="2400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 startAt="2"/>
            </a:pPr>
            <a:r>
              <a:rPr lang="sr-Cyrl-BA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графитна оловка и</a:t>
            </a:r>
          </a:p>
          <a:p>
            <a:pPr marL="457200" indent="-457200">
              <a:buAutoNum type="arabicPeriod" startAt="3"/>
            </a:pPr>
            <a:r>
              <a:rPr lang="sr-Cyrl-BA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фломастери</a:t>
            </a:r>
            <a:r>
              <a:rPr lang="sr-Cyrl-BA" sz="2400" cap="none" spc="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r-Cyrl-BA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Нацртај оловком џемпер и шаре а онда их обој фломастерима!</a:t>
            </a:r>
          </a:p>
          <a:p>
            <a:r>
              <a:rPr lang="sr-Cyrl-BA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Шаре понављај у правилним размацима. </a:t>
            </a:r>
            <a:endParaRPr lang="bs-Latn-BA" sz="2400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xmlns="" id="{01177A77-5AD7-4E8E-AD81-7EC1AFCA207D}"/>
              </a:ext>
            </a:extLst>
          </p:cNvPr>
          <p:cNvSpPr txBox="1">
            <a:spLocks/>
          </p:cNvSpPr>
          <p:nvPr/>
        </p:nvSpPr>
        <p:spPr>
          <a:xfrm>
            <a:off x="457200" y="691560"/>
            <a:ext cx="7352414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Нацртај џемпер какав желиш да имаш. </a:t>
            </a:r>
          </a:p>
          <a:p>
            <a:pPr algn="l"/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Украси га различитим орнаментима.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ravougaonik 15">
            <a:extLst>
              <a:ext uri="{FF2B5EF4-FFF2-40B4-BE49-F238E27FC236}">
                <a16:creationId xmlns:a16="http://schemas.microsoft.com/office/drawing/2014/main" xmlns="" id="{2B54DD57-2178-43BA-A7FC-B41F78661546}"/>
              </a:ext>
            </a:extLst>
          </p:cNvPr>
          <p:cNvSpPr/>
          <p:nvPr/>
        </p:nvSpPr>
        <p:spPr>
          <a:xfrm>
            <a:off x="276352" y="4582169"/>
            <a:ext cx="419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sr-Cyrl-R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4. РАЗРЕД</a:t>
            </a:r>
            <a:endParaRPr lang="en-US" sz="2000" dirty="0">
              <a:solidFill>
                <a:srgbClr val="FFFFFF"/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131576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Čuvar mjesta teksta 3"/>
          <p:cNvSpPr>
            <a:spLocks noGrp="1"/>
          </p:cNvSpPr>
          <p:nvPr>
            <p:ph type="body" sz="half" idx="2"/>
          </p:nvPr>
        </p:nvSpPr>
        <p:spPr>
          <a:xfrm>
            <a:off x="609600" y="103337"/>
            <a:ext cx="1970567" cy="37504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/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Ваши радови: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Pravougaonik 26">
            <a:extLst>
              <a:ext uri="{FF2B5EF4-FFF2-40B4-BE49-F238E27FC236}">
                <a16:creationId xmlns:a16="http://schemas.microsoft.com/office/drawing/2014/main" xmlns="" id="{371FA614-5E3F-4598-A82E-B3C5A31FBEB0}"/>
              </a:ext>
            </a:extLst>
          </p:cNvPr>
          <p:cNvSpPr/>
          <p:nvPr/>
        </p:nvSpPr>
        <p:spPr>
          <a:xfrm>
            <a:off x="5061967" y="4730354"/>
            <a:ext cx="419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sr-Cyrl-R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4. РАЗРЕД</a:t>
            </a:r>
            <a:endParaRPr lang="en-US" sz="2000" dirty="0">
              <a:solidFill>
                <a:srgbClr val="FFFFFF"/>
              </a:solidFill>
              <a:latin typeface="Gill Sans MT" panose="020B0502020104020203"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="" xmlns:a16="http://schemas.microsoft.com/office/drawing/2014/main" id="{622D7126-5C56-46BB-A62C-4BE9AA74B5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59" y="576914"/>
            <a:ext cx="2675461" cy="2031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1">
            <a:extLst>
              <a:ext uri="{FF2B5EF4-FFF2-40B4-BE49-F238E27FC236}">
                <a16:creationId xmlns="" xmlns:a16="http://schemas.microsoft.com/office/drawing/2014/main" id="{399F0AEA-302A-44FF-8DB4-92FEBA6C1F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742" y="137883"/>
            <a:ext cx="2539820" cy="2322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lika 13">
            <a:extLst>
              <a:ext uri="{FF2B5EF4-FFF2-40B4-BE49-F238E27FC236}">
                <a16:creationId xmlns="" xmlns:a16="http://schemas.microsoft.com/office/drawing/2014/main" id="{CEDD3D95-869F-4D9A-A3F6-DC80A82B96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964" y="2456734"/>
            <a:ext cx="2592636" cy="2356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lika 15">
            <a:extLst>
              <a:ext uri="{FF2B5EF4-FFF2-40B4-BE49-F238E27FC236}">
                <a16:creationId xmlns="" xmlns:a16="http://schemas.microsoft.com/office/drawing/2014/main" id="{CE4B73E8-FF8C-4EF6-A505-E0FCAD046B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9" y="2800350"/>
            <a:ext cx="2693407" cy="2059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Slika 17">
            <a:extLst>
              <a:ext uri="{FF2B5EF4-FFF2-40B4-BE49-F238E27FC236}">
                <a16:creationId xmlns="" xmlns:a16="http://schemas.microsoft.com/office/drawing/2014/main" id="{29D89290-EAD7-4874-BF3D-E9D3C1F05C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964" y="209550"/>
            <a:ext cx="2641482" cy="2106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817" y="2503767"/>
            <a:ext cx="2053949" cy="2345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844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Čuvar mjesta teksta 3"/>
          <p:cNvSpPr>
            <a:spLocks noGrp="1"/>
          </p:cNvSpPr>
          <p:nvPr>
            <p:ph type="body" sz="half" idx="2"/>
          </p:nvPr>
        </p:nvSpPr>
        <p:spPr>
          <a:xfrm>
            <a:off x="609600" y="103337"/>
            <a:ext cx="1970567" cy="37504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/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Ваши радови: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Pravougaonik 26">
            <a:extLst>
              <a:ext uri="{FF2B5EF4-FFF2-40B4-BE49-F238E27FC236}">
                <a16:creationId xmlns:a16="http://schemas.microsoft.com/office/drawing/2014/main" xmlns="" id="{371FA614-5E3F-4598-A82E-B3C5A31FBEB0}"/>
              </a:ext>
            </a:extLst>
          </p:cNvPr>
          <p:cNvSpPr/>
          <p:nvPr/>
        </p:nvSpPr>
        <p:spPr>
          <a:xfrm>
            <a:off x="5061967" y="4730354"/>
            <a:ext cx="419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sr-Cyrl-R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4. РАЗРЕД</a:t>
            </a:r>
            <a:endParaRPr lang="en-US" sz="2000" dirty="0">
              <a:solidFill>
                <a:srgbClr val="FFFFFF"/>
              </a:solidFill>
              <a:latin typeface="Gill Sans MT" panose="020B0502020104020203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 b="7037"/>
          <a:stretch/>
        </p:blipFill>
        <p:spPr>
          <a:xfrm>
            <a:off x="159822" y="3040775"/>
            <a:ext cx="3618048" cy="1934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0000" r="16666" b="12963"/>
          <a:stretch/>
        </p:blipFill>
        <p:spPr>
          <a:xfrm>
            <a:off x="5791200" y="1885950"/>
            <a:ext cx="2784031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9" b="8519"/>
          <a:stretch/>
        </p:blipFill>
        <p:spPr>
          <a:xfrm>
            <a:off x="3083554" y="574418"/>
            <a:ext cx="2425816" cy="2012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6" b="18889"/>
          <a:stretch/>
        </p:blipFill>
        <p:spPr>
          <a:xfrm>
            <a:off x="157614" y="659777"/>
            <a:ext cx="2757830" cy="2396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80" y="83431"/>
            <a:ext cx="2995737" cy="1685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14"/>
          <a:stretch/>
        </p:blipFill>
        <p:spPr>
          <a:xfrm>
            <a:off x="4267200" y="3089146"/>
            <a:ext cx="4226323" cy="1787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66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Čuvar mjesta teksta 3"/>
          <p:cNvSpPr>
            <a:spLocks noGrp="1"/>
          </p:cNvSpPr>
          <p:nvPr>
            <p:ph type="body" sz="half" idx="2"/>
          </p:nvPr>
        </p:nvSpPr>
        <p:spPr>
          <a:xfrm>
            <a:off x="609600" y="103337"/>
            <a:ext cx="1970567" cy="37504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/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Ваши радови: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Pravougaonik 26">
            <a:extLst>
              <a:ext uri="{FF2B5EF4-FFF2-40B4-BE49-F238E27FC236}">
                <a16:creationId xmlns:a16="http://schemas.microsoft.com/office/drawing/2014/main" xmlns="" id="{371FA614-5E3F-4598-A82E-B3C5A31FBEB0}"/>
              </a:ext>
            </a:extLst>
          </p:cNvPr>
          <p:cNvSpPr/>
          <p:nvPr/>
        </p:nvSpPr>
        <p:spPr>
          <a:xfrm>
            <a:off x="5061967" y="4730354"/>
            <a:ext cx="419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sr-Cyrl-R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4. РАЗРЕД</a:t>
            </a:r>
            <a:endParaRPr lang="en-US" sz="2000" dirty="0">
              <a:solidFill>
                <a:srgbClr val="FFFFFF"/>
              </a:solidFill>
              <a:latin typeface="Gill Sans MT" panose="020B0502020104020203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9" b="23333"/>
          <a:stretch/>
        </p:blipFill>
        <p:spPr>
          <a:xfrm>
            <a:off x="190165" y="666750"/>
            <a:ext cx="2052298" cy="2141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1" t="3333" r="28776" b="20000"/>
          <a:stretch/>
        </p:blipFill>
        <p:spPr>
          <a:xfrm>
            <a:off x="4834127" y="127952"/>
            <a:ext cx="850393" cy="200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111" r="13333" b="11481"/>
          <a:stretch/>
        </p:blipFill>
        <p:spPr>
          <a:xfrm rot="5400000">
            <a:off x="6659659" y="2632309"/>
            <a:ext cx="2627318" cy="1631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4" b="20371"/>
          <a:stretch/>
        </p:blipFill>
        <p:spPr>
          <a:xfrm>
            <a:off x="112341" y="3040652"/>
            <a:ext cx="4630037" cy="1817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450" y="111360"/>
            <a:ext cx="2703017" cy="1728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253" y="2179851"/>
            <a:ext cx="1902464" cy="2536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6" t="33968" r="16420" b="4058"/>
          <a:stretch/>
        </p:blipFill>
        <p:spPr>
          <a:xfrm>
            <a:off x="3624405" y="234864"/>
            <a:ext cx="1387449" cy="1879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" t="-8518" r="-2675" b="31851"/>
          <a:stretch/>
        </p:blipFill>
        <p:spPr>
          <a:xfrm>
            <a:off x="2220494" y="883004"/>
            <a:ext cx="1462490" cy="1993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837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Čuvar mjesta teksta 3"/>
          <p:cNvSpPr>
            <a:spLocks noGrp="1"/>
          </p:cNvSpPr>
          <p:nvPr>
            <p:ph type="body" sz="half" idx="2"/>
          </p:nvPr>
        </p:nvSpPr>
        <p:spPr>
          <a:xfrm>
            <a:off x="609600" y="103337"/>
            <a:ext cx="1970567" cy="37504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/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Ваши радови: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Pravougaonik 26">
            <a:extLst>
              <a:ext uri="{FF2B5EF4-FFF2-40B4-BE49-F238E27FC236}">
                <a16:creationId xmlns:a16="http://schemas.microsoft.com/office/drawing/2014/main" xmlns="" id="{371FA614-5E3F-4598-A82E-B3C5A31FBEB0}"/>
              </a:ext>
            </a:extLst>
          </p:cNvPr>
          <p:cNvSpPr/>
          <p:nvPr/>
        </p:nvSpPr>
        <p:spPr>
          <a:xfrm>
            <a:off x="5061967" y="4730354"/>
            <a:ext cx="419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sr-Cyrl-R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4. РАЗРЕД</a:t>
            </a:r>
            <a:endParaRPr lang="en-US" sz="2000" dirty="0">
              <a:solidFill>
                <a:srgbClr val="FFFFFF"/>
              </a:solidFill>
              <a:latin typeface="Gill Sans MT" panose="020B0502020104020203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0" y="1733550"/>
            <a:ext cx="4513217" cy="3384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6" b="20371"/>
          <a:stretch/>
        </p:blipFill>
        <p:spPr>
          <a:xfrm>
            <a:off x="4953000" y="2618116"/>
            <a:ext cx="3862437" cy="1941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218" y="290860"/>
            <a:ext cx="1896981" cy="1657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t="15000" r="20000" b="31667"/>
          <a:stretch/>
        </p:blipFill>
        <p:spPr>
          <a:xfrm>
            <a:off x="216392" y="578070"/>
            <a:ext cx="3517408" cy="1158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r="11111" b="5555"/>
          <a:stretch/>
        </p:blipFill>
        <p:spPr>
          <a:xfrm>
            <a:off x="6629400" y="113397"/>
            <a:ext cx="2260003" cy="2088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26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8" y="1453549"/>
            <a:ext cx="4811092" cy="2997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5382" y="98716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околини ће нам поглед увијек привући оно што је живописно украшено, било да је ријеч о неком предмету, кући или згради.</a:t>
            </a:r>
          </a:p>
          <a:p>
            <a:endParaRPr lang="en-US" sz="2400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043AADB1-39F1-4946-AED7-7C5352FA32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795" y="1428751"/>
            <a:ext cx="3056823" cy="2997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Pravougaonik 16">
            <a:extLst>
              <a:ext uri="{FF2B5EF4-FFF2-40B4-BE49-F238E27FC236}">
                <a16:creationId xmlns:a16="http://schemas.microsoft.com/office/drawing/2014/main" xmlns="" id="{6D959C49-62BC-4449-8E62-6177E2C65523}"/>
              </a:ext>
            </a:extLst>
          </p:cNvPr>
          <p:cNvSpPr/>
          <p:nvPr/>
        </p:nvSpPr>
        <p:spPr>
          <a:xfrm>
            <a:off x="425382" y="4547083"/>
            <a:ext cx="419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sr-Cyrl-R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4. РАЗРЕД</a:t>
            </a:r>
            <a:endParaRPr lang="en-US" sz="2000" dirty="0">
              <a:solidFill>
                <a:srgbClr val="FFFFFF"/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90979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7C52E297-A142-434B-856E-AB0AA09F1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38818" y="1138768"/>
            <a:ext cx="4893636" cy="2865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89C60BF7-7D0D-44B8-B7EE-CB0ECACAC6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0550"/>
            <a:ext cx="5368686" cy="3563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Pravougaonik 16">
            <a:extLst>
              <a:ext uri="{FF2B5EF4-FFF2-40B4-BE49-F238E27FC236}">
                <a16:creationId xmlns:a16="http://schemas.microsoft.com/office/drawing/2014/main" xmlns="" id="{6D959C49-62BC-4449-8E62-6177E2C65523}"/>
              </a:ext>
            </a:extLst>
          </p:cNvPr>
          <p:cNvSpPr/>
          <p:nvPr/>
        </p:nvSpPr>
        <p:spPr>
          <a:xfrm>
            <a:off x="425382" y="4547083"/>
            <a:ext cx="419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sr-Cyrl-R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4. РАЗРЕД</a:t>
            </a:r>
            <a:endParaRPr lang="en-US" sz="2000" dirty="0">
              <a:solidFill>
                <a:srgbClr val="FFFFFF"/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312452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54E759A8-2B78-4CBE-914A-04CFECE22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53" y="532741"/>
            <a:ext cx="4853048" cy="3881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7577D42D-8B57-4C64-8E9E-58E1649F9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42" y="590550"/>
            <a:ext cx="3808759" cy="3823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Pravougaonik 16">
            <a:extLst>
              <a:ext uri="{FF2B5EF4-FFF2-40B4-BE49-F238E27FC236}">
                <a16:creationId xmlns:a16="http://schemas.microsoft.com/office/drawing/2014/main" xmlns="" id="{6D959C49-62BC-4449-8E62-6177E2C65523}"/>
              </a:ext>
            </a:extLst>
          </p:cNvPr>
          <p:cNvSpPr/>
          <p:nvPr/>
        </p:nvSpPr>
        <p:spPr>
          <a:xfrm>
            <a:off x="425382" y="4547083"/>
            <a:ext cx="419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sr-Cyrl-R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4. РАЗРЕД</a:t>
            </a:r>
            <a:endParaRPr lang="en-US" sz="2000" dirty="0">
              <a:solidFill>
                <a:srgbClr val="FFFFFF"/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294993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7891" y="96548"/>
            <a:ext cx="8229600" cy="5941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l"/>
            <a:r>
              <a:rPr lang="sr-Cyrl-B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 </a:t>
            </a:r>
            <a:r>
              <a:rPr 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sr-Cyrl-B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орнамент?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365" y="2408018"/>
            <a:ext cx="2170281" cy="192913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05" y="2408018"/>
            <a:ext cx="2347386" cy="19711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7891" y="715713"/>
            <a:ext cx="84272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Орнамент је украсна шара у којој се понављају облици у низу.</a:t>
            </a:r>
          </a:p>
          <a:p>
            <a:pPr algn="just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Функција орнамента је декоративност. </a:t>
            </a:r>
          </a:p>
          <a:p>
            <a:pPr algn="just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Шаре се користе за украшавање зграда, предмета, народне ношње, пешкира, чаршафа, ћилима, тепиха итд. </a:t>
            </a:r>
          </a:p>
        </p:txBody>
      </p:sp>
      <p:sp>
        <p:nvSpPr>
          <p:cNvPr id="7" name="Pravougaonik 6">
            <a:extLst>
              <a:ext uri="{FF2B5EF4-FFF2-40B4-BE49-F238E27FC236}">
                <a16:creationId xmlns:a16="http://schemas.microsoft.com/office/drawing/2014/main" xmlns="" id="{93AF5558-FDA1-433F-9322-0C9D016B4953}"/>
              </a:ext>
            </a:extLst>
          </p:cNvPr>
          <p:cNvSpPr/>
          <p:nvPr/>
        </p:nvSpPr>
        <p:spPr>
          <a:xfrm>
            <a:off x="351691" y="4496351"/>
            <a:ext cx="419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sr-Cyrl-R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4. РАЗРЕД</a:t>
            </a:r>
            <a:endParaRPr lang="en-US" sz="2000" dirty="0">
              <a:solidFill>
                <a:srgbClr val="FFFFFF"/>
              </a:solidFill>
              <a:latin typeface="Gill Sans MT" panose="020B0502020104020203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C2DC51C-F895-4D3A-AED3-18A2130C33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88112"/>
            <a:ext cx="2936082" cy="196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">
  <a:themeElements>
    <a:clrScheme name="Livnic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Ure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e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303</Words>
  <Application>Microsoft Office PowerPoint</Application>
  <PresentationFormat>On-screen Show (16:9)</PresentationFormat>
  <Paragraphs>53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Gill Sans MT</vt:lpstr>
      <vt:lpstr>Times New Roman</vt:lpstr>
      <vt:lpstr>Wingdings</vt:lpstr>
      <vt:lpstr>Office tema</vt:lpstr>
      <vt:lpstr>ЛИКОВНА КУЛТУРА  4. РАЗРЕД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Шта je  орнамент?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Задатак за самосталан рад: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ЛИКОВНА КУЛТУРА – 4. РАЗРЕД</dc:title>
  <dc:creator>MEROLLA</dc:creator>
  <cp:lastModifiedBy>marina_uciteljica@yahoo.com</cp:lastModifiedBy>
  <cp:revision>52</cp:revision>
  <dcterms:created xsi:type="dcterms:W3CDTF">2020-04-06T05:38:32Z</dcterms:created>
  <dcterms:modified xsi:type="dcterms:W3CDTF">2020-04-12T13:59:13Z</dcterms:modified>
</cp:coreProperties>
</file>