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4"/>
  </p:notesMasterIdLst>
  <p:sldIdLst>
    <p:sldId id="289" r:id="rId2"/>
    <p:sldId id="290" r:id="rId3"/>
    <p:sldId id="256" r:id="rId4"/>
    <p:sldId id="291" r:id="rId5"/>
    <p:sldId id="292" r:id="rId6"/>
    <p:sldId id="293" r:id="rId7"/>
    <p:sldId id="294" r:id="rId8"/>
    <p:sldId id="296" r:id="rId9"/>
    <p:sldId id="295" r:id="rId10"/>
    <p:sldId id="286" r:id="rId11"/>
    <p:sldId id="297" r:id="rId12"/>
    <p:sldId id="287" r:id="rId13"/>
    <p:sldId id="257" r:id="rId14"/>
    <p:sldId id="288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</p:sldIdLst>
  <p:sldSz cx="9144000" cy="5143500" type="screen16x9"/>
  <p:notesSz cx="6858000" cy="9144000"/>
  <p:embeddedFontLst>
    <p:embeddedFont>
      <p:font typeface="Montserrat" panose="020B0604020202020204" charset="0"/>
      <p:regular r:id="rId45"/>
      <p:bold r:id="rId46"/>
      <p:italic r:id="rId47"/>
      <p:boldItalic r:id="rId48"/>
    </p:embeddedFont>
    <p:embeddedFont>
      <p:font typeface="Sniglet" panose="020B0604020202020204" charset="0"/>
      <p:regular r:id="rId49"/>
    </p:embeddedFont>
    <p:embeddedFont>
      <p:font typeface="Dosis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F8408F-A669-4B2B-B3BB-6B4C3483AF2D}">
  <a:tblStyle styleId="{85F8408F-A669-4B2B-B3BB-6B4C3483AF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1961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8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90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86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96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55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6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77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55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90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257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67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96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734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43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680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99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486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166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394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633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126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5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28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162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947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822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4ce81420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4ce81420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697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600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4f9c8ca57_1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4f9c8ca57_1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981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639eaea864_3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639eaea864_3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46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6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37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31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49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9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30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amestolearnenglish.com/falling-englis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urtlediary.com/game/sentence-unscramble-fourth-grad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dosi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snigle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361950"/>
            <a:ext cx="6477000" cy="4343400"/>
          </a:xfrm>
        </p:spPr>
        <p:txBody>
          <a:bodyPr anchor="t"/>
          <a:lstStyle/>
          <a:p>
            <a:pPr marL="69850" indent="0">
              <a:buNone/>
            </a:pPr>
            <a:r>
              <a:rPr lang="en-US" sz="3200" dirty="0" smtClean="0"/>
              <a:t>REVISION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Text at the page 54</a:t>
            </a:r>
          </a:p>
          <a:p>
            <a:pPr marL="69850" indent="0" algn="just">
              <a:buNone/>
            </a:pPr>
            <a:r>
              <a:rPr lang="en-US" sz="3200" dirty="0" smtClean="0"/>
              <a:t>1 Who is the text about?</a:t>
            </a:r>
          </a:p>
          <a:p>
            <a:pPr marL="69850" indent="0" algn="just">
              <a:buNone/>
            </a:pPr>
            <a:r>
              <a:rPr lang="en-US" sz="3200" dirty="0" smtClean="0"/>
              <a:t>2 What does </a:t>
            </a:r>
            <a:r>
              <a:rPr lang="en-US" sz="3200" dirty="0" err="1" smtClean="0"/>
              <a:t>Pramesh</a:t>
            </a:r>
            <a:r>
              <a:rPr lang="en-US" sz="3200" dirty="0" smtClean="0"/>
              <a:t> do?</a:t>
            </a:r>
          </a:p>
          <a:p>
            <a:pPr marL="69850" indent="0" algn="just">
              <a:buNone/>
            </a:pPr>
            <a:r>
              <a:rPr lang="en-US" sz="3200" dirty="0" smtClean="0"/>
              <a:t>3 How many photos has Vladimir shot so far?</a:t>
            </a:r>
          </a:p>
          <a:p>
            <a:pPr marL="69850" indent="0" algn="just">
              <a:buNone/>
            </a:pPr>
            <a:r>
              <a:rPr lang="en-US" sz="3200" dirty="0" smtClean="0"/>
              <a:t>4 When did Akiko finish university?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5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8305800" cy="990600"/>
          </a:xfrm>
        </p:spPr>
        <p:txBody>
          <a:bodyPr/>
          <a:lstStyle/>
          <a:p>
            <a:pPr algn="l"/>
            <a:r>
              <a:rPr lang="en-US" sz="2800" dirty="0">
                <a:hlinkClick r:id="rId2"/>
              </a:rPr>
              <a:t>https://www.gamestolearnenglish.com/falling-english/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9892" r="7057" b="4176"/>
          <a:stretch/>
        </p:blipFill>
        <p:spPr bwMode="auto">
          <a:xfrm>
            <a:off x="1295400" y="1123950"/>
            <a:ext cx="6144175" cy="340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3350"/>
            <a:ext cx="8153400" cy="1159800"/>
          </a:xfrm>
        </p:spPr>
        <p:txBody>
          <a:bodyPr/>
          <a:lstStyle/>
          <a:p>
            <a:pPr algn="l"/>
            <a:r>
              <a:rPr lang="en-US" sz="3200" dirty="0">
                <a:hlinkClick r:id="rId2"/>
              </a:rPr>
              <a:t>https://www.turtlediary.com/game/sentence-unscramble-fourth-grade.html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9496" r="7258" b="5200"/>
          <a:stretch/>
        </p:blipFill>
        <p:spPr bwMode="auto">
          <a:xfrm>
            <a:off x="1524000" y="1276350"/>
            <a:ext cx="5867400" cy="338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en" sz="1200" u="sng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rId3" action="ppaction://hlinksldjump"/>
              </a:rPr>
              <a:t>Presentation design slide</a:t>
            </a:r>
            <a:r>
              <a:rPr lang="en" sz="1200" dirty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en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/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5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274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3019275" y="1073093"/>
            <a:ext cx="464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540" name="Google Shape;540;p14"/>
          <p:cNvSpPr txBox="1">
            <a:spLocks noGrp="1"/>
          </p:cNvSpPr>
          <p:nvPr>
            <p:ph type="body" idx="4294967295"/>
          </p:nvPr>
        </p:nvSpPr>
        <p:spPr>
          <a:xfrm>
            <a:off x="3019275" y="2119100"/>
            <a:ext cx="46413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I am Jayden Smith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150" y="1400693"/>
            <a:ext cx="1131726" cy="113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Here you have a list of items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And some text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567" name="Google Shape;567;p18"/>
          <p:cNvSpPr txBox="1">
            <a:spLocks noGrp="1"/>
          </p:cNvSpPr>
          <p:nvPr>
            <p:ph type="subTitle" idx="4294967295"/>
          </p:nvPr>
        </p:nvSpPr>
        <p:spPr>
          <a:xfrm>
            <a:off x="2339950" y="3411550"/>
            <a:ext cx="446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361950"/>
            <a:ext cx="6477000" cy="4343400"/>
          </a:xfrm>
        </p:spPr>
        <p:txBody>
          <a:bodyPr anchor="t"/>
          <a:lstStyle/>
          <a:p>
            <a:pPr marL="69850" indent="0">
              <a:buNone/>
            </a:pPr>
            <a:r>
              <a:rPr lang="en-US" sz="3200" dirty="0" smtClean="0"/>
              <a:t>REVISION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Past simple </a:t>
            </a:r>
            <a:r>
              <a:rPr lang="en-US" sz="3200" dirty="0" smtClean="0"/>
              <a:t>and </a:t>
            </a:r>
            <a:r>
              <a:rPr lang="en-US" sz="3200" i="1" dirty="0" smtClean="0"/>
              <a:t>present perfect</a:t>
            </a:r>
          </a:p>
          <a:p>
            <a:pPr marL="69850" indent="0" algn="just">
              <a:buNone/>
            </a:pPr>
            <a:endParaRPr lang="en-US" sz="3200" dirty="0"/>
          </a:p>
          <a:p>
            <a:pPr marL="69850" indent="0" algn="just">
              <a:buNone/>
            </a:pPr>
            <a:r>
              <a:rPr lang="en-US" sz="3200" dirty="0" smtClean="0"/>
              <a:t>My best friend 			(BUY) a new dress yesterday. </a:t>
            </a:r>
          </a:p>
          <a:p>
            <a:pPr marL="69850" indent="0" algn="just">
              <a:buNone/>
            </a:pPr>
            <a:r>
              <a:rPr lang="en-US" sz="3200" dirty="0" smtClean="0"/>
              <a:t>I 			(NOT SEE) him lately.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4191000" y="21145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2"/>
                </a:solidFill>
                <a:latin typeface="Dosis" charset="0"/>
              </a:rPr>
              <a:t>bought</a:t>
            </a:r>
            <a:endParaRPr lang="en-US" sz="3200" b="1" u="sng" dirty="0">
              <a:solidFill>
                <a:schemeClr val="bg2"/>
              </a:solidFill>
              <a:latin typeface="Dosi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25755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2"/>
                </a:solidFill>
                <a:latin typeface="Dosis" charset="0"/>
              </a:rPr>
              <a:t>h</a:t>
            </a:r>
            <a:r>
              <a:rPr lang="en-US" sz="3200" b="1" u="sng" dirty="0" smtClean="0">
                <a:solidFill>
                  <a:schemeClr val="bg2"/>
                </a:solidFill>
                <a:latin typeface="Dosis" charset="0"/>
              </a:rPr>
              <a:t>aven’t seen </a:t>
            </a:r>
            <a:endParaRPr lang="en-US" sz="3200" b="1" u="sng" dirty="0">
              <a:solidFill>
                <a:schemeClr val="bg2"/>
              </a:solidFill>
              <a:latin typeface="Dosi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78" name="Google Shape;578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21" descr="office.jpg"/>
          <p:cNvPicPr preferRelativeResize="0"/>
          <p:nvPr/>
        </p:nvPicPr>
        <p:blipFill rotWithShape="1">
          <a:blip r:embed="rId3">
            <a:alphaModFix/>
          </a:blip>
          <a:srcRect t="30850" b="22827"/>
          <a:stretch/>
        </p:blipFill>
        <p:spPr>
          <a:xfrm>
            <a:off x="843100" y="1122436"/>
            <a:ext cx="6045226" cy="280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96" name="Google Shape;596;p21"/>
          <p:cNvSpPr txBox="1">
            <a:spLocks noGrp="1"/>
          </p:cNvSpPr>
          <p:nvPr>
            <p:ph type="body" idx="1"/>
          </p:nvPr>
        </p:nvSpPr>
        <p:spPr>
          <a:xfrm>
            <a:off x="747925" y="4009500"/>
            <a:ext cx="61404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597" name="Google Shape;597;p2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22" descr="_0001_IMG_5864.jpg"/>
          <p:cNvPicPr preferRelativeResize="0"/>
          <p:nvPr/>
        </p:nvPicPr>
        <p:blipFill rotWithShape="1">
          <a:blip r:embed="rId3">
            <a:alphaModFix/>
          </a:blip>
          <a:srcRect t="12122" b="2988"/>
          <a:stretch/>
        </p:blipFill>
        <p:spPr>
          <a:xfrm>
            <a:off x="280950" y="277725"/>
            <a:ext cx="8587599" cy="4588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2"/>
          <p:cNvSpPr txBox="1">
            <a:spLocks noGrp="1"/>
          </p:cNvSpPr>
          <p:nvPr>
            <p:ph type="title" idx="4294967295"/>
          </p:nvPr>
        </p:nvSpPr>
        <p:spPr>
          <a:xfrm>
            <a:off x="280950" y="4333500"/>
            <a:ext cx="8587500" cy="532200"/>
          </a:xfrm>
          <a:prstGeom prst="rect">
            <a:avLst/>
          </a:prstGeom>
          <a:solidFill>
            <a:srgbClr val="1155CC">
              <a:alpha val="4962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 Use big image.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604" name="Google Shape;604;p2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610" name="Google Shape;610;p23"/>
          <p:cNvSpPr/>
          <p:nvPr/>
        </p:nvSpPr>
        <p:spPr>
          <a:xfrm>
            <a:off x="2750428" y="1772825"/>
            <a:ext cx="2231700" cy="22317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Gray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3"/>
          <p:cNvSpPr/>
          <p:nvPr/>
        </p:nvSpPr>
        <p:spPr>
          <a:xfrm>
            <a:off x="844100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White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3"/>
          <p:cNvSpPr/>
          <p:nvPr/>
        </p:nvSpPr>
        <p:spPr>
          <a:xfrm>
            <a:off x="4656756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Black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3" name="Google Shape;613;p2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619" name="Google Shape;619;p24"/>
          <p:cNvGraphicFramePr/>
          <p:nvPr/>
        </p:nvGraphicFramePr>
        <p:xfrm>
          <a:off x="851200" y="1399581"/>
          <a:ext cx="6029800" cy="2620300"/>
        </p:xfrm>
        <a:graphic>
          <a:graphicData uri="http://schemas.openxmlformats.org/drawingml/2006/table">
            <a:tbl>
              <a:tblPr>
                <a:noFill/>
                <a:tableStyleId>{85F8408F-A669-4B2B-B3BB-6B4C3483AF2D}</a:tableStyleId>
              </a:tblPr>
              <a:tblGrid>
                <a:gridCol w="1507450"/>
                <a:gridCol w="1507450"/>
                <a:gridCol w="1507450"/>
                <a:gridCol w="1507450"/>
              </a:tblGrid>
              <a:tr h="65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Yellow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Blue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15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Orange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24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16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20" name="Google Shape;620;p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/>
          <p:nvPr/>
        </p:nvSpPr>
        <p:spPr>
          <a:xfrm>
            <a:off x="514725" y="867848"/>
            <a:ext cx="8328184" cy="396736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155CC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1758225" y="1867175"/>
            <a:ext cx="596700" cy="202500"/>
          </a:xfrm>
          <a:prstGeom prst="wedgeRectCallout">
            <a:avLst>
              <a:gd name="adj1" fmla="val 9251"/>
              <a:gd name="adj2" fmla="val 99358"/>
            </a:avLst>
          </a:prstGeom>
          <a:solidFill>
            <a:srgbClr val="1C4587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our office</a:t>
            </a:r>
            <a:endParaRPr sz="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1145575" y="216965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2842775" y="377425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5"/>
          <p:cNvSpPr/>
          <p:nvPr/>
        </p:nvSpPr>
        <p:spPr>
          <a:xfrm>
            <a:off x="3967150" y="1936475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4698125" y="402700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6835025" y="2397375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5"/>
          <p:cNvSpPr/>
          <p:nvPr/>
        </p:nvSpPr>
        <p:spPr>
          <a:xfrm>
            <a:off x="7629650" y="416020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6"/>
          <p:cNvSpPr txBox="1">
            <a:spLocks noGrp="1"/>
          </p:cNvSpPr>
          <p:nvPr>
            <p:ph type="ctrTitle" idx="4294967295"/>
          </p:nvPr>
        </p:nvSpPr>
        <p:spPr>
          <a:xfrm>
            <a:off x="1506850" y="1372100"/>
            <a:ext cx="6130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4294967295"/>
          </p:nvPr>
        </p:nvSpPr>
        <p:spPr>
          <a:xfrm>
            <a:off x="1547350" y="3063846"/>
            <a:ext cx="6049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cxnSp>
        <p:nvCxnSpPr>
          <p:cNvPr id="641" name="Google Shape;641;p26"/>
          <p:cNvCxnSpPr/>
          <p:nvPr/>
        </p:nvCxnSpPr>
        <p:spPr>
          <a:xfrm>
            <a:off x="1553100" y="2807121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42" name="Google Shape;642;p2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"/>
          <p:cNvSpPr txBox="1">
            <a:spLocks noGrp="1"/>
          </p:cNvSpPr>
          <p:nvPr>
            <p:ph type="ctrTitle" idx="4294967295"/>
          </p:nvPr>
        </p:nvSpPr>
        <p:spPr>
          <a:xfrm>
            <a:off x="1605225" y="594943"/>
            <a:ext cx="5933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4294967295"/>
          </p:nvPr>
        </p:nvSpPr>
        <p:spPr>
          <a:xfrm>
            <a:off x="1605225" y="1205851"/>
            <a:ext cx="5933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649" name="Google Shape;649;p27"/>
          <p:cNvSpPr txBox="1">
            <a:spLocks noGrp="1"/>
          </p:cNvSpPr>
          <p:nvPr>
            <p:ph type="ctrTitle" idx="4294967295"/>
          </p:nvPr>
        </p:nvSpPr>
        <p:spPr>
          <a:xfrm>
            <a:off x="1605225" y="3400365"/>
            <a:ext cx="5933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4294967295"/>
          </p:nvPr>
        </p:nvSpPr>
        <p:spPr>
          <a:xfrm>
            <a:off x="1605225" y="4011273"/>
            <a:ext cx="5933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651" name="Google Shape;651;p27"/>
          <p:cNvSpPr txBox="1">
            <a:spLocks noGrp="1"/>
          </p:cNvSpPr>
          <p:nvPr>
            <p:ph type="ctrTitle" idx="4294967295"/>
          </p:nvPr>
        </p:nvSpPr>
        <p:spPr>
          <a:xfrm>
            <a:off x="1605225" y="1991375"/>
            <a:ext cx="5933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4294967295"/>
          </p:nvPr>
        </p:nvSpPr>
        <p:spPr>
          <a:xfrm>
            <a:off x="1605225" y="2602283"/>
            <a:ext cx="5933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653" name="Google Shape;653;p27"/>
          <p:cNvGrpSpPr/>
          <p:nvPr/>
        </p:nvGrpSpPr>
        <p:grpSpPr>
          <a:xfrm>
            <a:off x="1553100" y="1868593"/>
            <a:ext cx="6037800" cy="1406314"/>
            <a:chOff x="1553100" y="2807121"/>
            <a:chExt cx="6037800" cy="1406314"/>
          </a:xfrm>
        </p:grpSpPr>
        <p:cxnSp>
          <p:nvCxnSpPr>
            <p:cNvPr id="654" name="Google Shape;654;p27"/>
            <p:cNvCxnSpPr/>
            <p:nvPr/>
          </p:nvCxnSpPr>
          <p:spPr>
            <a:xfrm>
              <a:off x="1553100" y="2807121"/>
              <a:ext cx="6037800" cy="0"/>
            </a:xfrm>
            <a:prstGeom prst="straightConnector1">
              <a:avLst/>
            </a:prstGeom>
            <a:noFill/>
            <a:ln w="19050" cap="rnd" cmpd="sng">
              <a:solidFill>
                <a:srgbClr val="A4C2F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7"/>
            <p:cNvCxnSpPr/>
            <p:nvPr/>
          </p:nvCxnSpPr>
          <p:spPr>
            <a:xfrm>
              <a:off x="1553100" y="4213436"/>
              <a:ext cx="6037800" cy="0"/>
            </a:xfrm>
            <a:prstGeom prst="straightConnector1">
              <a:avLst/>
            </a:prstGeom>
            <a:noFill/>
            <a:ln w="19050" cap="rnd" cmpd="sng">
              <a:solidFill>
                <a:srgbClr val="A4C2F4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656" name="Google Shape;656;p2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8"/>
          <p:cNvSpPr txBox="1">
            <a:spLocks noGrp="1"/>
          </p:cNvSpPr>
          <p:nvPr>
            <p:ph type="title" idx="4294967295"/>
          </p:nvPr>
        </p:nvSpPr>
        <p:spPr>
          <a:xfrm>
            <a:off x="1501800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662" name="Google Shape;662;p28"/>
          <p:cNvCxnSpPr/>
          <p:nvPr/>
        </p:nvCxnSpPr>
        <p:spPr>
          <a:xfrm>
            <a:off x="-4800" y="2156036"/>
            <a:ext cx="9153600" cy="0"/>
          </a:xfrm>
          <a:prstGeom prst="straightConnector1">
            <a:avLst/>
          </a:prstGeom>
          <a:noFill/>
          <a:ln w="19050" cap="rnd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3" name="Google Shape;663;p28"/>
          <p:cNvSpPr/>
          <p:nvPr/>
        </p:nvSpPr>
        <p:spPr>
          <a:xfrm rot="10800000" flipH="1">
            <a:off x="1895325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4" name="Google Shape;664;p28"/>
          <p:cNvCxnSpPr/>
          <p:nvPr/>
        </p:nvCxnSpPr>
        <p:spPr>
          <a:xfrm>
            <a:off x="210502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665" name="Google Shape;665;p28"/>
          <p:cNvSpPr/>
          <p:nvPr/>
        </p:nvSpPr>
        <p:spPr>
          <a:xfrm>
            <a:off x="4362450" y="1946336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 rot="10800000" flipH="1">
            <a:off x="6829275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7" name="Google Shape;667;p28"/>
          <p:cNvCxnSpPr/>
          <p:nvPr/>
        </p:nvCxnSpPr>
        <p:spPr>
          <a:xfrm>
            <a:off x="4572000" y="2108411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668" name="Google Shape;668;p28"/>
          <p:cNvCxnSpPr/>
          <p:nvPr/>
        </p:nvCxnSpPr>
        <p:spPr>
          <a:xfrm>
            <a:off x="703897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669" name="Google Shape;669;p28"/>
          <p:cNvSpPr txBox="1"/>
          <p:nvPr/>
        </p:nvSpPr>
        <p:spPr>
          <a:xfrm>
            <a:off x="1481175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first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0" name="Google Shape;670;p28"/>
          <p:cNvSpPr txBox="1"/>
          <p:nvPr/>
        </p:nvSpPr>
        <p:spPr>
          <a:xfrm>
            <a:off x="3948150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second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1" name="Google Shape;671;p28"/>
          <p:cNvSpPr txBox="1"/>
          <p:nvPr/>
        </p:nvSpPr>
        <p:spPr>
          <a:xfrm>
            <a:off x="6415125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last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2" name="Google Shape;672;p2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1143000" y="666750"/>
            <a:ext cx="74676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 says science isn’t fun?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78" name="Google Shape;678;p29"/>
          <p:cNvSpPr txBox="1">
            <a:spLocks noGrp="1"/>
          </p:cNvSpPr>
          <p:nvPr>
            <p:ph type="body" idx="1"/>
          </p:nvPr>
        </p:nvSpPr>
        <p:spPr>
          <a:xfrm>
            <a:off x="747925" y="139065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79" name="Google Shape;679;p29"/>
          <p:cNvSpPr txBox="1">
            <a:spLocks noGrp="1"/>
          </p:cNvSpPr>
          <p:nvPr>
            <p:ph type="body" idx="2"/>
          </p:nvPr>
        </p:nvSpPr>
        <p:spPr>
          <a:xfrm>
            <a:off x="2982278" y="139065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3"/>
          </p:nvPr>
        </p:nvSpPr>
        <p:spPr>
          <a:xfrm>
            <a:off x="5216631" y="139065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81" name="Google Shape;681;p29"/>
          <p:cNvSpPr txBox="1">
            <a:spLocks noGrp="1"/>
          </p:cNvSpPr>
          <p:nvPr>
            <p:ph type="body" idx="1"/>
          </p:nvPr>
        </p:nvSpPr>
        <p:spPr>
          <a:xfrm>
            <a:off x="747925" y="327660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82" name="Google Shape;682;p29"/>
          <p:cNvSpPr txBox="1">
            <a:spLocks noGrp="1"/>
          </p:cNvSpPr>
          <p:nvPr>
            <p:ph type="body" idx="2"/>
          </p:nvPr>
        </p:nvSpPr>
        <p:spPr>
          <a:xfrm>
            <a:off x="2982278" y="327660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83" name="Google Shape;683;p29"/>
          <p:cNvSpPr txBox="1">
            <a:spLocks noGrp="1"/>
          </p:cNvSpPr>
          <p:nvPr>
            <p:ph type="body" idx="3"/>
          </p:nvPr>
        </p:nvSpPr>
        <p:spPr>
          <a:xfrm>
            <a:off x="5216631" y="327660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84" name="Google Shape;684;p2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You can copy&amp;paste graphs from </a:t>
            </a:r>
            <a:r>
              <a:rPr lang="en" u="sng">
                <a:solidFill>
                  <a:srgbClr val="3D4965"/>
                </a:solidFill>
                <a:hlinkClick r:id="rId3"/>
              </a:rPr>
              <a:t>Google Sheets</a:t>
            </a:r>
            <a:endParaRPr>
              <a:solidFill>
                <a:srgbClr val="3D4965"/>
              </a:solidFill>
            </a:endParaRPr>
          </a:p>
        </p:txBody>
      </p:sp>
      <p:pic>
        <p:nvPicPr>
          <p:cNvPr id="690" name="Google Shape;6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75" y="372975"/>
            <a:ext cx="4690249" cy="389010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3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1"/>
          <p:cNvSpPr/>
          <p:nvPr/>
        </p:nvSpPr>
        <p:spPr>
          <a:xfrm>
            <a:off x="537541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1"/>
          <p:cNvSpPr txBox="1">
            <a:spLocks noGrp="1"/>
          </p:cNvSpPr>
          <p:nvPr>
            <p:ph type="body" idx="1"/>
          </p:nvPr>
        </p:nvSpPr>
        <p:spPr>
          <a:xfrm>
            <a:off x="747925" y="1297039"/>
            <a:ext cx="40599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698" name="Google Shape;698;p31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9" name="Google Shape;699;p3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  <p:sp>
        <p:nvSpPr>
          <p:cNvPr id="700" name="Google Shape;700;p3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7" name="Google Shape;707;p3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708" name="Google Shape;708;p32"/>
          <p:cNvSpPr txBox="1">
            <a:spLocks noGrp="1"/>
          </p:cNvSpPr>
          <p:nvPr>
            <p:ph type="body" idx="1"/>
          </p:nvPr>
        </p:nvSpPr>
        <p:spPr>
          <a:xfrm>
            <a:off x="747925" y="1297039"/>
            <a:ext cx="40599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09" name="Google Shape;709;p32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3"/>
          <p:cNvSpPr/>
          <p:nvPr/>
        </p:nvSpPr>
        <p:spPr>
          <a:xfrm>
            <a:off x="47877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5" name="Google Shape;715;p33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6" name="Google Shape;716;p3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717" name="Google Shape;717;p33"/>
          <p:cNvSpPr txBox="1">
            <a:spLocks noGrp="1"/>
          </p:cNvSpPr>
          <p:nvPr>
            <p:ph type="body" idx="1"/>
          </p:nvPr>
        </p:nvSpPr>
        <p:spPr>
          <a:xfrm>
            <a:off x="747925" y="1297050"/>
            <a:ext cx="3215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18" name="Google Shape;718;p3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/>
          <p:nvPr/>
        </p:nvSpPr>
        <p:spPr>
          <a:xfrm>
            <a:off x="3393701" y="864534"/>
            <a:ext cx="4858468" cy="378237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4" name="Google Shape;724;p34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5" name="Google Shape;725;p3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726" name="Google Shape;726;p34"/>
          <p:cNvSpPr txBox="1">
            <a:spLocks noGrp="1"/>
          </p:cNvSpPr>
          <p:nvPr>
            <p:ph type="body" idx="1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727" name="Google Shape;727;p3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733" name="Google Shape;733;p35"/>
          <p:cNvSpPr txBox="1">
            <a:spLocks noGrp="1"/>
          </p:cNvSpPr>
          <p:nvPr>
            <p:ph type="body" idx="4294967295"/>
          </p:nvPr>
        </p:nvSpPr>
        <p:spPr>
          <a:xfrm>
            <a:off x="3657038" y="2119105"/>
            <a:ext cx="32292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</a:t>
            </a:r>
            <a:endParaRPr sz="200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 sz="2000"/>
              <a:t>@username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402659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 dirty="0"/>
              <a:t>Presentation template by </a:t>
            </a:r>
            <a:r>
              <a:rPr lang="en" sz="2400" u="sng" dirty="0">
                <a:hlinkClick r:id="rId3"/>
              </a:rPr>
              <a:t>SlidesCarnival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 dirty="0"/>
              <a:t>Photographs by </a:t>
            </a:r>
            <a:r>
              <a:rPr lang="en" sz="2400" u="sng" dirty="0">
                <a:hlinkClick r:id="rId4"/>
              </a:rPr>
              <a:t>Unsplash</a:t>
            </a:r>
            <a:endParaRPr sz="2400" dirty="0"/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48" name="Google Shape;748;p37"/>
          <p:cNvSpPr txBox="1">
            <a:spLocks noGrp="1"/>
          </p:cNvSpPr>
          <p:nvPr>
            <p:ph type="body" idx="1"/>
          </p:nvPr>
        </p:nvSpPr>
        <p:spPr>
          <a:xfrm>
            <a:off x="747925" y="1200150"/>
            <a:ext cx="61404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lang="en" sz="1400" b="1"/>
              <a:t>Sniglet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lang="en" sz="1400" b="1"/>
              <a:t>Dosis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C78D8"/>
                </a:solidFill>
                <a:hlinkClick r:id="rId3"/>
              </a:rPr>
              <a:t>https://www.fontsquirrel.com/fonts/dosis</a:t>
            </a:r>
            <a:endParaRPr sz="1400">
              <a:solidFill>
                <a:srgbClr val="3C78D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C78D8"/>
                </a:solidFill>
                <a:hlinkClick r:id="rId4"/>
              </a:rPr>
              <a:t>https://www.fontsquirrel.com/fonts/sniglet</a:t>
            </a:r>
            <a:endParaRPr sz="1400">
              <a:solidFill>
                <a:srgbClr val="3C78D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Gray </a:t>
            </a:r>
            <a:r>
              <a:rPr lang="en" sz="1400" b="1"/>
              <a:t>#3d4965</a:t>
            </a:r>
            <a:endParaRPr sz="1400" b="1">
              <a:solidFill>
                <a:srgbClr val="3D496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Dark cornflower blue </a:t>
            </a:r>
            <a:r>
              <a:rPr lang="en" sz="1400" b="1">
                <a:solidFill>
                  <a:srgbClr val="3C78D8"/>
                </a:solidFill>
              </a:rPr>
              <a:t>#3c78d8</a:t>
            </a:r>
            <a:endParaRPr sz="1400" b="1">
              <a:solidFill>
                <a:srgbClr val="3C78D8"/>
              </a:solidFill>
            </a:endParaRPr>
          </a:p>
        </p:txBody>
      </p:sp>
      <p:sp>
        <p:nvSpPr>
          <p:cNvPr id="749" name="Google Shape;749;p37"/>
          <p:cNvSpPr txBox="1"/>
          <p:nvPr/>
        </p:nvSpPr>
        <p:spPr>
          <a:xfrm>
            <a:off x="747925" y="4493807"/>
            <a:ext cx="6249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50" name="Google Shape;750;p3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756" name="Google Shape;756;p38"/>
          <p:cNvSpPr txBox="1"/>
          <p:nvPr/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Extra resources</a:t>
            </a:r>
            <a:endParaRPr sz="18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57" name="Google Shape;757;p38"/>
          <p:cNvSpPr/>
          <p:nvPr/>
        </p:nvSpPr>
        <p:spPr>
          <a:xfrm>
            <a:off x="6417818" y="1146161"/>
            <a:ext cx="482782" cy="591897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8" name="Google Shape;758;p38"/>
          <p:cNvSpPr/>
          <p:nvPr/>
        </p:nvSpPr>
        <p:spPr>
          <a:xfrm>
            <a:off x="6432995" y="2009757"/>
            <a:ext cx="452428" cy="47669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9" name="Google Shape;759;p38"/>
          <p:cNvSpPr/>
          <p:nvPr/>
        </p:nvSpPr>
        <p:spPr>
          <a:xfrm>
            <a:off x="6480294" y="2770596"/>
            <a:ext cx="357829" cy="448824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0" name="Google Shape;760;p38"/>
          <p:cNvSpPr/>
          <p:nvPr/>
        </p:nvSpPr>
        <p:spPr>
          <a:xfrm>
            <a:off x="5664785" y="2735034"/>
            <a:ext cx="245045" cy="534926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1" name="Google Shape;761;p38"/>
          <p:cNvSpPr/>
          <p:nvPr/>
        </p:nvSpPr>
        <p:spPr>
          <a:xfrm>
            <a:off x="5521052" y="1194056"/>
            <a:ext cx="532512" cy="496107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2" name="Google Shape;762;p38"/>
          <p:cNvSpPr/>
          <p:nvPr/>
        </p:nvSpPr>
        <p:spPr>
          <a:xfrm>
            <a:off x="5544710" y="2009145"/>
            <a:ext cx="485196" cy="477922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3" name="Google Shape;763;p38"/>
          <p:cNvSpPr/>
          <p:nvPr/>
        </p:nvSpPr>
        <p:spPr>
          <a:xfrm>
            <a:off x="793598" y="1933955"/>
            <a:ext cx="607669" cy="628301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4" name="Google Shape;764;p38"/>
          <p:cNvSpPr/>
          <p:nvPr/>
        </p:nvSpPr>
        <p:spPr>
          <a:xfrm>
            <a:off x="942176" y="2995525"/>
            <a:ext cx="310513" cy="36632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5" name="Google Shape;765;p38"/>
          <p:cNvSpPr/>
          <p:nvPr/>
        </p:nvSpPr>
        <p:spPr>
          <a:xfrm>
            <a:off x="908813" y="1254697"/>
            <a:ext cx="377239" cy="374825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6" name="Google Shape;766;p38"/>
          <p:cNvSpPr/>
          <p:nvPr/>
        </p:nvSpPr>
        <p:spPr>
          <a:xfrm>
            <a:off x="1006438" y="3826724"/>
            <a:ext cx="181990" cy="16135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7" name="Google Shape;767;p38"/>
          <p:cNvSpPr/>
          <p:nvPr/>
        </p:nvSpPr>
        <p:spPr>
          <a:xfrm>
            <a:off x="1791593" y="1116453"/>
            <a:ext cx="525204" cy="65131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8" name="Google Shape;768;p38"/>
          <p:cNvSpPr/>
          <p:nvPr/>
        </p:nvSpPr>
        <p:spPr>
          <a:xfrm>
            <a:off x="1765521" y="2049799"/>
            <a:ext cx="577348" cy="396615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9" name="Google Shape;769;p38"/>
          <p:cNvSpPr/>
          <p:nvPr/>
        </p:nvSpPr>
        <p:spPr>
          <a:xfrm>
            <a:off x="1880736" y="3784278"/>
            <a:ext cx="346918" cy="246235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0" name="Google Shape;770;p38"/>
          <p:cNvSpPr/>
          <p:nvPr/>
        </p:nvSpPr>
        <p:spPr>
          <a:xfrm>
            <a:off x="1876504" y="2918765"/>
            <a:ext cx="355383" cy="306876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3743936" y="3683223"/>
            <a:ext cx="336007" cy="214724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3683907" y="2843313"/>
            <a:ext cx="456066" cy="337230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3" name="Google Shape;773;p38"/>
          <p:cNvSpPr/>
          <p:nvPr/>
        </p:nvSpPr>
        <p:spPr>
          <a:xfrm>
            <a:off x="3619628" y="1194056"/>
            <a:ext cx="584622" cy="49610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4" name="Google Shape;774;p38"/>
          <p:cNvSpPr/>
          <p:nvPr/>
        </p:nvSpPr>
        <p:spPr>
          <a:xfrm>
            <a:off x="3632358" y="2050394"/>
            <a:ext cx="559162" cy="395424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5" name="Google Shape;775;p38"/>
          <p:cNvSpPr/>
          <p:nvPr/>
        </p:nvSpPr>
        <p:spPr>
          <a:xfrm>
            <a:off x="4604298" y="1953960"/>
            <a:ext cx="516707" cy="588292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6" name="Google Shape;776;p38"/>
          <p:cNvSpPr/>
          <p:nvPr/>
        </p:nvSpPr>
        <p:spPr>
          <a:xfrm>
            <a:off x="4568505" y="1208605"/>
            <a:ext cx="588292" cy="46701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7" name="Google Shape;777;p38"/>
          <p:cNvSpPr/>
          <p:nvPr/>
        </p:nvSpPr>
        <p:spPr>
          <a:xfrm>
            <a:off x="4699508" y="2803295"/>
            <a:ext cx="326285" cy="417280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8" name="Google Shape;778;p38"/>
          <p:cNvSpPr/>
          <p:nvPr/>
        </p:nvSpPr>
        <p:spPr>
          <a:xfrm>
            <a:off x="2707123" y="1184368"/>
            <a:ext cx="548251" cy="51548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9" name="Google Shape;779;p38"/>
          <p:cNvSpPr/>
          <p:nvPr/>
        </p:nvSpPr>
        <p:spPr>
          <a:xfrm>
            <a:off x="2711356" y="3746196"/>
            <a:ext cx="539786" cy="207450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0" name="Google Shape;780;p38"/>
          <p:cNvSpPr/>
          <p:nvPr/>
        </p:nvSpPr>
        <p:spPr>
          <a:xfrm>
            <a:off x="2876317" y="2794228"/>
            <a:ext cx="209864" cy="435433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1" name="Google Shape;781;p38"/>
          <p:cNvSpPr/>
          <p:nvPr/>
        </p:nvSpPr>
        <p:spPr>
          <a:xfrm>
            <a:off x="2761102" y="1999441"/>
            <a:ext cx="440294" cy="49733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2" name="Google Shape;782;p38"/>
          <p:cNvSpPr/>
          <p:nvPr/>
        </p:nvSpPr>
        <p:spPr>
          <a:xfrm rot="-5400000">
            <a:off x="7391609" y="1217714"/>
            <a:ext cx="434243" cy="44879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3" name="Google Shape;783;p38"/>
          <p:cNvSpPr/>
          <p:nvPr/>
        </p:nvSpPr>
        <p:spPr>
          <a:xfrm>
            <a:off x="7264854" y="2006731"/>
            <a:ext cx="687752" cy="48274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7383723" y="2770597"/>
            <a:ext cx="450015" cy="30082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Think and answer!</a:t>
            </a:r>
            <a:endParaRPr sz="2800" dirty="0"/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xfrm>
            <a:off x="381000" y="1123950"/>
            <a:ext cx="7772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 Do you think the air that we breathe is clean?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What do you do to save water?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Why are people sometimes worried about forests?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Do people do enough to protect the nature?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2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SlidesCarnival icons are editable shapes</a:t>
            </a: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. 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This means that you can: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9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Resize them without losing quality.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9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Change fill color and opacity.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Isn’t that nice? :)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Examples: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0" name="Google Shape;790;p39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1" name="Google Shape;791;p39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2" name="Google Shape;792;p39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3" name="Google Shape;793;p39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4" name="Google Shape;794;p39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5" name="Google Shape;795;p39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6" name="Google Shape;796;p39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7" name="Google Shape;797;p39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8" name="Google Shape;798;p39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9" name="Google Shape;799;p39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0" name="Google Shape;800;p39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1" name="Google Shape;801;p39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2" name="Google Shape;802;p39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3" name="Google Shape;803;p39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4" name="Google Shape;804;p39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5" name="Google Shape;805;p39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6" name="Google Shape;806;p39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7" name="Google Shape;807;p39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9" name="Google Shape;809;p39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0" name="Google Shape;810;p39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1" name="Google Shape;811;p39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2" name="Google Shape;812;p39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3" name="Google Shape;813;p39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4" name="Google Shape;814;p39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5" name="Google Shape;815;p39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6" name="Google Shape;816;p39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39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39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39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39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1" name="Google Shape;821;p39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2" name="Google Shape;822;p39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3" name="Google Shape;823;p39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4" name="Google Shape;824;p39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5" name="Google Shape;825;p39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6" name="Google Shape;826;p39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7" name="Google Shape;827;p39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8" name="Google Shape;828;p39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9" name="Google Shape;829;p39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1" name="Google Shape;841;p39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2" name="Google Shape;842;p39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3" name="Google Shape;843;p39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4" name="Google Shape;844;p39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5" name="Google Shape;845;p39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6" name="Google Shape;846;p39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7" name="Google Shape;847;p39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8" name="Google Shape;848;p39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9" name="Google Shape;849;p39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0" name="Google Shape;850;p39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8" name="Google Shape;858;p39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59" name="Google Shape;859;p39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0" name="Google Shape;860;p39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1" name="Google Shape;861;p39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2" name="Google Shape;862;p39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3" name="Google Shape;863;p39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4" name="Google Shape;864;p39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5" name="Google Shape;865;p39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7" name="Google Shape;867;p39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8" name="Google Shape;868;p39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9" name="Google Shape;869;p39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70" name="Google Shape;870;p39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9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9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9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0"/>
          <p:cNvSpPr txBox="1"/>
          <p:nvPr/>
        </p:nvSpPr>
        <p:spPr>
          <a:xfrm>
            <a:off x="216385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Now you can use any emoji as an icon!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And of course it resizes without losing quality and you can change the color.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How? Follow Google instructions </a:t>
            </a:r>
            <a:r>
              <a:rPr lang="en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https://twitter.com/googledocs/status/730087240156643328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80" name="Google Shape;880;p40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3D4965"/>
                </a:highlight>
                <a:latin typeface="Dosis"/>
                <a:ea typeface="Dosis"/>
                <a:cs typeface="Dosis"/>
                <a:sym typeface="Dosi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3D4965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81" name="Google Shape;881;p40"/>
          <p:cNvSpPr txBox="1"/>
          <p:nvPr/>
        </p:nvSpPr>
        <p:spPr>
          <a:xfrm>
            <a:off x="648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3C78D8"/>
                </a:solidFill>
              </a:rPr>
              <a:t>😉</a:t>
            </a:r>
            <a:endParaRPr sz="9600">
              <a:solidFill>
                <a:srgbClr val="3C78D8"/>
              </a:solidFill>
            </a:endParaRPr>
          </a:p>
        </p:txBody>
      </p:sp>
      <p:sp>
        <p:nvSpPr>
          <p:cNvPr id="882" name="Google Shape;882;p4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89" name="Google Shape;889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90" name="Google Shape;890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91" name="Google Shape;891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93" name="Google Shape;893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94" name="Google Shape;894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96" name="Google Shape;896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97" name="Google Shape;897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99" name="Google Shape;899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00" name="Google Shape;900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381999" cy="568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R</a:t>
            </a:r>
            <a:r>
              <a:rPr lang="en" sz="2800" dirty="0" smtClean="0"/>
              <a:t>eading, page 57 – reading comprehension, page 58</a:t>
            </a:r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5344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Maggie’s class </a:t>
            </a:r>
            <a:r>
              <a:rPr lang="en-US" sz="3200" b="1" dirty="0" smtClean="0">
                <a:solidFill>
                  <a:schemeClr val="bg2"/>
                </a:solidFill>
              </a:rPr>
              <a:t>STARTED</a:t>
            </a:r>
            <a:r>
              <a:rPr lang="en-US" sz="3200" dirty="0" smtClean="0">
                <a:solidFill>
                  <a:schemeClr val="bg2"/>
                </a:solidFill>
              </a:rPr>
              <a:t> a new project last week.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A lot of people in the USA </a:t>
            </a:r>
            <a:r>
              <a:rPr lang="en-US" sz="3200" b="1" dirty="0" smtClean="0">
                <a:solidFill>
                  <a:schemeClr val="bg2"/>
                </a:solidFill>
              </a:rPr>
              <a:t>ARE TRUCK DRIVERS.</a:t>
            </a: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Some children are going to </a:t>
            </a:r>
            <a:r>
              <a:rPr lang="en-US" sz="3200" b="1" dirty="0" smtClean="0">
                <a:solidFill>
                  <a:schemeClr val="bg2"/>
                </a:solidFill>
              </a:rPr>
              <a:t>SHOW</a:t>
            </a:r>
            <a:r>
              <a:rPr lang="en-US" sz="3200" dirty="0" smtClean="0">
                <a:solidFill>
                  <a:schemeClr val="bg2"/>
                </a:solidFill>
              </a:rPr>
              <a:t> short films about the Sun.</a:t>
            </a:r>
          </a:p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</a:rPr>
              <a:t>PEOPLE</a:t>
            </a:r>
            <a:r>
              <a:rPr lang="en-US" sz="3200" dirty="0" smtClean="0">
                <a:solidFill>
                  <a:schemeClr val="bg2"/>
                </a:solidFill>
              </a:rPr>
              <a:t> are the greatest polluters.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adults and children </a:t>
            </a:r>
            <a:r>
              <a:rPr lang="en-US" sz="3200" b="1" dirty="0" smtClean="0">
                <a:solidFill>
                  <a:schemeClr val="bg2"/>
                </a:solidFill>
              </a:rPr>
              <a:t>APPRECIATE</a:t>
            </a:r>
            <a:r>
              <a:rPr lang="en-US" sz="3200" dirty="0" smtClean="0">
                <a:solidFill>
                  <a:schemeClr val="bg2"/>
                </a:solidFill>
              </a:rPr>
              <a:t> each other’s experience.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5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Vocabulary</a:t>
            </a:r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xfrm>
            <a:off x="747924" y="1302837"/>
            <a:ext cx="7176875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bg2"/>
                </a:solidFill>
              </a:rPr>
              <a:t> Match the words with their explanations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Environment – e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Power station – g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Preservation – a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Exhaust fumes – j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Goods  - i</a:t>
            </a:r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741;p36"/>
          <p:cNvSpPr txBox="1">
            <a:spLocks/>
          </p:cNvSpPr>
          <p:nvPr/>
        </p:nvSpPr>
        <p:spPr>
          <a:xfrm>
            <a:off x="4114800" y="1923478"/>
            <a:ext cx="3443076" cy="301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osis"/>
              <a:buChar char="✘"/>
              <a:defRPr sz="25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69850" indent="0">
              <a:buFont typeface="Dosis"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Heat - b</a:t>
            </a:r>
          </a:p>
          <a:p>
            <a:pPr marL="69850" indent="0">
              <a:buFont typeface="Dosis"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The Earth’s crust - d</a:t>
            </a:r>
          </a:p>
          <a:p>
            <a:pPr marL="69850" indent="0">
              <a:buFont typeface="Dosis"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Deforestation - c</a:t>
            </a:r>
          </a:p>
          <a:p>
            <a:pPr marL="69850" indent="0">
              <a:buFont typeface="Dosis"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Industrial waste - h</a:t>
            </a:r>
          </a:p>
          <a:p>
            <a:pPr marL="69850" indent="0">
              <a:buFont typeface="Dosis"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Appreciate - f</a:t>
            </a:r>
          </a:p>
          <a:p>
            <a:pPr marL="69850" indent="0">
              <a:buFont typeface="Dosis"/>
              <a:buNone/>
            </a:pP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747924" y="225025"/>
            <a:ext cx="793887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E</a:t>
            </a:r>
            <a:r>
              <a:rPr lang="en" sz="2800" dirty="0" smtClean="0"/>
              <a:t>xercise 2, p 58 – Form the expressions and use them in sentences </a:t>
            </a:r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3631216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1 exhaust fumes</a:t>
            </a:r>
          </a:p>
          <a:p>
            <a:pPr marL="69850" indent="0">
              <a:buNone/>
            </a:pPr>
            <a:r>
              <a:rPr lang="en-US" sz="3200" dirty="0">
                <a:solidFill>
                  <a:schemeClr val="bg2"/>
                </a:solidFill>
              </a:rPr>
              <a:t>2 power </a:t>
            </a:r>
            <a:r>
              <a:rPr lang="en-US" sz="3200" dirty="0" smtClean="0">
                <a:solidFill>
                  <a:schemeClr val="bg2"/>
                </a:solidFill>
              </a:rPr>
              <a:t>plant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3 the Earth’s crust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4 project presentation </a:t>
            </a:r>
          </a:p>
          <a:p>
            <a:pPr marL="69850" indent="0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5 </a:t>
            </a:r>
            <a:r>
              <a:rPr lang="en-US" sz="3200" dirty="0">
                <a:solidFill>
                  <a:schemeClr val="bg2"/>
                </a:solidFill>
              </a:rPr>
              <a:t>Internet </a:t>
            </a:r>
            <a:r>
              <a:rPr lang="en-US" sz="3200" dirty="0" smtClean="0">
                <a:solidFill>
                  <a:schemeClr val="bg2"/>
                </a:solidFill>
              </a:rPr>
              <a:t>websites</a:t>
            </a:r>
          </a:p>
          <a:p>
            <a:pPr marL="6985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6 industrial waste</a:t>
            </a:r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5" name="Google Shape;741;p36"/>
          <p:cNvSpPr txBox="1">
            <a:spLocks/>
          </p:cNvSpPr>
          <p:nvPr/>
        </p:nvSpPr>
        <p:spPr>
          <a:xfrm>
            <a:off x="4267200" y="1123950"/>
            <a:ext cx="4114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osis"/>
              <a:buChar char="✘"/>
              <a:defRPr sz="25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69850" indent="0" eaLnBrk="1" hangingPunct="1">
              <a:buNone/>
            </a:pPr>
            <a:r>
              <a:rPr lang="en-US" sz="3200" dirty="0">
                <a:solidFill>
                  <a:schemeClr val="bg2"/>
                </a:solidFill>
              </a:rPr>
              <a:t>7</a:t>
            </a:r>
            <a:r>
              <a:rPr lang="en-US" sz="3200" dirty="0" smtClean="0">
                <a:solidFill>
                  <a:schemeClr val="bg2"/>
                </a:solidFill>
              </a:rPr>
              <a:t> planet’s overheating</a:t>
            </a:r>
          </a:p>
          <a:p>
            <a:pPr marL="69850" indent="0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8 </a:t>
            </a:r>
            <a:r>
              <a:rPr lang="en-US" sz="3200" dirty="0">
                <a:solidFill>
                  <a:schemeClr val="bg2"/>
                </a:solidFill>
              </a:rPr>
              <a:t>air </a:t>
            </a:r>
            <a:r>
              <a:rPr lang="en-US" sz="3200" dirty="0" smtClean="0">
                <a:solidFill>
                  <a:schemeClr val="bg2"/>
                </a:solidFill>
              </a:rPr>
              <a:t>pollution</a:t>
            </a:r>
          </a:p>
          <a:p>
            <a:pPr marL="69850" indent="0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9 appreciate your work</a:t>
            </a:r>
          </a:p>
          <a:p>
            <a:pPr marL="69850" indent="0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10 endangered species</a:t>
            </a:r>
          </a:p>
        </p:txBody>
      </p:sp>
    </p:spTree>
    <p:extLst>
      <p:ext uri="{BB962C8B-B14F-4D97-AF65-F5344CB8AC3E}">
        <p14:creationId xmlns:p14="http://schemas.microsoft.com/office/powerpoint/2010/main" val="22907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G</a:t>
            </a:r>
            <a:r>
              <a:rPr lang="en" sz="2800" dirty="0" smtClean="0"/>
              <a:t>rammar – word order</a:t>
            </a:r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xfrm>
            <a:off x="152400" y="1123950"/>
            <a:ext cx="7772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indent="0" eaLnBrk="1" hangingPunct="1">
              <a:buNone/>
            </a:pPr>
            <a:r>
              <a:rPr lang="en-US" sz="3200" b="1" dirty="0" smtClean="0">
                <a:solidFill>
                  <a:schemeClr val="bg2"/>
                </a:solidFill>
              </a:rPr>
              <a:t>Maggie’s class discussed the topic actively.</a:t>
            </a:r>
          </a:p>
          <a:p>
            <a:pPr marL="69850" indent="0" eaLnBrk="1" hangingPunct="1">
              <a:buNone/>
            </a:pPr>
            <a:endParaRPr lang="en-US" sz="3200" b="1" dirty="0">
              <a:solidFill>
                <a:schemeClr val="bg2"/>
              </a:solidFill>
            </a:endParaRPr>
          </a:p>
          <a:p>
            <a:pPr marL="69850" indent="0" eaLnBrk="1" hangingPunct="1">
              <a:buNone/>
            </a:pPr>
            <a:endParaRPr lang="en-US" sz="3200" b="1" dirty="0" smtClean="0">
              <a:solidFill>
                <a:schemeClr val="bg2"/>
              </a:solidFill>
            </a:endParaRPr>
          </a:p>
          <a:p>
            <a:pPr marL="69850" indent="0" eaLnBrk="1" hangingPunct="1">
              <a:buNone/>
            </a:pPr>
            <a:r>
              <a:rPr lang="en-US" sz="3200" b="1" dirty="0" smtClean="0">
                <a:solidFill>
                  <a:schemeClr val="bg2"/>
                </a:solidFill>
              </a:rPr>
              <a:t>In this city, nobody has done anything similar.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885950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194984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subject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81300" y="1809750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8500" y="193332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verb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7700" y="1757994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6300" y="193332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object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77991" y="1781259"/>
            <a:ext cx="1146709" cy="284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0883" y="194984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adverb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3486150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" y="35623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adverb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3486150"/>
            <a:ext cx="1104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14550" y="3574086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subject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3541951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4046" y="36385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verb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257800" y="3562350"/>
            <a:ext cx="2286000" cy="117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1700" y="36385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Dosis" charset="0"/>
              </a:rPr>
              <a:t>object</a:t>
            </a:r>
            <a:endParaRPr lang="en-US" sz="2800" dirty="0">
              <a:solidFill>
                <a:schemeClr val="bg2"/>
              </a:solidFill>
              <a:latin typeface="Dosi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6" grpId="0"/>
      <p:bldP spid="18" grpId="0"/>
      <p:bldP spid="21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HOMEWORK</a:t>
            </a:r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say something about the children’s projects and write a short text about it.</a:t>
            </a:r>
          </a:p>
          <a:p>
            <a:r>
              <a:rPr lang="en-US" dirty="0"/>
              <a:t> </a:t>
            </a:r>
            <a:r>
              <a:rPr lang="en-US" dirty="0" smtClean="0"/>
              <a:t>do exercises in WORKBOOK, pages 46 and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1338</Words>
  <Application>Microsoft Office PowerPoint</Application>
  <PresentationFormat>On-screen Show (16:9)</PresentationFormat>
  <Paragraphs>245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Montserrat</vt:lpstr>
      <vt:lpstr>Sniglet</vt:lpstr>
      <vt:lpstr>Dosis</vt:lpstr>
      <vt:lpstr>Friar template</vt:lpstr>
      <vt:lpstr>PowerPoint Presentation</vt:lpstr>
      <vt:lpstr>PowerPoint Presentation</vt:lpstr>
      <vt:lpstr>Who says science isn’t fun?</vt:lpstr>
      <vt:lpstr>Think and answer!</vt:lpstr>
      <vt:lpstr>Reading, page 57 – reading comprehension, page 58</vt:lpstr>
      <vt:lpstr>Vocabulary</vt:lpstr>
      <vt:lpstr>Exercise 2, p 58 – Form the expressions and use them in sentences </vt:lpstr>
      <vt:lpstr>Grammar – word order</vt:lpstr>
      <vt:lpstr>HOMEWORK</vt:lpstr>
      <vt:lpstr>https://www.gamestolearnenglish.com/falling-english/</vt:lpstr>
      <vt:lpstr>https://www.turtlediary.com/game/sentence-unscramble-fourth-grade.html</vt:lpstr>
      <vt:lpstr>PowerPoint Presentation</vt:lpstr>
      <vt:lpstr>Instructions for use</vt:lpstr>
      <vt:lpstr>PowerPoint Presentation</vt:lpstr>
      <vt:lpstr>HELLO!</vt:lpstr>
      <vt:lpstr>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Mataruga Kristina i Dragan</cp:lastModifiedBy>
  <cp:revision>11</cp:revision>
  <dcterms:modified xsi:type="dcterms:W3CDTF">2020-03-28T13:11:31Z</dcterms:modified>
</cp:coreProperties>
</file>