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5" r:id="rId4"/>
    <p:sldId id="267" r:id="rId5"/>
    <p:sldId id="258" r:id="rId6"/>
    <p:sldId id="259" r:id="rId7"/>
    <p:sldId id="260" r:id="rId8"/>
    <p:sldId id="261" r:id="rId9"/>
    <p:sldId id="262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D0B252-4BF2-4E2B-9341-7A29CD6B135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153EE-1DC5-4EE3-B74E-779D70CBE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D0B252-4BF2-4E2B-9341-7A29CD6B135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153EE-1DC5-4EE3-B74E-779D70CBE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D0B252-4BF2-4E2B-9341-7A29CD6B135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153EE-1DC5-4EE3-B74E-779D70CBE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D0B252-4BF2-4E2B-9341-7A29CD6B135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153EE-1DC5-4EE3-B74E-779D70CBE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D0B252-4BF2-4E2B-9341-7A29CD6B135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153EE-1DC5-4EE3-B74E-779D70CBE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D0B252-4BF2-4E2B-9341-7A29CD6B135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153EE-1DC5-4EE3-B74E-779D70CBE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D0B252-4BF2-4E2B-9341-7A29CD6B135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153EE-1DC5-4EE3-B74E-779D70CBE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D0B252-4BF2-4E2B-9341-7A29CD6B135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153EE-1DC5-4EE3-B74E-779D70CBE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D0B252-4BF2-4E2B-9341-7A29CD6B135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153EE-1DC5-4EE3-B74E-779D70CBE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D0B252-4BF2-4E2B-9341-7A29CD6B135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153EE-1DC5-4EE3-B74E-779D70CBE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D0B252-4BF2-4E2B-9341-7A29CD6B135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153EE-1DC5-4EE3-B74E-779D70CBE17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ED0B252-4BF2-4E2B-9341-7A29CD6B1357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FC153EE-1DC5-4EE3-B74E-779D70CBE1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143000"/>
            <a:ext cx="8534400" cy="2057400"/>
          </a:xfrm>
        </p:spPr>
        <p:txBody>
          <a:bodyPr>
            <a:noAutofit/>
          </a:bodyPr>
          <a:lstStyle/>
          <a:p>
            <a:pPr algn="ctr"/>
            <a:r>
              <a:rPr lang="sr-Cyrl-BA" sz="4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САБИРАЊЕ И ОДУЗИМАЊЕ </a:t>
            </a:r>
            <a:br>
              <a:rPr lang="sr-Cyrl-BA" sz="4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4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ТРОЦИФРЕНИХ БРОЈЕВА</a:t>
            </a:r>
            <a:endParaRPr lang="en-US" sz="44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419600"/>
            <a:ext cx="7772400" cy="914400"/>
          </a:xfrm>
        </p:spPr>
        <p:txBody>
          <a:bodyPr>
            <a:normAutofit/>
          </a:bodyPr>
          <a:lstStyle/>
          <a:p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49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183880" cy="4187952"/>
          </a:xfrm>
        </p:spPr>
        <p:txBody>
          <a:bodyPr/>
          <a:lstStyle/>
          <a:p>
            <a:pPr marL="0" indent="0">
              <a:buNone/>
            </a:pPr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за самосталан рад:</a:t>
            </a:r>
          </a:p>
          <a:p>
            <a:pPr marL="0" indent="0">
              <a:buNone/>
            </a:pPr>
            <a:endParaRPr lang="sr-Cyrl-B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sr-Cyrl-B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радите преостале задатке из уџбеника на стр. 102</a:t>
            </a:r>
            <a:r>
              <a:rPr lang="sr-Cyrl-BA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103. </a:t>
            </a:r>
            <a:r>
              <a:rPr lang="sr-Cyrl-B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104.</a:t>
            </a:r>
          </a:p>
          <a:p>
            <a:pPr marL="0" indent="0">
              <a:buNone/>
            </a:pPr>
            <a:endParaRPr lang="sr-Cyrl-B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СРЕЋНО!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00600" y="6061364"/>
            <a:ext cx="3886200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21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60080" cy="4187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овој наставној јединици ћемо сабирати и одузимати троцифрене бројеве са и без прелаза.</a:t>
            </a:r>
          </a:p>
          <a:p>
            <a:pPr marL="0" indent="0">
              <a:buNone/>
            </a:pPr>
            <a:endParaRPr lang="sr-Cyrl-B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Наставна јединица  се налази у вашем уџбенику на стр. 102, 103. и 104.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00600" y="6061364"/>
            <a:ext cx="3886200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39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Прије задатака из уџбеника поновићемо сабирање и одузимање са прелазом преко јединица и десетица.</a:t>
            </a:r>
          </a:p>
          <a:p>
            <a:pPr marL="0" indent="0">
              <a:buNone/>
            </a:pPr>
            <a:endParaRPr lang="sr-Cyrl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0" y="1676400"/>
            <a:ext cx="1752600" cy="1828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ts val="250"/>
              </a:spcBef>
              <a:buClr>
                <a:srgbClr val="94B6D2"/>
              </a:buClr>
              <a:buSzPct val="80000"/>
            </a:pPr>
            <a:r>
              <a:rPr lang="sr-Cyrl-BA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158</a:t>
            </a:r>
            <a:endParaRPr lang="sr-Cyrl-BA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250"/>
              </a:spcBef>
              <a:buClr>
                <a:srgbClr val="94B6D2"/>
              </a:buClr>
              <a:buSzPct val="80000"/>
            </a:pPr>
            <a:r>
              <a:rPr lang="sr-Cyrl-BA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sr-Cyrl-BA" sz="36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473</a:t>
            </a:r>
          </a:p>
          <a:p>
            <a:pPr lvl="0">
              <a:spcBef>
                <a:spcPts val="250"/>
              </a:spcBef>
              <a:buClr>
                <a:srgbClr val="94B6D2"/>
              </a:buClr>
              <a:buSzPct val="80000"/>
            </a:pPr>
            <a:r>
              <a:rPr lang="sr-Cyrl-BA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BA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631</a:t>
            </a: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14800" y="1676400"/>
            <a:ext cx="1752600" cy="1828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ts val="250"/>
              </a:spcBef>
              <a:buClr>
                <a:srgbClr val="94B6D2"/>
              </a:buClr>
              <a:buSzPct val="80000"/>
            </a:pPr>
            <a:r>
              <a:rPr lang="sr-Cyrl-BA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650</a:t>
            </a:r>
            <a:endParaRPr lang="sr-Cyrl-BA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250"/>
              </a:spcBef>
              <a:buClr>
                <a:srgbClr val="94B6D2"/>
              </a:buClr>
              <a:buSzPct val="80000"/>
            </a:pPr>
            <a:r>
              <a:rPr lang="sr-Cyrl-BA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sr-Cyrl-BA" sz="36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294</a:t>
            </a:r>
          </a:p>
          <a:p>
            <a:pPr lvl="0">
              <a:spcBef>
                <a:spcPts val="250"/>
              </a:spcBef>
              <a:buClr>
                <a:srgbClr val="94B6D2"/>
              </a:buClr>
              <a:buSzPct val="80000"/>
            </a:pPr>
            <a:r>
              <a:rPr lang="sr-Cyrl-BA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BA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356</a:t>
            </a:r>
            <a:endParaRPr lang="en-US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3581400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СВАКО САБИРАЊЕ ПРОВЈЕРИ  ОДУЗИМАЊЕМ, </a:t>
            </a:r>
          </a:p>
          <a:p>
            <a:pPr algn="ctr"/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ОДУЗИМАЊЕ ПРОВЈЕРИ САБИРАЊЕМ.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77291" y="4419600"/>
            <a:ext cx="1752600" cy="1600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ts val="250"/>
              </a:spcBef>
              <a:buClr>
                <a:srgbClr val="94B6D2"/>
              </a:buClr>
              <a:buSzPct val="80000"/>
            </a:pPr>
            <a:r>
              <a:rPr lang="sr-Cyrl-BA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BA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631</a:t>
            </a:r>
            <a:endParaRPr lang="sr-Cyrl-BA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250"/>
              </a:spcBef>
              <a:buClr>
                <a:srgbClr val="94B6D2"/>
              </a:buClr>
              <a:buSzPct val="80000"/>
            </a:pPr>
            <a:r>
              <a:rPr lang="sr-Cyrl-BA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sr-Cyrl-BA" sz="36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473</a:t>
            </a:r>
          </a:p>
          <a:p>
            <a:pPr lvl="0">
              <a:spcBef>
                <a:spcPts val="250"/>
              </a:spcBef>
              <a:buClr>
                <a:srgbClr val="94B6D2"/>
              </a:buClr>
              <a:buSzPct val="80000"/>
            </a:pPr>
            <a:r>
              <a:rPr lang="sr-Cyrl-BA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BA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158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14800" y="4419600"/>
            <a:ext cx="1752600" cy="1562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ts val="250"/>
              </a:spcBef>
              <a:buClr>
                <a:srgbClr val="94B6D2"/>
              </a:buClr>
              <a:buSzPct val="80000"/>
            </a:pPr>
            <a:endParaRPr lang="sr-Cyrl-BA" sz="3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50"/>
              </a:spcBef>
              <a:buClr>
                <a:srgbClr val="94B6D2"/>
              </a:buClr>
              <a:buSzPct val="80000"/>
            </a:pPr>
            <a:r>
              <a:rPr lang="sr-Cyrl-BA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BA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356</a:t>
            </a:r>
            <a:endParaRPr lang="sr-Cyrl-BA" sz="3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250"/>
              </a:spcBef>
              <a:buClr>
                <a:srgbClr val="94B6D2"/>
              </a:buClr>
              <a:buSzPct val="80000"/>
            </a:pPr>
            <a:r>
              <a:rPr lang="sr-Cyrl-BA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sr-Cyrl-BA" sz="36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294</a:t>
            </a:r>
          </a:p>
          <a:p>
            <a:pPr>
              <a:spcBef>
                <a:spcPts val="250"/>
              </a:spcBef>
              <a:buClr>
                <a:srgbClr val="94B6D2"/>
              </a:buClr>
              <a:buSzPct val="80000"/>
            </a:pPr>
            <a:r>
              <a:rPr lang="sr-Cyrl-BA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BA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650</a:t>
            </a:r>
          </a:p>
          <a:p>
            <a:pPr lvl="0">
              <a:spcBef>
                <a:spcPts val="250"/>
              </a:spcBef>
              <a:buClr>
                <a:srgbClr val="94B6D2"/>
              </a:buClr>
              <a:buSzPct val="80000"/>
            </a:pPr>
            <a:endParaRPr lang="en-US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00600" y="6061364"/>
            <a:ext cx="3886200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20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Морамо обратити пажњу и на одузимање броја од умањеника који на мјесту јединица, десетица  или стотина има 0.</a:t>
            </a:r>
          </a:p>
          <a:p>
            <a:pPr marL="0" indent="0">
              <a:buNone/>
            </a:pPr>
            <a:endParaRPr lang="sr-Cyrl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2133600"/>
            <a:ext cx="1752600" cy="1828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ts val="250"/>
              </a:spcBef>
              <a:buClr>
                <a:srgbClr val="94B6D2"/>
              </a:buClr>
              <a:buSzPct val="80000"/>
            </a:pPr>
            <a:r>
              <a:rPr lang="sr-Cyrl-BA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</a:t>
            </a:r>
            <a:r>
              <a:rPr lang="sr-Cyrl-BA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r-Cyrl-BA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r-Cyrl-BA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sr-Cyrl-BA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250"/>
              </a:spcBef>
              <a:buClr>
                <a:srgbClr val="94B6D2"/>
              </a:buClr>
              <a:buSzPct val="80000"/>
            </a:pPr>
            <a:r>
              <a:rPr lang="sr-Cyrl-BA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</a:t>
            </a:r>
            <a:r>
              <a:rPr lang="sr-Cyrl-BA" sz="3600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sr-Cyrl-BA" sz="36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sr-Cyrl-BA" sz="36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lvl="0">
              <a:spcBef>
                <a:spcPts val="250"/>
              </a:spcBef>
              <a:buClr>
                <a:srgbClr val="94B6D2"/>
              </a:buClr>
              <a:buSzPct val="80000"/>
            </a:pPr>
            <a:r>
              <a:rPr lang="sr-Cyrl-BA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Cyrl-BA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BA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BA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2800" y="2112818"/>
            <a:ext cx="1752600" cy="1828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ts val="250"/>
              </a:spcBef>
              <a:buClr>
                <a:srgbClr val="94B6D2"/>
              </a:buClr>
              <a:buSzPct val="80000"/>
            </a:pPr>
            <a:r>
              <a:rPr lang="sr-Cyrl-BA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sr-Cyrl-BA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sr-Cyrl-BA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r-Cyrl-BA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sr-Cyrl-BA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250"/>
              </a:spcBef>
              <a:buClr>
                <a:srgbClr val="94B6D2"/>
              </a:buClr>
              <a:buSzPct val="80000"/>
            </a:pPr>
            <a:r>
              <a:rPr lang="sr-Cyrl-BA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</a:t>
            </a:r>
            <a:r>
              <a:rPr lang="sr-Cyrl-BA" sz="3600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BA" sz="36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BA" sz="36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lvl="0">
              <a:spcBef>
                <a:spcPts val="250"/>
              </a:spcBef>
              <a:buClr>
                <a:srgbClr val="94B6D2"/>
              </a:buClr>
              <a:buSzPct val="80000"/>
            </a:pPr>
            <a:r>
              <a:rPr lang="sr-Cyrl-BA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Cyrl-BA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sr-Cyrl-BA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sr-Cyrl-BA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95109" y="2112818"/>
            <a:ext cx="1752600" cy="1828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ts val="250"/>
              </a:spcBef>
              <a:buClr>
                <a:srgbClr val="94B6D2"/>
              </a:buClr>
              <a:buSzPct val="80000"/>
            </a:pPr>
            <a:r>
              <a:rPr lang="sr-Cyrl-BA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sr-Cyrl-BA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sr-Cyrl-BA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r-Cyrl-BA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sr-Cyrl-BA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250"/>
              </a:spcBef>
              <a:buClr>
                <a:srgbClr val="94B6D2"/>
              </a:buClr>
              <a:buSzPct val="80000"/>
            </a:pPr>
            <a:r>
              <a:rPr lang="sr-Cyrl-BA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</a:t>
            </a:r>
            <a:r>
              <a:rPr lang="sr-Cyrl-BA" sz="3600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BA" sz="36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sr-Cyrl-BA" sz="36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  <a:p>
            <a:pPr lvl="0">
              <a:spcBef>
                <a:spcPts val="250"/>
              </a:spcBef>
              <a:buClr>
                <a:srgbClr val="94B6D2"/>
              </a:buClr>
              <a:buSzPct val="80000"/>
            </a:pPr>
            <a:r>
              <a:rPr lang="sr-Cyrl-BA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Cyrl-BA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BA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r-Cyrl-BA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00600" y="6061364"/>
            <a:ext cx="3886200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13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Упореди изразе тако што ћеш у квадратиће уписати одговарајући знак: =, &lt; или &gt;.</a:t>
            </a:r>
          </a:p>
          <a:p>
            <a:pPr marL="514350" indent="-514350">
              <a:buAutoNum type="arabicPeriod"/>
            </a:pPr>
            <a:endParaRPr lang="sr-Cyrl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dirty="0"/>
          </a:p>
          <a:p>
            <a:pPr marL="0" indent="0">
              <a:buNone/>
            </a:pPr>
            <a:r>
              <a:rPr lang="sr-Cyrl-BA" dirty="0" smtClean="0"/>
              <a:t>  603 – 458         985 – 567  </a:t>
            </a:r>
          </a:p>
          <a:p>
            <a:pPr marL="0" indent="0">
              <a:buNone/>
            </a:pPr>
            <a:endParaRPr lang="sr-Cyrl-BA" dirty="0" smtClean="0"/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r>
              <a:rPr lang="sr-Cyrl-BA" dirty="0" smtClean="0"/>
              <a:t>  335 + 188        903 - 258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71800" y="2438400"/>
            <a:ext cx="6858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447800" y="1981200"/>
            <a:ext cx="9144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145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419600" y="1981200"/>
            <a:ext cx="9144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418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2438400"/>
            <a:ext cx="6858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&lt;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985655" y="3782291"/>
            <a:ext cx="6858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447800" y="3318164"/>
            <a:ext cx="9144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/>
              <a:t>5</a:t>
            </a:r>
            <a:r>
              <a:rPr lang="sr-Cyrl-BA" dirty="0" smtClean="0"/>
              <a:t>23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267200" y="3352800"/>
            <a:ext cx="9144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645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971800" y="3775364"/>
            <a:ext cx="6858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&lt;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00600" y="6061364"/>
            <a:ext cx="3886200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28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6591300" y="2923309"/>
            <a:ext cx="8382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876800"/>
            <a:ext cx="4038600" cy="1051560"/>
          </a:xfrm>
        </p:spPr>
        <p:txBody>
          <a:bodyPr>
            <a:normAutofit/>
          </a:bodyPr>
          <a:lstStyle/>
          <a:p>
            <a:pPr algn="ctr"/>
            <a:r>
              <a:rPr lang="sr-Cyrl-BA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BA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Саберемо 125 и 287, да </a:t>
            </a:r>
            <a:br>
              <a:rPr lang="sr-Cyrl-BA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бисмо добили други сабирак </a:t>
            </a:r>
            <a:br>
              <a:rPr lang="sr-Cyrl-BA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морамо од 512 одузети 412.</a:t>
            </a:r>
            <a:endParaRPr lang="en-US" sz="20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43430"/>
          </a:xfrm>
        </p:spPr>
        <p:txBody>
          <a:bodyPr/>
          <a:lstStyle/>
          <a:p>
            <a:pPr marL="0" indent="0">
              <a:buNone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Попуните празна поља правоугаоника:</a:t>
            </a:r>
          </a:p>
          <a:p>
            <a:pPr marL="0" indent="0">
              <a:buNone/>
            </a:pPr>
            <a:r>
              <a:rPr lang="sr-Cyrl-BA" sz="1800" dirty="0"/>
              <a:t>а</a:t>
            </a:r>
            <a:r>
              <a:rPr lang="sr-Cyrl-BA" sz="1800" dirty="0" smtClean="0"/>
              <a:t>)                                           б)</a:t>
            </a:r>
            <a:endParaRPr lang="sr-Cyrl-BA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1" y="1295400"/>
            <a:ext cx="8382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125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95500" y="1316182"/>
            <a:ext cx="8382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287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724400" y="1357747"/>
            <a:ext cx="8382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431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943600" y="1357747"/>
            <a:ext cx="8382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46910" y="2937164"/>
            <a:ext cx="8382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438400" y="2971800"/>
            <a:ext cx="8382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52600" y="4343400"/>
            <a:ext cx="8382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512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334000" y="2923309"/>
            <a:ext cx="8382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215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591300" y="2937352"/>
            <a:ext cx="8382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398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943600" y="4343400"/>
            <a:ext cx="8382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613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614055" y="2133600"/>
            <a:ext cx="4572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/>
              <a:t>+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029691" y="3733800"/>
            <a:ext cx="4572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+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5562600" y="2133600"/>
            <a:ext cx="4572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-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6134100" y="3730336"/>
            <a:ext cx="4572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+</a:t>
            </a:r>
            <a:endParaRPr lang="en-US" dirty="0"/>
          </a:p>
        </p:txBody>
      </p:sp>
      <p:cxnSp>
        <p:nvCxnSpPr>
          <p:cNvPr id="19" name="Straight Connector 18"/>
          <p:cNvCxnSpPr>
            <a:stCxn id="4" idx="2"/>
            <a:endCxn id="14" idx="1"/>
          </p:cNvCxnSpPr>
          <p:nvPr/>
        </p:nvCxnSpPr>
        <p:spPr>
          <a:xfrm>
            <a:off x="1333501" y="1752600"/>
            <a:ext cx="347509" cy="4367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4" idx="7"/>
            <a:endCxn id="5" idx="2"/>
          </p:cNvCxnSpPr>
          <p:nvPr/>
        </p:nvCxnSpPr>
        <p:spPr>
          <a:xfrm flipV="1">
            <a:off x="2004300" y="1773382"/>
            <a:ext cx="510300" cy="4160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4" idx="4"/>
          </p:cNvCxnSpPr>
          <p:nvPr/>
        </p:nvCxnSpPr>
        <p:spPr>
          <a:xfrm>
            <a:off x="1842655" y="2514600"/>
            <a:ext cx="0" cy="4087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2"/>
            <a:endCxn id="15" idx="1"/>
          </p:cNvCxnSpPr>
          <p:nvPr/>
        </p:nvCxnSpPr>
        <p:spPr>
          <a:xfrm>
            <a:off x="1666010" y="3394364"/>
            <a:ext cx="430636" cy="3952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9" idx="2"/>
            <a:endCxn id="15" idx="7"/>
          </p:cNvCxnSpPr>
          <p:nvPr/>
        </p:nvCxnSpPr>
        <p:spPr>
          <a:xfrm flipH="1">
            <a:off x="2419936" y="3429000"/>
            <a:ext cx="437564" cy="3605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5" idx="4"/>
          </p:cNvCxnSpPr>
          <p:nvPr/>
        </p:nvCxnSpPr>
        <p:spPr>
          <a:xfrm>
            <a:off x="2258291" y="4114800"/>
            <a:ext cx="1159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6" idx="2"/>
            <a:endCxn id="16" idx="1"/>
          </p:cNvCxnSpPr>
          <p:nvPr/>
        </p:nvCxnSpPr>
        <p:spPr>
          <a:xfrm>
            <a:off x="5143500" y="1814947"/>
            <a:ext cx="486055" cy="3744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7" idx="2"/>
            <a:endCxn id="16" idx="7"/>
          </p:cNvCxnSpPr>
          <p:nvPr/>
        </p:nvCxnSpPr>
        <p:spPr>
          <a:xfrm flipH="1">
            <a:off x="5952845" y="1814947"/>
            <a:ext cx="409855" cy="3744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6" idx="4"/>
            <a:endCxn id="11" idx="0"/>
          </p:cNvCxnSpPr>
          <p:nvPr/>
        </p:nvCxnSpPr>
        <p:spPr>
          <a:xfrm flipH="1">
            <a:off x="5753100" y="2514600"/>
            <a:ext cx="38100" cy="4087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1" idx="2"/>
            <a:endCxn id="17" idx="1"/>
          </p:cNvCxnSpPr>
          <p:nvPr/>
        </p:nvCxnSpPr>
        <p:spPr>
          <a:xfrm>
            <a:off x="5753100" y="3380509"/>
            <a:ext cx="447955" cy="405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2" idx="2"/>
            <a:endCxn id="17" idx="7"/>
          </p:cNvCxnSpPr>
          <p:nvPr/>
        </p:nvCxnSpPr>
        <p:spPr>
          <a:xfrm flipH="1">
            <a:off x="6524345" y="3394552"/>
            <a:ext cx="486055" cy="3915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7" idx="4"/>
            <a:endCxn id="13" idx="0"/>
          </p:cNvCxnSpPr>
          <p:nvPr/>
        </p:nvCxnSpPr>
        <p:spPr>
          <a:xfrm>
            <a:off x="6362700" y="4111336"/>
            <a:ext cx="0" cy="232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1246910" y="2937164"/>
            <a:ext cx="8382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412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2441864" y="2999509"/>
            <a:ext cx="8382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100</a:t>
            </a:r>
            <a:endParaRPr lang="en-US" dirty="0"/>
          </a:p>
        </p:txBody>
      </p:sp>
      <p:sp>
        <p:nvSpPr>
          <p:cNvPr id="46" name="Title 1"/>
          <p:cNvSpPr txBox="1">
            <a:spLocks/>
          </p:cNvSpPr>
          <p:nvPr/>
        </p:nvSpPr>
        <p:spPr>
          <a:xfrm>
            <a:off x="4762500" y="4800600"/>
            <a:ext cx="403860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sr-Cyrl-BA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б) Непознат је умањилац, па од 431</a:t>
            </a:r>
            <a:r>
              <a:rPr lang="sr-Latn-BA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одузмемо 215. Непознат је сабирак</a:t>
            </a:r>
            <a:r>
              <a:rPr lang="sr-Latn-BA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Cyrl-BA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па од 613 одузмемо 215.</a:t>
            </a:r>
            <a:endParaRPr lang="en-US" sz="20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952845" y="1357747"/>
            <a:ext cx="8382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216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4800600" y="6061364"/>
            <a:ext cx="3886200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47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44" grpId="0" animBg="1"/>
      <p:bldP spid="45" grpId="0" animBg="1"/>
      <p:bldP spid="46" grpId="0"/>
      <p:bldP spid="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260" y="4419600"/>
            <a:ext cx="8183880" cy="1051560"/>
          </a:xfrm>
        </p:spPr>
        <p:txBody>
          <a:bodyPr>
            <a:normAutofit/>
          </a:bodyPr>
          <a:lstStyle/>
          <a:p>
            <a:r>
              <a:rPr lang="sr-Cyrl-B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Сваки број из скупа А умањи за 128 и ту разлику напиши у скуп Б.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Сваком броју скупа А придружи број у скупу Б који је за 128 мањи.</a:t>
            </a:r>
          </a:p>
          <a:p>
            <a:pPr marL="0" indent="0">
              <a:buNone/>
            </a:pPr>
            <a:r>
              <a:rPr lang="sr-Cyrl-BA" dirty="0" smtClean="0"/>
              <a:t>А                               Б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62000" y="1828800"/>
            <a:ext cx="2743200" cy="2057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dirty="0" smtClean="0"/>
              <a:t>        </a:t>
            </a:r>
          </a:p>
          <a:p>
            <a:r>
              <a:rPr lang="sr-Cyrl-BA" dirty="0"/>
              <a:t> </a:t>
            </a:r>
            <a:r>
              <a:rPr lang="sr-Cyrl-BA" dirty="0" smtClean="0"/>
              <a:t>       </a:t>
            </a:r>
          </a:p>
          <a:p>
            <a:endParaRPr lang="sr-Cyrl-BA" dirty="0"/>
          </a:p>
          <a:p>
            <a:endParaRPr lang="sr-Cyrl-BA" dirty="0" smtClean="0"/>
          </a:p>
          <a:p>
            <a:r>
              <a:rPr lang="sr-Cyrl-BA" dirty="0"/>
              <a:t> </a:t>
            </a:r>
            <a:r>
              <a:rPr lang="sr-Cyrl-BA" dirty="0" smtClean="0"/>
              <a:t>       804</a:t>
            </a:r>
          </a:p>
          <a:p>
            <a:endParaRPr lang="sr-Cyrl-BA" dirty="0"/>
          </a:p>
          <a:p>
            <a:pPr marL="342900" indent="-342900">
              <a:buAutoNum type="arabicPlain" startAt="921"/>
            </a:pPr>
            <a:r>
              <a:rPr lang="sr-Cyrl-BA" dirty="0" smtClean="0"/>
              <a:t>          616</a:t>
            </a:r>
          </a:p>
          <a:p>
            <a:endParaRPr lang="sr-Cyrl-BA" dirty="0"/>
          </a:p>
          <a:p>
            <a:r>
              <a:rPr lang="sr-Cyrl-BA" dirty="0" smtClean="0"/>
              <a:t>         522</a:t>
            </a:r>
          </a:p>
          <a:p>
            <a:endParaRPr lang="sr-Cyrl-BA" dirty="0"/>
          </a:p>
          <a:p>
            <a:endParaRPr lang="sr-Cyrl-BA" dirty="0" smtClean="0"/>
          </a:p>
          <a:p>
            <a:endParaRPr lang="sr-Cyrl-BA" dirty="0"/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648200" y="1908464"/>
            <a:ext cx="2743200" cy="197773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dirty="0" smtClean="0"/>
              <a:t>488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971800" y="2857500"/>
            <a:ext cx="2057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581400" y="2209800"/>
            <a:ext cx="8382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-128</a:t>
            </a:r>
            <a:endParaRPr lang="en-US" dirty="0"/>
          </a:p>
        </p:txBody>
      </p:sp>
      <p:sp>
        <p:nvSpPr>
          <p:cNvPr id="15" name="Arc 14"/>
          <p:cNvSpPr/>
          <p:nvPr/>
        </p:nvSpPr>
        <p:spPr>
          <a:xfrm>
            <a:off x="2133600" y="1828800"/>
            <a:ext cx="3581400" cy="762000"/>
          </a:xfrm>
          <a:prstGeom prst="arc">
            <a:avLst>
              <a:gd name="adj1" fmla="val 10681603"/>
              <a:gd name="adj2" fmla="val 21572053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789218" y="1295400"/>
            <a:ext cx="8382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-128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800600" y="6061364"/>
            <a:ext cx="3886200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86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9884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У једном парку требало је да се засади 800 садница. Једна група ученика засадила је 248 садница, а друга 357. Колико још садница би требало да буде засађено?</a:t>
            </a:r>
          </a:p>
          <a:p>
            <a:pPr marL="0" indent="0" algn="just">
              <a:buNone/>
            </a:pPr>
            <a:endParaRPr lang="sr-Cyrl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начин: 800 – (248 + 357) = 800 – 605 = </a:t>
            </a:r>
            <a:r>
              <a:rPr lang="sr-Cyrl-BA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195</a:t>
            </a:r>
          </a:p>
          <a:p>
            <a:pPr marL="514350" indent="-514350" algn="just">
              <a:buAutoNum type="arabicPeriod"/>
            </a:pPr>
            <a:endParaRPr lang="sr-Cyrl-BA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начин: </a:t>
            </a:r>
            <a:r>
              <a:rPr lang="sr-Cyrl-BA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800 – 248 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357 = </a:t>
            </a:r>
            <a:r>
              <a:rPr lang="sr-Cyrl-BA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552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357 = </a:t>
            </a:r>
            <a:r>
              <a:rPr lang="sr-Cyrl-BA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195</a:t>
            </a:r>
          </a:p>
          <a:p>
            <a:pPr marL="0" indent="0" algn="just">
              <a:buNone/>
            </a:pPr>
            <a:endParaRPr lang="sr-Cyrl-BA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BA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Требало би да буде засађено  још 195 садница.</a:t>
            </a:r>
          </a:p>
          <a:p>
            <a:pPr marL="514350" indent="-514350" algn="just">
              <a:buAutoNum type="arabicPeriod"/>
            </a:pPr>
            <a:endParaRPr lang="sr-Cyrl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629891" y="2396767"/>
            <a:ext cx="872836" cy="235562"/>
          </a:xfrm>
          <a:custGeom>
            <a:avLst/>
            <a:gdLst>
              <a:gd name="connsiteX0" fmla="*/ 0 w 872836"/>
              <a:gd name="connsiteY0" fmla="*/ 221707 h 235562"/>
              <a:gd name="connsiteX1" fmla="*/ 443345 w 872836"/>
              <a:gd name="connsiteY1" fmla="*/ 35 h 235562"/>
              <a:gd name="connsiteX2" fmla="*/ 872836 w 872836"/>
              <a:gd name="connsiteY2" fmla="*/ 235562 h 235562"/>
              <a:gd name="connsiteX3" fmla="*/ 872836 w 872836"/>
              <a:gd name="connsiteY3" fmla="*/ 235562 h 235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2836" h="235562">
                <a:moveTo>
                  <a:pt x="0" y="221707"/>
                </a:moveTo>
                <a:cubicBezTo>
                  <a:pt x="148936" y="109716"/>
                  <a:pt x="297872" y="-2274"/>
                  <a:pt x="443345" y="35"/>
                </a:cubicBezTo>
                <a:cubicBezTo>
                  <a:pt x="588818" y="2344"/>
                  <a:pt x="872836" y="235562"/>
                  <a:pt x="872836" y="235562"/>
                </a:cubicBezTo>
                <a:lnTo>
                  <a:pt x="872836" y="235562"/>
                </a:lnTo>
              </a:path>
            </a:pathLst>
          </a:cu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422073" y="2254564"/>
            <a:ext cx="918163" cy="450759"/>
          </a:xfrm>
          <a:custGeom>
            <a:avLst/>
            <a:gdLst>
              <a:gd name="connsiteX0" fmla="*/ 0 w 918163"/>
              <a:gd name="connsiteY0" fmla="*/ 387947 h 450759"/>
              <a:gd name="connsiteX1" fmla="*/ 401782 w 918163"/>
              <a:gd name="connsiteY1" fmla="*/ 20 h 450759"/>
              <a:gd name="connsiteX2" fmla="*/ 872836 w 918163"/>
              <a:gd name="connsiteY2" fmla="*/ 401801 h 450759"/>
              <a:gd name="connsiteX3" fmla="*/ 872836 w 918163"/>
              <a:gd name="connsiteY3" fmla="*/ 429511 h 450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8163" h="450759">
                <a:moveTo>
                  <a:pt x="0" y="387947"/>
                </a:moveTo>
                <a:cubicBezTo>
                  <a:pt x="128154" y="192829"/>
                  <a:pt x="256309" y="-2289"/>
                  <a:pt x="401782" y="20"/>
                </a:cubicBezTo>
                <a:cubicBezTo>
                  <a:pt x="547255" y="2329"/>
                  <a:pt x="794327" y="330219"/>
                  <a:pt x="872836" y="401801"/>
                </a:cubicBezTo>
                <a:cubicBezTo>
                  <a:pt x="951345" y="473383"/>
                  <a:pt x="912090" y="451447"/>
                  <a:pt x="872836" y="429511"/>
                </a:cubicBezTo>
              </a:path>
            </a:pathLst>
          </a:cu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151910" y="2361999"/>
            <a:ext cx="872836" cy="360310"/>
          </a:xfrm>
          <a:custGeom>
            <a:avLst/>
            <a:gdLst>
              <a:gd name="connsiteX0" fmla="*/ 0 w 872836"/>
              <a:gd name="connsiteY0" fmla="*/ 332601 h 360310"/>
              <a:gd name="connsiteX1" fmla="*/ 290945 w 872836"/>
              <a:gd name="connsiteY1" fmla="*/ 92 h 360310"/>
              <a:gd name="connsiteX2" fmla="*/ 872836 w 872836"/>
              <a:gd name="connsiteY2" fmla="*/ 360310 h 360310"/>
              <a:gd name="connsiteX3" fmla="*/ 872836 w 872836"/>
              <a:gd name="connsiteY3" fmla="*/ 360310 h 360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2836" h="360310">
                <a:moveTo>
                  <a:pt x="0" y="332601"/>
                </a:moveTo>
                <a:cubicBezTo>
                  <a:pt x="72736" y="164037"/>
                  <a:pt x="145472" y="-4526"/>
                  <a:pt x="290945" y="92"/>
                </a:cubicBezTo>
                <a:cubicBezTo>
                  <a:pt x="436418" y="4710"/>
                  <a:pt x="872836" y="360310"/>
                  <a:pt x="872836" y="360310"/>
                </a:cubicBezTo>
                <a:lnTo>
                  <a:pt x="872836" y="360310"/>
                </a:lnTo>
              </a:path>
            </a:pathLst>
          </a:cu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00600" y="6061364"/>
            <a:ext cx="3886200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05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60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 За колико је разлика бројева 802 и 296 већа од разлике бројева 400 и 181?</a:t>
            </a:r>
          </a:p>
          <a:p>
            <a:pPr marL="0" indent="0">
              <a:buNone/>
            </a:pPr>
            <a:endParaRPr lang="sr-Cyrl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Када се у задатку тражи да се упореди за колико је неки број већи од другог, тада тражите разлику тих </a:t>
            </a:r>
          </a:p>
          <a:p>
            <a:pPr marL="0" indent="0">
              <a:buNone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бројева.</a:t>
            </a:r>
          </a:p>
          <a:p>
            <a:pPr marL="0" indent="0">
              <a:buNone/>
            </a:pPr>
            <a:endParaRPr lang="sr-Cyrl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Cyrl-BA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802- 296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(</a:t>
            </a:r>
            <a:r>
              <a:rPr lang="sr-Cyrl-BA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 – 181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sr-Cyrl-BA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506 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sr-Cyrl-BA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219 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 287</a:t>
            </a:r>
          </a:p>
          <a:p>
            <a:pPr marL="0" indent="0">
              <a:buNone/>
            </a:pPr>
            <a:endParaRPr lang="sr-Cyrl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Разлика бројева 802 и 296 је већа од разлике бројева 400 и 181 за 287.</a:t>
            </a:r>
            <a:endParaRPr lang="sr-Cyrl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00600" y="6061364"/>
            <a:ext cx="3886200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59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197</TotalTime>
  <Words>474</Words>
  <Application>Microsoft Office PowerPoint</Application>
  <PresentationFormat>Projekcija na ekranu (4:3)</PresentationFormat>
  <Paragraphs>110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Aspect</vt:lpstr>
      <vt:lpstr>САБИРАЊЕ И ОДУЗИМАЊЕ   ТРОЦИФРЕНИХ БРОЈЕВА</vt:lpstr>
      <vt:lpstr>PowerPoint prezentacija</vt:lpstr>
      <vt:lpstr>PowerPoint prezentacija</vt:lpstr>
      <vt:lpstr>PowerPoint prezentacija</vt:lpstr>
      <vt:lpstr>PowerPoint prezentacija</vt:lpstr>
      <vt:lpstr>а) Саберемо 125 и 287, да  бисмо добили други сабирак  морамо од 512 одузети 412.</vt:lpstr>
      <vt:lpstr>Сваки број из скупа А умањи за 128 и ту разлику напиши у скуп Б.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САБИРАЊЕ И ОДУЗИМАЊЕ   ТРОЦИФРЕНИХ БРОЈЕВА</dc:title>
  <dc:creator>User</dc:creator>
  <cp:lastModifiedBy>tatjana</cp:lastModifiedBy>
  <cp:revision>23</cp:revision>
  <dcterms:created xsi:type="dcterms:W3CDTF">2020-03-23T22:27:53Z</dcterms:created>
  <dcterms:modified xsi:type="dcterms:W3CDTF">2020-04-07T18:55:20Z</dcterms:modified>
</cp:coreProperties>
</file>