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2" r:id="rId5"/>
    <p:sldId id="263" r:id="rId6"/>
    <p:sldId id="264" r:id="rId7"/>
    <p:sldId id="266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9" autoAdjust="0"/>
    <p:restoredTop sz="94660"/>
  </p:normalViewPr>
  <p:slideViewPr>
    <p:cSldViewPr>
      <p:cViewPr varScale="1">
        <p:scale>
          <a:sx n="99" d="100"/>
          <a:sy n="99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987118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5157788"/>
            <a:ext cx="6048375" cy="1109662"/>
          </a:xfrm>
          <a:effectLst/>
        </p:spPr>
        <p:txBody>
          <a:bodyPr/>
          <a:lstStyle>
            <a:lvl1pPr>
              <a:defRPr sz="3200" b="1">
                <a:solidFill>
                  <a:schemeClr val="bg2"/>
                </a:solidFill>
              </a:defRPr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60182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2950" y="400050"/>
            <a:ext cx="1800225" cy="61245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92275" y="400050"/>
            <a:ext cx="5248275" cy="61245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92275" y="1557338"/>
            <a:ext cx="352425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68925" y="1557338"/>
            <a:ext cx="352425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400050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557338"/>
            <a:ext cx="72009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373688"/>
            <a:ext cx="5832475" cy="792162"/>
          </a:xfrm>
          <a:noFill/>
        </p:spPr>
        <p:txBody>
          <a:bodyPr/>
          <a:lstStyle/>
          <a:p>
            <a:r>
              <a:rPr lang="sr-Cyrl-BA" dirty="0" smtClean="0">
                <a:latin typeface="Tahoma" charset="0"/>
              </a:rPr>
              <a:t>Основи информатике</a:t>
            </a:r>
            <a:endParaRPr lang="uk-UA" dirty="0"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6143625"/>
            <a:ext cx="5573713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Cyrl-BA" dirty="0"/>
              <a:t>8</a:t>
            </a:r>
            <a:r>
              <a:rPr lang="uk-UA" dirty="0" smtClean="0"/>
              <a:t> - разред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1788"/>
            <a:ext cx="7273925" cy="649287"/>
          </a:xfrm>
        </p:spPr>
        <p:txBody>
          <a:bodyPr/>
          <a:lstStyle/>
          <a:p>
            <a:pPr algn="ctr"/>
            <a:r>
              <a:rPr lang="sr-Cyrl-BA" b="1" dirty="0" smtClean="0">
                <a:latin typeface="Tahoma" charset="0"/>
              </a:rPr>
              <a:t>Бинарна аритметика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748464" cy="295232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sr-Cyrl-BA" sz="3200" dirty="0" smtClean="0"/>
          </a:p>
          <a:p>
            <a:pPr>
              <a:lnSpc>
                <a:spcPct val="80000"/>
              </a:lnSpc>
            </a:pPr>
            <a:r>
              <a:rPr lang="sr-Cyrl-BA" sz="3200" dirty="0" smtClean="0"/>
              <a:t>Основне аритметичке операције у бинарном бројном систему се изводе употребом одређених правила.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6911975" cy="719137"/>
          </a:xfrm>
        </p:spPr>
        <p:txBody>
          <a:bodyPr/>
          <a:lstStyle/>
          <a:p>
            <a:pPr algn="ctr"/>
            <a:r>
              <a:rPr lang="sr-Cyrl-BA" b="1" dirty="0" smtClean="0">
                <a:solidFill>
                  <a:schemeClr val="tx1"/>
                </a:solidFill>
              </a:rPr>
              <a:t>Сабирање бинарних бројева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412776"/>
            <a:ext cx="7235825" cy="5328320"/>
          </a:xfrm>
        </p:spPr>
        <p:txBody>
          <a:bodyPr/>
          <a:lstStyle/>
          <a:p>
            <a:pPr marL="0" indent="0" algn="ctr">
              <a:buNone/>
            </a:pPr>
            <a:r>
              <a:rPr lang="sr-Cyrl-BA" sz="2400" dirty="0" smtClean="0"/>
              <a:t>Таблица сабирања бинарних бројева:</a:t>
            </a:r>
            <a:endParaRPr lang="sr-Latn-BA" sz="2400" dirty="0" smtClean="0"/>
          </a:p>
          <a:p>
            <a:pPr marL="0" indent="0">
              <a:buNone/>
            </a:pPr>
            <a:endParaRPr lang="sr-Latn-BA" sz="2400" dirty="0"/>
          </a:p>
          <a:p>
            <a:pPr marL="0" indent="0">
              <a:buNone/>
            </a:pPr>
            <a:endParaRPr lang="sr-Cyrl-BA" sz="2400" dirty="0" smtClean="0"/>
          </a:p>
          <a:p>
            <a:pPr marL="0" indent="0">
              <a:buNone/>
            </a:pPr>
            <a:endParaRPr lang="sr-Cyrl-BA" sz="2400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84595419"/>
              </p:ext>
            </p:extLst>
          </p:nvPr>
        </p:nvGraphicFramePr>
        <p:xfrm>
          <a:off x="3635896" y="2420888"/>
          <a:ext cx="4104456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502"/>
                <a:gridCol w="452744"/>
                <a:gridCol w="452744"/>
                <a:gridCol w="543293"/>
                <a:gridCol w="2173173"/>
              </a:tblGrid>
              <a:tr h="468052">
                <a:tc>
                  <a:txBody>
                    <a:bodyPr/>
                    <a:lstStyle/>
                    <a:p>
                      <a:r>
                        <a:rPr lang="sr-Latn-BA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sr-Latn-B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sr-Latn-BA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sr-Latn-B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0 i 1 </a:t>
                      </a:r>
                      <a:r>
                        <a:rPr lang="sr-Cyrl-BA" dirty="0" smtClean="0"/>
                        <a:t>пренос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7" y="479890"/>
            <a:ext cx="7201272" cy="428830"/>
          </a:xfrm>
        </p:spPr>
        <p:txBody>
          <a:bodyPr/>
          <a:lstStyle/>
          <a:p>
            <a:pPr algn="ctr"/>
            <a:r>
              <a:rPr lang="sr-Cyrl-BA" dirty="0" smtClean="0"/>
              <a:t>Сабирање бинарних бројева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2400" dirty="0" smtClean="0"/>
              <a:t>Примјер:</a:t>
            </a:r>
            <a:r>
              <a:rPr lang="sr-Cyrl-BA" sz="2400" dirty="0"/>
              <a:t> </a:t>
            </a:r>
            <a:r>
              <a:rPr lang="sr-Cyrl-BA" sz="2400" dirty="0" smtClean="0"/>
              <a:t>Сабрати бројеве </a:t>
            </a:r>
            <a:r>
              <a:rPr lang="hr-HR" sz="2400" b="1" dirty="0" smtClean="0">
                <a:solidFill>
                  <a:schemeClr val="tx2"/>
                </a:solidFill>
              </a:rPr>
              <a:t>11011</a:t>
            </a:r>
            <a:r>
              <a:rPr lang="hr-HR" sz="2400" dirty="0" smtClean="0">
                <a:solidFill>
                  <a:schemeClr val="tx2"/>
                </a:solidFill>
              </a:rPr>
              <a:t> </a:t>
            </a:r>
            <a:r>
              <a:rPr lang="hr-HR" sz="2400" dirty="0">
                <a:solidFill>
                  <a:schemeClr val="tx2"/>
                </a:solidFill>
              </a:rPr>
              <a:t>i </a:t>
            </a:r>
            <a:r>
              <a:rPr lang="hr-HR" sz="2400" b="1" dirty="0" smtClean="0">
                <a:solidFill>
                  <a:schemeClr val="tx2"/>
                </a:solidFill>
              </a:rPr>
              <a:t>1011</a:t>
            </a:r>
            <a:r>
              <a:rPr lang="sr-Cyrl-BA" sz="2400" b="1" dirty="0" smtClean="0">
                <a:solidFill>
                  <a:schemeClr val="tx2"/>
                </a:solidFill>
              </a:rPr>
              <a:t>.</a:t>
            </a:r>
            <a:endParaRPr lang="sr-Cyrl-BA" sz="2400" b="1" baseline="-25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r-Cyrl-BA" sz="2400" b="1" baseline="-25000" dirty="0" smtClean="0">
                <a:solidFill>
                  <a:schemeClr val="tx2"/>
                </a:solidFill>
              </a:rPr>
              <a:t>Рјешење:</a:t>
            </a:r>
            <a:endParaRPr lang="sr-Cyrl-BA" sz="2400" b="1" baseline="-25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r-Latn-BA" sz="2400" dirty="0"/>
          </a:p>
        </p:txBody>
      </p:sp>
      <p:pic>
        <p:nvPicPr>
          <p:cNvPr id="4" name="Slika 9" descr="q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7079" y="2636912"/>
            <a:ext cx="5256584" cy="306426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067647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Множење бинарних бројева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 smtClean="0"/>
              <a:t>Таблица множења бинарних бројева:</a:t>
            </a: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0571622"/>
              </p:ext>
            </p:extLst>
          </p:nvPr>
        </p:nvGraphicFramePr>
        <p:xfrm>
          <a:off x="2627784" y="2492896"/>
          <a:ext cx="4392488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554"/>
                <a:gridCol w="823600"/>
                <a:gridCol w="823600"/>
                <a:gridCol w="960867"/>
                <a:gridCol w="960867"/>
              </a:tblGrid>
              <a:tr h="576064">
                <a:tc>
                  <a:txBody>
                    <a:bodyPr/>
                    <a:lstStyle/>
                    <a:p>
                      <a:r>
                        <a:rPr lang="sr-Cyrl-BA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sr-Cyrl-B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sr-Cyrl-BA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sr-Cyrl-B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9239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Множење бинарних бројева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13663" cy="5039841"/>
          </a:xfrm>
        </p:spPr>
        <p:txBody>
          <a:bodyPr/>
          <a:lstStyle/>
          <a:p>
            <a:r>
              <a:rPr lang="sr-Cyrl-BA" dirty="0" smtClean="0"/>
              <a:t>Примјер: Израчунати призвод бинарних бројева 1011 и 111.</a:t>
            </a:r>
          </a:p>
          <a:p>
            <a:pPr marL="0" indent="0">
              <a:buNone/>
            </a:pPr>
            <a:r>
              <a:rPr lang="sr-Cyrl-BA" dirty="0" smtClean="0"/>
              <a:t>Рјешење:</a:t>
            </a:r>
          </a:p>
          <a:p>
            <a:endParaRPr lang="sr-Cyrl-BA" dirty="0" smtClean="0"/>
          </a:p>
        </p:txBody>
      </p:sp>
      <p:pic>
        <p:nvPicPr>
          <p:cNvPr id="4" name="Slika 8" descr="q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996952"/>
            <a:ext cx="5473671" cy="333020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417182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Домаћи 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56792"/>
            <a:ext cx="7993583" cy="4967833"/>
          </a:xfrm>
        </p:spPr>
        <p:txBody>
          <a:bodyPr/>
          <a:lstStyle/>
          <a:p>
            <a:r>
              <a:rPr lang="sr-Cyrl-BA" dirty="0" smtClean="0"/>
              <a:t>Задатак 1.</a:t>
            </a:r>
          </a:p>
          <a:p>
            <a:r>
              <a:rPr lang="sr-Cyrl-BA" dirty="0" smtClean="0"/>
              <a:t>Израчунати збир бројева 1110 и 1001.</a:t>
            </a:r>
          </a:p>
          <a:p>
            <a:r>
              <a:rPr lang="sr-Cyrl-BA" dirty="0" smtClean="0"/>
              <a:t>Задатак 2.</a:t>
            </a:r>
          </a:p>
          <a:p>
            <a:r>
              <a:rPr lang="sr-Cyrl-BA" dirty="0" smtClean="0"/>
              <a:t>Израчунати производ бројева 1000 и 101.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559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420888"/>
            <a:ext cx="7057281" cy="1012726"/>
          </a:xfrm>
        </p:spPr>
        <p:txBody>
          <a:bodyPr/>
          <a:lstStyle/>
          <a:p>
            <a:pPr algn="ctr"/>
            <a:r>
              <a:rPr lang="sr-Cyrl-BA" dirty="0" smtClean="0"/>
              <a:t>Хвала на пажњи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133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plate">
  <a:themeElements>
    <a:clrScheme name="template 7">
      <a:dk1>
        <a:srgbClr val="4D4D4D"/>
      </a:dk1>
      <a:lt1>
        <a:srgbClr val="FFFFFF"/>
      </a:lt1>
      <a:dk2>
        <a:srgbClr val="4D4D4D"/>
      </a:dk2>
      <a:lt2>
        <a:srgbClr val="1C4583"/>
      </a:lt2>
      <a:accent1>
        <a:srgbClr val="3273BA"/>
      </a:accent1>
      <a:accent2>
        <a:srgbClr val="4386C2"/>
      </a:accent2>
      <a:accent3>
        <a:srgbClr val="FFFFFF"/>
      </a:accent3>
      <a:accent4>
        <a:srgbClr val="404040"/>
      </a:accent4>
      <a:accent5>
        <a:srgbClr val="ADBCD9"/>
      </a:accent5>
      <a:accent6>
        <a:srgbClr val="3C79B0"/>
      </a:accent6>
      <a:hlink>
        <a:srgbClr val="76A7D0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FF66CC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FFB8E2"/>
        </a:accent5>
        <a:accent6>
          <a:srgbClr val="5C8AE7"/>
        </a:accent6>
        <a:hlink>
          <a:srgbClr val="FFCC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CC0000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E2AAAA"/>
        </a:accent5>
        <a:accent6>
          <a:srgbClr val="5C8AE7"/>
        </a:accent6>
        <a:hlink>
          <a:srgbClr val="33C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CC0000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E2AAAA"/>
        </a:accent5>
        <a:accent6>
          <a:srgbClr val="5C8AE7"/>
        </a:accent6>
        <a:hlink>
          <a:srgbClr val="99C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2057D6"/>
        </a:lt2>
        <a:accent1>
          <a:srgbClr val="3D99F0"/>
        </a:accent1>
        <a:accent2>
          <a:srgbClr val="1280E4"/>
        </a:accent2>
        <a:accent3>
          <a:srgbClr val="FFFFFF"/>
        </a:accent3>
        <a:accent4>
          <a:srgbClr val="404040"/>
        </a:accent4>
        <a:accent5>
          <a:srgbClr val="AFCAF6"/>
        </a:accent5>
        <a:accent6>
          <a:srgbClr val="0F73CF"/>
        </a:accent6>
        <a:hlink>
          <a:srgbClr val="58AEF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1D47B2"/>
        </a:lt2>
        <a:accent1>
          <a:srgbClr val="4880D6"/>
        </a:accent1>
        <a:accent2>
          <a:srgbClr val="7FACE4"/>
        </a:accent2>
        <a:accent3>
          <a:srgbClr val="FFFFFF"/>
        </a:accent3>
        <a:accent4>
          <a:srgbClr val="404040"/>
        </a:accent4>
        <a:accent5>
          <a:srgbClr val="B1C0E8"/>
        </a:accent5>
        <a:accent6>
          <a:srgbClr val="729BCF"/>
        </a:accent6>
        <a:hlink>
          <a:srgbClr val="A3C4F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1C4583"/>
        </a:lt2>
        <a:accent1>
          <a:srgbClr val="3273BA"/>
        </a:accent1>
        <a:accent2>
          <a:srgbClr val="4386C2"/>
        </a:accent2>
        <a:accent3>
          <a:srgbClr val="FFFFFF"/>
        </a:accent3>
        <a:accent4>
          <a:srgbClr val="404040"/>
        </a:accent4>
        <a:accent5>
          <a:srgbClr val="ADBCD9"/>
        </a:accent5>
        <a:accent6>
          <a:srgbClr val="3C79B0"/>
        </a:accent6>
        <a:hlink>
          <a:srgbClr val="76A7D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132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Основи информатике</vt:lpstr>
      <vt:lpstr>Бинарна аритметика</vt:lpstr>
      <vt:lpstr>Сабирање бинарних бројева</vt:lpstr>
      <vt:lpstr>Сабирање бинарних бројева</vt:lpstr>
      <vt:lpstr>Множење бинарних бројева</vt:lpstr>
      <vt:lpstr>Множење бинарних бројева</vt:lpstr>
      <vt:lpstr>Домаћи задатак</vt:lpstr>
      <vt:lpstr>Хвала на пажњи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-</dc:creator>
  <cp:lastModifiedBy>Aleksandra Stankovic</cp:lastModifiedBy>
  <cp:revision>35</cp:revision>
  <dcterms:created xsi:type="dcterms:W3CDTF">2005-12-15T13:44:20Z</dcterms:created>
  <dcterms:modified xsi:type="dcterms:W3CDTF">2021-03-02T07:21:44Z</dcterms:modified>
</cp:coreProperties>
</file>