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4709-72DB-46ED-AAF4-C9C89B808CB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865-A4EF-439A-A86A-B475D6E2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9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4709-72DB-46ED-AAF4-C9C89B808CB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865-A4EF-439A-A86A-B475D6E2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4709-72DB-46ED-AAF4-C9C89B808CB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865-A4EF-439A-A86A-B475D6E2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95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4709-72DB-46ED-AAF4-C9C89B808CB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865-A4EF-439A-A86A-B475D6E2ACA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0275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4709-72DB-46ED-AAF4-C9C89B808CB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865-A4EF-439A-A86A-B475D6E2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19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4709-72DB-46ED-AAF4-C9C89B808CB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865-A4EF-439A-A86A-B475D6E2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66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4709-72DB-46ED-AAF4-C9C89B808CB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865-A4EF-439A-A86A-B475D6E2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82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4709-72DB-46ED-AAF4-C9C89B808CB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865-A4EF-439A-A86A-B475D6E2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70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4709-72DB-46ED-AAF4-C9C89B808CB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865-A4EF-439A-A86A-B475D6E2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3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4709-72DB-46ED-AAF4-C9C89B808CB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865-A4EF-439A-A86A-B475D6E2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7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4709-72DB-46ED-AAF4-C9C89B808CB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865-A4EF-439A-A86A-B475D6E2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8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4709-72DB-46ED-AAF4-C9C89B808CB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865-A4EF-439A-A86A-B475D6E2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3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4709-72DB-46ED-AAF4-C9C89B808CB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865-A4EF-439A-A86A-B475D6E2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7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4709-72DB-46ED-AAF4-C9C89B808CB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865-A4EF-439A-A86A-B475D6E2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5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4709-72DB-46ED-AAF4-C9C89B808CB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865-A4EF-439A-A86A-B475D6E2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7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4709-72DB-46ED-AAF4-C9C89B808CB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865-A4EF-439A-A86A-B475D6E2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2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4709-72DB-46ED-AAF4-C9C89B808CB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865-A4EF-439A-A86A-B475D6E2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7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3D74709-72DB-46ED-AAF4-C9C89B808CB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36865-A4EF-439A-A86A-B475D6E2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2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655" y="1352758"/>
            <a:ext cx="8825658" cy="2677648"/>
          </a:xfrm>
        </p:spPr>
        <p:txBody>
          <a:bodyPr/>
          <a:lstStyle/>
          <a:p>
            <a:pPr algn="ctr"/>
            <a:r>
              <a:rPr lang="de-DE" sz="4000" dirty="0" smtClean="0"/>
              <a:t>Wünsche und höfliche Bitten äußern, Vorschläge machen</a:t>
            </a:r>
            <a:br>
              <a:rPr lang="de-DE" sz="40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183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433" y="1087002"/>
            <a:ext cx="8946541" cy="4195481"/>
          </a:xfrm>
        </p:spPr>
        <p:txBody>
          <a:bodyPr/>
          <a:lstStyle/>
          <a:p>
            <a:pPr marL="457200" lvl="0" indent="-457200"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AutoNum type="alphaLcParenR"/>
            </a:pPr>
            <a:r>
              <a:rPr lang="de-DE" dirty="0">
                <a:solidFill>
                  <a:prstClr val="white"/>
                </a:solidFill>
              </a:rPr>
              <a:t>Mach das Fenster zu! &gt; </a:t>
            </a:r>
            <a:r>
              <a:rPr lang="de-DE" dirty="0" smtClean="0">
                <a:solidFill>
                  <a:srgbClr val="FFFF00"/>
                </a:solidFill>
              </a:rPr>
              <a:t>Könntest du bitte das Fenster zumachen?</a:t>
            </a:r>
            <a:endParaRPr lang="de-DE" dirty="0">
              <a:solidFill>
                <a:srgbClr val="FFFF00"/>
              </a:solidFill>
            </a:endParaRPr>
          </a:p>
          <a:p>
            <a:pPr marL="457200" lvl="0" indent="-457200"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AutoNum type="alphaLcParenR"/>
            </a:pPr>
            <a:r>
              <a:rPr lang="de-DE" dirty="0">
                <a:solidFill>
                  <a:prstClr val="white"/>
                </a:solidFill>
              </a:rPr>
              <a:t>Bring eine Decke mit! &gt; </a:t>
            </a:r>
            <a:r>
              <a:rPr lang="de-DE" dirty="0" smtClean="0">
                <a:solidFill>
                  <a:srgbClr val="FFFF00"/>
                </a:solidFill>
              </a:rPr>
              <a:t>Könntest du bitte eine Decke mitbringen?</a:t>
            </a:r>
            <a:endParaRPr lang="de-DE" dirty="0">
              <a:solidFill>
                <a:srgbClr val="FFFF00"/>
              </a:solidFill>
            </a:endParaRPr>
          </a:p>
          <a:p>
            <a:pPr marL="457200" lvl="0" indent="-457200"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AutoNum type="alphaLcParenR"/>
            </a:pPr>
            <a:r>
              <a:rPr lang="de-DE" dirty="0">
                <a:solidFill>
                  <a:prstClr val="white"/>
                </a:solidFill>
              </a:rPr>
              <a:t>Zeigen Sie mir den Weg zum Bahnhof! &gt; </a:t>
            </a:r>
            <a:r>
              <a:rPr lang="de-DE" dirty="0" smtClean="0">
                <a:solidFill>
                  <a:srgbClr val="FFFF00"/>
                </a:solidFill>
              </a:rPr>
              <a:t>Könnten Sie mir bitte den Weg zum Bahnhof zeigen?</a:t>
            </a:r>
            <a:endParaRPr lang="de-DE" dirty="0">
              <a:solidFill>
                <a:srgbClr val="FFFF00"/>
              </a:solidFill>
            </a:endParaRPr>
          </a:p>
          <a:p>
            <a:pPr marL="457200" lvl="0" indent="-457200"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AutoNum type="alphaLcParenR"/>
            </a:pPr>
            <a:r>
              <a:rPr lang="de-DE" dirty="0" smtClean="0">
                <a:solidFill>
                  <a:prstClr val="white"/>
                </a:solidFill>
              </a:rPr>
              <a:t>Schreiben Sie meine Nummer auf! &gt; </a:t>
            </a:r>
            <a:r>
              <a:rPr lang="de-DE" dirty="0" smtClean="0">
                <a:solidFill>
                  <a:srgbClr val="FFFF00"/>
                </a:solidFill>
              </a:rPr>
              <a:t>Könnten Sie bitte meine Nummer aufschreiben?</a:t>
            </a:r>
            <a:endParaRPr lang="de-DE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Hausaufgabe:</a:t>
            </a:r>
            <a:br>
              <a:rPr lang="de-DE" sz="2400" dirty="0" smtClean="0"/>
            </a:br>
            <a:r>
              <a:rPr lang="de-DE" sz="2400" dirty="0" smtClean="0"/>
              <a:t>Arbeitsbuch, Seite 50</a:t>
            </a:r>
            <a:br>
              <a:rPr lang="de-DE" sz="2400" dirty="0" smtClean="0"/>
            </a:br>
            <a:r>
              <a:rPr lang="de-DE" sz="2400" dirty="0" smtClean="0"/>
              <a:t>Aufgaben 3 und 4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617" y="452718"/>
            <a:ext cx="4134118" cy="5937319"/>
          </a:xfrm>
        </p:spPr>
      </p:pic>
    </p:spTree>
    <p:extLst>
      <p:ext uri="{BB962C8B-B14F-4D97-AF65-F5344CB8AC3E}">
        <p14:creationId xmlns:p14="http://schemas.microsoft.com/office/powerpoint/2010/main" val="300197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3200" dirty="0" smtClean="0"/>
              <a:t>Vielen Dank für die Aufmerksamkeit!</a:t>
            </a:r>
          </a:p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dirty="0" smtClean="0">
                <a:sym typeface="Wingdings" panose="05000000000000000000" pitchFamily="2" charset="2"/>
              </a:rPr>
              <a:t>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272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962625" y="857979"/>
            <a:ext cx="8946541" cy="419548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Wünsche äußern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Ich möchte ...</a:t>
            </a:r>
          </a:p>
          <a:p>
            <a:pPr marL="0" indent="0">
              <a:buNone/>
            </a:pPr>
            <a:r>
              <a:rPr lang="de-DE" dirty="0" smtClean="0"/>
              <a:t>Ich </a:t>
            </a:r>
            <a:r>
              <a:rPr lang="de-DE" u="sng" dirty="0" smtClean="0">
                <a:solidFill>
                  <a:srgbClr val="FFFF00"/>
                </a:solidFill>
              </a:rPr>
              <a:t>möchte</a:t>
            </a:r>
            <a:r>
              <a:rPr lang="de-DE" dirty="0" smtClean="0"/>
              <a:t> gern einen neuen Laptop </a:t>
            </a:r>
            <a:r>
              <a:rPr lang="de-DE" u="sng" dirty="0" smtClean="0">
                <a:solidFill>
                  <a:srgbClr val="FFFF00"/>
                </a:solidFill>
              </a:rPr>
              <a:t>kaufen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</a:t>
            </a:r>
            <a:r>
              <a:rPr lang="de-DE" dirty="0" smtClean="0">
                <a:solidFill>
                  <a:srgbClr val="FFFF00"/>
                </a:solidFill>
              </a:rPr>
              <a:t>Modalverb                                 Infinitiv am Satzende</a:t>
            </a:r>
          </a:p>
          <a:p>
            <a:pPr marL="0" indent="0">
              <a:buNone/>
            </a:pPr>
            <a:r>
              <a:rPr lang="de-DE" dirty="0" smtClean="0"/>
              <a:t>Meine Mutter </a:t>
            </a:r>
            <a:r>
              <a:rPr lang="de-DE" u="sng" dirty="0" smtClean="0"/>
              <a:t>möchte</a:t>
            </a:r>
            <a:r>
              <a:rPr lang="de-DE" dirty="0" smtClean="0"/>
              <a:t> einen Deutschkurs </a:t>
            </a:r>
            <a:r>
              <a:rPr lang="de-DE" u="sng" dirty="0" smtClean="0"/>
              <a:t>machen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solidFill>
                  <a:srgbClr val="FFFF00"/>
                </a:solidFill>
              </a:rPr>
              <a:t>W – Frage:</a:t>
            </a:r>
          </a:p>
          <a:p>
            <a:pPr marL="0" indent="0">
              <a:buNone/>
            </a:pPr>
            <a:r>
              <a:rPr lang="de-DE" dirty="0" smtClean="0"/>
              <a:t>Was </a:t>
            </a:r>
            <a:r>
              <a:rPr lang="de-DE" u="sng" dirty="0" smtClean="0">
                <a:solidFill>
                  <a:srgbClr val="FFFF00"/>
                </a:solidFill>
              </a:rPr>
              <a:t>möchtest</a:t>
            </a:r>
            <a:r>
              <a:rPr lang="de-DE" dirty="0" smtClean="0"/>
              <a:t> du? (Modalverb - Position 2)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solidFill>
                  <a:srgbClr val="FFFF00"/>
                </a:solidFill>
              </a:rPr>
              <a:t>Ja / Nein – Frage: </a:t>
            </a:r>
          </a:p>
          <a:p>
            <a:pPr marL="0" indent="0">
              <a:buNone/>
            </a:pPr>
            <a:r>
              <a:rPr lang="de-DE" u="sng" dirty="0" smtClean="0">
                <a:solidFill>
                  <a:srgbClr val="FFFF00"/>
                </a:solidFill>
              </a:rPr>
              <a:t>Möchtet</a:t>
            </a:r>
            <a:r>
              <a:rPr lang="de-DE" dirty="0" smtClean="0"/>
              <a:t> ihr ans Meer </a:t>
            </a:r>
            <a:r>
              <a:rPr lang="de-DE" u="sng" dirty="0" smtClean="0">
                <a:solidFill>
                  <a:srgbClr val="FFFF00"/>
                </a:solidFill>
              </a:rPr>
              <a:t>reisen</a:t>
            </a:r>
            <a:r>
              <a:rPr lang="de-DE" dirty="0" smtClean="0"/>
              <a:t>? (Modalverb - Position 1)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841679" y="1738648"/>
            <a:ext cx="25758" cy="489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35895" y="1757984"/>
            <a:ext cx="12879" cy="489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67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de-DE" dirty="0" smtClean="0"/>
              <a:t>ich möchte</a:t>
            </a:r>
          </a:p>
          <a:p>
            <a:pPr marL="457200" indent="-457200">
              <a:buAutoNum type="arabicPeriod"/>
            </a:pPr>
            <a:r>
              <a:rPr lang="de-DE" dirty="0" smtClean="0"/>
              <a:t>du möchtest </a:t>
            </a:r>
          </a:p>
          <a:p>
            <a:pPr marL="457200" indent="-457200">
              <a:buAutoNum type="arabicPeriod"/>
            </a:pPr>
            <a:r>
              <a:rPr lang="de-DE" dirty="0"/>
              <a:t>e</a:t>
            </a:r>
            <a:r>
              <a:rPr lang="de-DE" dirty="0" smtClean="0"/>
              <a:t>r/sie/es möchte</a:t>
            </a:r>
          </a:p>
          <a:p>
            <a:pPr marL="0" indent="0">
              <a:buNone/>
            </a:pPr>
            <a:r>
              <a:rPr lang="de-DE" dirty="0" smtClean="0"/>
              <a:t>______________________</a:t>
            </a:r>
          </a:p>
          <a:p>
            <a:pPr marL="457200" indent="-457200">
              <a:buAutoNum type="arabicPeriod"/>
            </a:pPr>
            <a:r>
              <a:rPr lang="de-DE" dirty="0"/>
              <a:t>w</a:t>
            </a:r>
            <a:r>
              <a:rPr lang="de-DE" dirty="0" smtClean="0"/>
              <a:t>ir möchten</a:t>
            </a:r>
          </a:p>
          <a:p>
            <a:pPr marL="457200" indent="-457200">
              <a:buAutoNum type="arabicPeriod"/>
            </a:pPr>
            <a:r>
              <a:rPr lang="de-DE" dirty="0"/>
              <a:t>i</a:t>
            </a:r>
            <a:r>
              <a:rPr lang="de-DE" dirty="0" smtClean="0"/>
              <a:t>hr möchtet</a:t>
            </a:r>
          </a:p>
          <a:p>
            <a:pPr marL="457200" indent="-457200">
              <a:buAutoNum type="arabicPeriod"/>
            </a:pPr>
            <a:r>
              <a:rPr lang="de-DE" dirty="0"/>
              <a:t>s</a:t>
            </a:r>
            <a:r>
              <a:rPr lang="de-DE" dirty="0" smtClean="0"/>
              <a:t>ie/Sie möchten</a:t>
            </a:r>
          </a:p>
          <a:p>
            <a:pPr marL="457200" indent="-457200">
              <a:buAutoNum type="arabicPeriod"/>
            </a:pPr>
            <a:endParaRPr lang="de-DE" dirty="0" smtClean="0"/>
          </a:p>
          <a:p>
            <a:pPr marL="457200" indent="-457200">
              <a:buAutoNum type="arabicPeriod"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1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707" y="1293065"/>
            <a:ext cx="8946541" cy="4195481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Wünsche / höfliche Bitten  äußern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de-DE" dirty="0" smtClean="0">
                <a:solidFill>
                  <a:srgbClr val="FFFF00"/>
                </a:solidFill>
              </a:rPr>
              <a:t>Konjunktiv </a:t>
            </a:r>
            <a:r>
              <a:rPr lang="de-DE" dirty="0">
                <a:solidFill>
                  <a:srgbClr val="FFFF00"/>
                </a:solidFill>
              </a:rPr>
              <a:t>II: Verb „haben</a:t>
            </a:r>
            <a:r>
              <a:rPr lang="de-DE" dirty="0" smtClean="0">
                <a:solidFill>
                  <a:srgbClr val="FFFF00"/>
                </a:solidFill>
              </a:rPr>
              <a:t>“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de-DE" dirty="0" smtClean="0">
                <a:solidFill>
                  <a:prstClr val="white"/>
                </a:solidFill>
              </a:rPr>
              <a:t>Im Restaurant: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de-DE" dirty="0" smtClean="0">
                <a:solidFill>
                  <a:prstClr val="white"/>
                </a:solidFill>
              </a:rPr>
              <a:t>Kellner: Guten Tag, was darf ich Ihnen bringen?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de-DE" dirty="0" smtClean="0">
                <a:solidFill>
                  <a:prstClr val="white"/>
                </a:solidFill>
              </a:rPr>
              <a:t>Gast: Guten Tag. Ich </a:t>
            </a:r>
            <a:r>
              <a:rPr lang="de-DE" u="sng" dirty="0" smtClean="0">
                <a:solidFill>
                  <a:prstClr val="white"/>
                </a:solidFill>
              </a:rPr>
              <a:t>hätte</a:t>
            </a:r>
            <a:r>
              <a:rPr lang="de-DE" dirty="0" smtClean="0">
                <a:solidFill>
                  <a:prstClr val="white"/>
                </a:solidFill>
              </a:rPr>
              <a:t> gern einen Salat und Wasser. </a:t>
            </a:r>
            <a:r>
              <a:rPr lang="de-DE" dirty="0" smtClean="0">
                <a:solidFill>
                  <a:prstClr val="white"/>
                </a:solidFill>
                <a:sym typeface="Wingdings" panose="05000000000000000000" pitchFamily="2" charset="2"/>
              </a:rPr>
              <a:t></a:t>
            </a:r>
            <a:endParaRPr lang="de-DE" dirty="0" smtClean="0">
              <a:solidFill>
                <a:prstClr val="white"/>
              </a:solidFill>
            </a:endParaRP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de-DE" dirty="0" smtClean="0">
              <a:solidFill>
                <a:prstClr val="white"/>
              </a:solidFill>
            </a:endParaRP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de-DE" dirty="0" smtClean="0">
                <a:solidFill>
                  <a:prstClr val="white"/>
                </a:solidFill>
              </a:rPr>
              <a:t>(Bring mir / Bringen Sie mir einen Salat und Wasser!) – unhöflich </a:t>
            </a:r>
            <a:r>
              <a:rPr lang="de-DE" dirty="0" smtClean="0">
                <a:solidFill>
                  <a:prstClr val="white"/>
                </a:solidFill>
                <a:sym typeface="Wingdings" panose="05000000000000000000" pitchFamily="2" charset="2"/>
              </a:rPr>
              <a:t>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de-DE" dirty="0" smtClean="0">
              <a:solidFill>
                <a:prstClr val="white"/>
              </a:solidFill>
            </a:endParaRP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de-DE" dirty="0">
              <a:solidFill>
                <a:prstClr val="white"/>
              </a:solidFill>
            </a:endParaRP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de-DE" dirty="0" smtClean="0">
              <a:solidFill>
                <a:prstClr val="white"/>
              </a:solidFill>
            </a:endParaRP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de-DE" dirty="0">
              <a:solidFill>
                <a:prstClr val="white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8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22" y="1151397"/>
            <a:ext cx="8946541" cy="41954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/>
              <a:t>Ich </a:t>
            </a:r>
            <a:r>
              <a:rPr lang="de-DE" u="sng" dirty="0" smtClean="0">
                <a:solidFill>
                  <a:srgbClr val="FFFF00"/>
                </a:solidFill>
              </a:rPr>
              <a:t>hätte</a:t>
            </a:r>
            <a:r>
              <a:rPr lang="de-DE" dirty="0" smtClean="0"/>
              <a:t> gern ein Sandwich. </a:t>
            </a:r>
          </a:p>
          <a:p>
            <a:pPr marL="0" indent="0">
              <a:buNone/>
            </a:pPr>
            <a:r>
              <a:rPr lang="de-DE" dirty="0" smtClean="0"/>
              <a:t>Anna </a:t>
            </a:r>
            <a:r>
              <a:rPr lang="de-DE" u="sng" dirty="0" smtClean="0">
                <a:solidFill>
                  <a:srgbClr val="FFFF00"/>
                </a:solidFill>
              </a:rPr>
              <a:t>hätte</a:t>
            </a:r>
            <a:r>
              <a:rPr lang="de-DE" dirty="0" smtClean="0"/>
              <a:t> gern einen Käsekuchen.</a:t>
            </a:r>
          </a:p>
          <a:p>
            <a:pPr marL="0" indent="0">
              <a:buNone/>
            </a:pPr>
            <a:r>
              <a:rPr lang="de-DE" dirty="0" smtClean="0"/>
              <a:t>(</a:t>
            </a:r>
            <a:r>
              <a:rPr lang="de-DE" dirty="0" smtClean="0">
                <a:solidFill>
                  <a:srgbClr val="FFFF00"/>
                </a:solidFill>
              </a:rPr>
              <a:t>Verb = Position 2</a:t>
            </a:r>
            <a:r>
              <a:rPr lang="de-DE" dirty="0" smtClean="0"/>
              <a:t>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Ja / Nein – Frage:</a:t>
            </a:r>
            <a:endParaRPr lang="de-DE" dirty="0"/>
          </a:p>
          <a:p>
            <a:pPr marL="0" indent="0">
              <a:buNone/>
            </a:pPr>
            <a:r>
              <a:rPr lang="de-DE" u="sng" dirty="0" smtClean="0">
                <a:solidFill>
                  <a:srgbClr val="FFFF00"/>
                </a:solidFill>
              </a:rPr>
              <a:t>Hättest</a:t>
            </a:r>
            <a:r>
              <a:rPr lang="de-DE" dirty="0" smtClean="0"/>
              <a:t> du gern eine Pause? </a:t>
            </a:r>
          </a:p>
          <a:p>
            <a:pPr marL="0" indent="0">
              <a:buNone/>
            </a:pPr>
            <a:r>
              <a:rPr lang="de-DE" dirty="0" smtClean="0"/>
              <a:t>(</a:t>
            </a:r>
            <a:r>
              <a:rPr lang="de-DE" dirty="0" smtClean="0">
                <a:solidFill>
                  <a:srgbClr val="FFFF00"/>
                </a:solidFill>
              </a:rPr>
              <a:t>Verb = Position 1</a:t>
            </a:r>
            <a:r>
              <a:rPr lang="de-DE" dirty="0" smtClean="0"/>
              <a:t>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W – Frage: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Was </a:t>
            </a:r>
            <a:r>
              <a:rPr lang="de-DE" u="sng" dirty="0" smtClean="0">
                <a:solidFill>
                  <a:srgbClr val="FFFF00"/>
                </a:solidFill>
              </a:rPr>
              <a:t>hättest</a:t>
            </a:r>
            <a:r>
              <a:rPr lang="de-DE" dirty="0" smtClean="0"/>
              <a:t> du gern zum Geburtstag?</a:t>
            </a:r>
          </a:p>
          <a:p>
            <a:pPr marL="0" indent="0">
              <a:buNone/>
            </a:pPr>
            <a:r>
              <a:rPr lang="de-DE" dirty="0" smtClean="0"/>
              <a:t>(</a:t>
            </a:r>
            <a:r>
              <a:rPr lang="de-DE" dirty="0" smtClean="0">
                <a:solidFill>
                  <a:srgbClr val="FFFF00"/>
                </a:solidFill>
              </a:rPr>
              <a:t>Verb = Position 2</a:t>
            </a:r>
            <a:r>
              <a:rPr lang="de-DE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28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97" y="1853248"/>
            <a:ext cx="8947150" cy="2964362"/>
          </a:xfrm>
        </p:spPr>
      </p:pic>
    </p:spTree>
    <p:extLst>
      <p:ext uri="{BB962C8B-B14F-4D97-AF65-F5344CB8AC3E}">
        <p14:creationId xmlns:p14="http://schemas.microsoft.com/office/powerpoint/2010/main" val="109339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675" y="787127"/>
            <a:ext cx="8946541" cy="419548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Vorschläge machen und höflich bitten</a:t>
            </a:r>
          </a:p>
          <a:p>
            <a:pPr marL="0" indent="0" algn="just">
              <a:buNone/>
            </a:pPr>
            <a:r>
              <a:rPr lang="de-DE" dirty="0" smtClean="0">
                <a:solidFill>
                  <a:srgbClr val="FF0000"/>
                </a:solidFill>
              </a:rPr>
              <a:t>Konjunktiv II: Verb „können“</a:t>
            </a:r>
          </a:p>
          <a:p>
            <a:pPr marL="0" indent="0" algn="just">
              <a:buNone/>
            </a:pPr>
            <a:r>
              <a:rPr lang="de-DE" dirty="0" smtClean="0">
                <a:solidFill>
                  <a:srgbClr val="FFFF00"/>
                </a:solidFill>
              </a:rPr>
              <a:t>Höflich bitten:</a:t>
            </a:r>
          </a:p>
          <a:p>
            <a:pPr marL="0" indent="0" algn="just">
              <a:buNone/>
            </a:pPr>
            <a:r>
              <a:rPr lang="de-DE" dirty="0" smtClean="0"/>
              <a:t>Entschuldigung, Sie sprechen sehr schnell.</a:t>
            </a:r>
          </a:p>
          <a:p>
            <a:pPr marL="0" indent="0" algn="just">
              <a:buNone/>
            </a:pPr>
            <a:r>
              <a:rPr lang="de-DE" u="sng" dirty="0" smtClean="0">
                <a:solidFill>
                  <a:srgbClr val="FFFF00"/>
                </a:solidFill>
              </a:rPr>
              <a:t>Könnten</a:t>
            </a:r>
            <a:r>
              <a:rPr lang="de-DE" dirty="0" smtClean="0"/>
              <a:t> Sie bitte langsam und deutlich </a:t>
            </a:r>
            <a:r>
              <a:rPr lang="de-DE" u="sng" dirty="0" smtClean="0">
                <a:solidFill>
                  <a:srgbClr val="FFFF00"/>
                </a:solidFill>
              </a:rPr>
              <a:t>sprechen</a:t>
            </a:r>
            <a:r>
              <a:rPr lang="de-DE" dirty="0" smtClean="0"/>
              <a:t>?</a:t>
            </a:r>
          </a:p>
          <a:p>
            <a:pPr marL="0" indent="0" algn="just">
              <a:buNone/>
            </a:pPr>
            <a:endParaRPr lang="de-DE" dirty="0" smtClean="0"/>
          </a:p>
          <a:p>
            <a:pPr marL="0" indent="0" algn="just">
              <a:buNone/>
            </a:pPr>
            <a:r>
              <a:rPr lang="de-DE" dirty="0" smtClean="0">
                <a:solidFill>
                  <a:srgbClr val="FFFF00"/>
                </a:solidFill>
              </a:rPr>
              <a:t>Modalverb                                             Infinitiv am Satzende</a:t>
            </a:r>
          </a:p>
          <a:p>
            <a:pPr marL="0" indent="0" algn="just">
              <a:buNone/>
            </a:pPr>
            <a:endParaRPr lang="de-DE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de-DE" dirty="0" smtClean="0">
                <a:solidFill>
                  <a:srgbClr val="FFFF00"/>
                </a:solidFill>
              </a:rPr>
              <a:t>Einen Vorschlag machen:</a:t>
            </a:r>
            <a:endParaRPr lang="de-DE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de-DE" dirty="0" smtClean="0"/>
              <a:t>Wir haben morgen einen Test. Wir </a:t>
            </a:r>
            <a:r>
              <a:rPr lang="de-DE" u="sng" dirty="0" smtClean="0"/>
              <a:t>könnten</a:t>
            </a:r>
            <a:r>
              <a:rPr lang="de-DE" dirty="0" smtClean="0"/>
              <a:t> zusammen </a:t>
            </a:r>
            <a:r>
              <a:rPr lang="de-DE" u="sng" dirty="0" smtClean="0"/>
              <a:t>lernen</a:t>
            </a:r>
            <a:r>
              <a:rPr lang="de-DE" dirty="0" smtClean="0"/>
              <a:t>.</a:t>
            </a:r>
          </a:p>
          <a:p>
            <a:pPr marL="0" indent="0" algn="just">
              <a:buNone/>
            </a:pPr>
            <a:r>
              <a:rPr lang="de-DE" dirty="0" smtClean="0"/>
              <a:t>Was machst du am Wochenende? Wir </a:t>
            </a:r>
            <a:r>
              <a:rPr lang="de-DE" u="sng" dirty="0" smtClean="0"/>
              <a:t>könnten</a:t>
            </a:r>
            <a:r>
              <a:rPr lang="de-DE" dirty="0" smtClean="0"/>
              <a:t> einen Ausflug </a:t>
            </a:r>
            <a:r>
              <a:rPr lang="de-DE" u="sng" dirty="0" smtClean="0"/>
              <a:t>machen</a:t>
            </a:r>
            <a:r>
              <a:rPr lang="de-DE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25769" y="2511379"/>
            <a:ext cx="12878" cy="334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619740" y="2550016"/>
            <a:ext cx="38637" cy="334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80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675" y="919577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rgbClr val="FFFF00"/>
                </a:solidFill>
              </a:rPr>
              <a:t>Konjunktiv II: können</a:t>
            </a:r>
          </a:p>
          <a:p>
            <a:pPr marL="457200" lvl="0" indent="-457200"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AutoNum type="arabicPeriod"/>
            </a:pPr>
            <a:r>
              <a:rPr lang="de-DE" dirty="0">
                <a:solidFill>
                  <a:prstClr val="white"/>
                </a:solidFill>
              </a:rPr>
              <a:t>i</a:t>
            </a:r>
            <a:r>
              <a:rPr lang="de-DE" dirty="0" smtClean="0">
                <a:solidFill>
                  <a:prstClr val="white"/>
                </a:solidFill>
              </a:rPr>
              <a:t>ch </a:t>
            </a:r>
            <a:r>
              <a:rPr lang="de-DE" dirty="0" smtClean="0">
                <a:solidFill>
                  <a:prstClr val="white"/>
                </a:solidFill>
              </a:rPr>
              <a:t>könn</a:t>
            </a:r>
            <a:r>
              <a:rPr lang="de-DE" dirty="0" smtClean="0">
                <a:solidFill>
                  <a:srgbClr val="FFFF00"/>
                </a:solidFill>
              </a:rPr>
              <a:t>te</a:t>
            </a:r>
            <a:endParaRPr lang="de-DE" dirty="0">
              <a:solidFill>
                <a:srgbClr val="FFFF00"/>
              </a:solidFill>
            </a:endParaRPr>
          </a:p>
          <a:p>
            <a:pPr marL="457200" lvl="0" indent="-457200"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AutoNum type="arabicPeriod"/>
            </a:pPr>
            <a:r>
              <a:rPr lang="de-DE" dirty="0">
                <a:solidFill>
                  <a:prstClr val="white"/>
                </a:solidFill>
              </a:rPr>
              <a:t>d</a:t>
            </a:r>
            <a:r>
              <a:rPr lang="de-DE" dirty="0" smtClean="0">
                <a:solidFill>
                  <a:prstClr val="white"/>
                </a:solidFill>
              </a:rPr>
              <a:t>u </a:t>
            </a:r>
            <a:r>
              <a:rPr lang="de-DE" dirty="0" smtClean="0">
                <a:solidFill>
                  <a:prstClr val="white"/>
                </a:solidFill>
              </a:rPr>
              <a:t>könn</a:t>
            </a:r>
            <a:r>
              <a:rPr lang="de-DE" dirty="0" smtClean="0">
                <a:solidFill>
                  <a:srgbClr val="FFFF00"/>
                </a:solidFill>
              </a:rPr>
              <a:t>test</a:t>
            </a:r>
            <a:endParaRPr lang="de-DE" dirty="0">
              <a:solidFill>
                <a:srgbClr val="FFFF00"/>
              </a:solidFill>
            </a:endParaRPr>
          </a:p>
          <a:p>
            <a:pPr marL="457200" lvl="0" indent="-457200"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AutoNum type="arabicPeriod"/>
            </a:pPr>
            <a:r>
              <a:rPr lang="de-DE" dirty="0">
                <a:solidFill>
                  <a:prstClr val="white"/>
                </a:solidFill>
              </a:rPr>
              <a:t>er/sie/es </a:t>
            </a:r>
            <a:r>
              <a:rPr lang="de-DE" dirty="0" smtClean="0">
                <a:solidFill>
                  <a:prstClr val="white"/>
                </a:solidFill>
              </a:rPr>
              <a:t>könn</a:t>
            </a:r>
            <a:r>
              <a:rPr lang="de-DE" dirty="0" smtClean="0">
                <a:solidFill>
                  <a:srgbClr val="FFFF00"/>
                </a:solidFill>
              </a:rPr>
              <a:t>te</a:t>
            </a:r>
            <a:endParaRPr lang="de-DE" dirty="0">
              <a:solidFill>
                <a:srgbClr val="FFFF00"/>
              </a:solidFill>
            </a:endParaRP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de-DE" dirty="0">
                <a:solidFill>
                  <a:prstClr val="white"/>
                </a:solidFill>
              </a:rPr>
              <a:t>______________________</a:t>
            </a:r>
          </a:p>
          <a:p>
            <a:pPr marL="457200" lvl="0" indent="-457200"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AutoNum type="arabicPeriod"/>
            </a:pPr>
            <a:r>
              <a:rPr lang="de-DE" dirty="0">
                <a:solidFill>
                  <a:prstClr val="white"/>
                </a:solidFill>
              </a:rPr>
              <a:t>w</a:t>
            </a:r>
            <a:r>
              <a:rPr lang="de-DE" dirty="0" smtClean="0">
                <a:solidFill>
                  <a:prstClr val="white"/>
                </a:solidFill>
              </a:rPr>
              <a:t>ir </a:t>
            </a:r>
            <a:r>
              <a:rPr lang="de-DE" dirty="0" smtClean="0">
                <a:solidFill>
                  <a:prstClr val="white"/>
                </a:solidFill>
              </a:rPr>
              <a:t>könn</a:t>
            </a:r>
            <a:r>
              <a:rPr lang="de-DE" dirty="0" smtClean="0">
                <a:solidFill>
                  <a:srgbClr val="FFFF00"/>
                </a:solidFill>
              </a:rPr>
              <a:t>ten</a:t>
            </a:r>
            <a:endParaRPr lang="de-DE" dirty="0">
              <a:solidFill>
                <a:srgbClr val="FFFF00"/>
              </a:solidFill>
            </a:endParaRPr>
          </a:p>
          <a:p>
            <a:pPr marL="457200" lvl="0" indent="-457200"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AutoNum type="arabicPeriod"/>
            </a:pPr>
            <a:r>
              <a:rPr lang="de-DE" dirty="0">
                <a:solidFill>
                  <a:prstClr val="white"/>
                </a:solidFill>
              </a:rPr>
              <a:t>ihr </a:t>
            </a:r>
            <a:r>
              <a:rPr lang="de-DE" dirty="0" smtClean="0">
                <a:solidFill>
                  <a:prstClr val="white"/>
                </a:solidFill>
              </a:rPr>
              <a:t>könn</a:t>
            </a:r>
            <a:r>
              <a:rPr lang="de-DE" dirty="0" smtClean="0">
                <a:solidFill>
                  <a:srgbClr val="FFFF00"/>
                </a:solidFill>
              </a:rPr>
              <a:t>tet</a:t>
            </a:r>
            <a:endParaRPr lang="de-DE" dirty="0">
              <a:solidFill>
                <a:srgbClr val="FFFF00"/>
              </a:solidFill>
            </a:endParaRPr>
          </a:p>
          <a:p>
            <a:pPr marL="457200" lvl="0" indent="-457200"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AutoNum type="arabicPeriod"/>
            </a:pPr>
            <a:r>
              <a:rPr lang="de-DE" dirty="0">
                <a:solidFill>
                  <a:prstClr val="white"/>
                </a:solidFill>
              </a:rPr>
              <a:t>sie/Sie </a:t>
            </a:r>
            <a:r>
              <a:rPr lang="de-DE" dirty="0" smtClean="0">
                <a:solidFill>
                  <a:prstClr val="white"/>
                </a:solidFill>
              </a:rPr>
              <a:t>könn</a:t>
            </a:r>
            <a:r>
              <a:rPr lang="de-DE" dirty="0" smtClean="0">
                <a:solidFill>
                  <a:srgbClr val="FFFF00"/>
                </a:solidFill>
              </a:rPr>
              <a:t>ten</a:t>
            </a:r>
            <a:endParaRPr lang="de-DE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3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22" y="1228670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Schreib höfliche Bitten mit </a:t>
            </a:r>
            <a:r>
              <a:rPr lang="de-DE" i="1" dirty="0" smtClean="0"/>
              <a:t>könnt-</a:t>
            </a:r>
            <a:r>
              <a:rPr lang="de-DE" dirty="0" smtClean="0"/>
              <a:t> und </a:t>
            </a:r>
            <a:r>
              <a:rPr lang="de-DE" i="1" dirty="0" smtClean="0"/>
              <a:t>bitte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Beispiel: </a:t>
            </a:r>
          </a:p>
          <a:p>
            <a:pPr marL="0" indent="0">
              <a:buNone/>
            </a:pPr>
            <a:r>
              <a:rPr lang="de-DE" dirty="0" smtClean="0"/>
              <a:t>Komm etwas früher! &gt; </a:t>
            </a:r>
            <a:r>
              <a:rPr lang="de-DE" u="sng" dirty="0" smtClean="0"/>
              <a:t>Könntest</a:t>
            </a:r>
            <a:r>
              <a:rPr lang="de-DE" dirty="0" smtClean="0"/>
              <a:t> du bitte etwas früher </a:t>
            </a:r>
            <a:r>
              <a:rPr lang="de-DE" u="sng" dirty="0" smtClean="0"/>
              <a:t>kommen</a:t>
            </a:r>
            <a:r>
              <a:rPr lang="de-DE" dirty="0" smtClean="0"/>
              <a:t>?</a:t>
            </a:r>
          </a:p>
          <a:p>
            <a:pPr marL="457200" indent="-457200">
              <a:buAutoNum type="alphaLcParenR"/>
            </a:pPr>
            <a:r>
              <a:rPr lang="de-DE" dirty="0" smtClean="0"/>
              <a:t>Mach das Fenster zu! &gt; ____________________________</a:t>
            </a:r>
          </a:p>
          <a:p>
            <a:pPr marL="457200" indent="-457200">
              <a:buAutoNum type="alphaLcParenR"/>
            </a:pPr>
            <a:r>
              <a:rPr lang="de-DE" dirty="0" smtClean="0"/>
              <a:t>Bring eine Decke mit! &gt; ____________________________</a:t>
            </a:r>
          </a:p>
          <a:p>
            <a:pPr marL="457200" indent="-457200">
              <a:buAutoNum type="alphaLcParenR"/>
            </a:pPr>
            <a:r>
              <a:rPr lang="de-DE" dirty="0" smtClean="0"/>
              <a:t>Zeigen Sie mir den Weg zum Bahnhof! &gt; ____________</a:t>
            </a:r>
          </a:p>
          <a:p>
            <a:pPr marL="457200" indent="-457200">
              <a:buAutoNum type="alphaLcParenR"/>
            </a:pPr>
            <a:r>
              <a:rPr lang="de-DE" dirty="0" smtClean="0"/>
              <a:t>Schreiben Sie meine Nummer auf! &gt; 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2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100</TotalTime>
  <Words>386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Ion</vt:lpstr>
      <vt:lpstr>Wünsche und höfliche Bitten äußern, Vorschläge machen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Hausaufgabe: Arbeitsbuch, Seite 50 Aufgaben 3 und 4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möchte ... Ich hätte gern ... Wir könnten ... (Wünsche und höfliche Bitten äußern, Vorschläge machen)</dc:title>
  <dc:creator>User</dc:creator>
  <cp:lastModifiedBy>53. Arijana Zujic</cp:lastModifiedBy>
  <cp:revision>13</cp:revision>
  <dcterms:created xsi:type="dcterms:W3CDTF">2021-02-20T11:43:23Z</dcterms:created>
  <dcterms:modified xsi:type="dcterms:W3CDTF">2021-02-22T07:50:47Z</dcterms:modified>
</cp:coreProperties>
</file>