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588536-9DB1-47CD-A837-CE9FF37F34DF}">
          <p14:sldIdLst>
            <p14:sldId id="256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Morrison" initials="JM" lastIdx="1" clrIdx="0">
    <p:extLst>
      <p:ext uri="{19B8F6BF-5375-455C-9EA6-DF929625EA0E}">
        <p15:presenceInfo xmlns:p15="http://schemas.microsoft.com/office/powerpoint/2012/main" userId="98675a0957c223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2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3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0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3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3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6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2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3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09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8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1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7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9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AF61AA-5A98-4049-A93E-477E5505141A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Picture 3" descr="An asphalt road and clear skies">
            <a:extLst>
              <a:ext uri="{FF2B5EF4-FFF2-40B4-BE49-F238E27FC236}">
                <a16:creationId xmlns:a16="http://schemas.microsoft.com/office/drawing/2014/main" id="{E73D7427-4F54-44CF-B0B4-8EBBA6EAB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1" b="10042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8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943DEA-5AF7-46A7-80CE-FA9C1CA0E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5000">
                <a:solidFill>
                  <a:schemeClr val="bg1"/>
                </a:solidFill>
              </a:rPr>
              <a:t>GRADE 9</a:t>
            </a:r>
            <a:br>
              <a:rPr lang="sr-Latn-RS" sz="5000">
                <a:solidFill>
                  <a:schemeClr val="bg1"/>
                </a:solidFill>
              </a:rPr>
            </a:br>
            <a:r>
              <a:rPr lang="sr-Latn-RS" sz="5000">
                <a:solidFill>
                  <a:schemeClr val="bg1"/>
                </a:solidFill>
              </a:rPr>
              <a:t/>
            </a:r>
            <a:br>
              <a:rPr lang="sr-Latn-RS" sz="5000">
                <a:solidFill>
                  <a:schemeClr val="bg1"/>
                </a:solidFill>
              </a:rPr>
            </a:br>
            <a:r>
              <a:rPr lang="sr-Latn-RS" sz="5000">
                <a:solidFill>
                  <a:schemeClr val="bg1"/>
                </a:solidFill>
              </a:rPr>
              <a:t>STARS AND SIGNS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AAAC6-B841-447D-AC8D-4CE06512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chemeClr val="bg1"/>
                </a:solidFill>
              </a:rPr>
              <a:t>STUDENT’S BOOK pg.48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E67A2-0E1D-42F7-81A8-E66DDD8D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sr-Latn-RS" sz="2800">
                <a:solidFill>
                  <a:srgbClr val="262626"/>
                </a:solidFill>
              </a:rPr>
              <a:t>ANSWER THE QUESTIONS</a:t>
            </a:r>
            <a:endParaRPr lang="en-US" sz="2800" dirty="0">
              <a:solidFill>
                <a:srgbClr val="262626"/>
              </a:solidFill>
            </a:endParaRPr>
          </a:p>
        </p:txBody>
      </p:sp>
      <p:sp>
        <p:nvSpPr>
          <p:cNvPr id="33" name="Content Placeholder 17">
            <a:extLst>
              <a:ext uri="{FF2B5EF4-FFF2-40B4-BE49-F238E27FC236}">
                <a16:creationId xmlns:a16="http://schemas.microsoft.com/office/drawing/2014/main" id="{DCBA06B7-B191-4F8F-BCB9-C78D7625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sr-Latn-RS" sz="1800" dirty="0">
                <a:solidFill>
                  <a:srgbClr val="262626"/>
                </a:solidFill>
              </a:rPr>
              <a:t>1.What can you see in the picture?</a:t>
            </a:r>
          </a:p>
          <a:p>
            <a:r>
              <a:rPr lang="sr-Latn-RS" sz="1800" dirty="0">
                <a:solidFill>
                  <a:srgbClr val="262626"/>
                </a:solidFill>
              </a:rPr>
              <a:t>What is your horoscope sign?</a:t>
            </a:r>
          </a:p>
          <a:p>
            <a:r>
              <a:rPr lang="sr-Latn-RS" sz="1800" dirty="0">
                <a:solidFill>
                  <a:srgbClr val="262626"/>
                </a:solidFill>
              </a:rPr>
              <a:t>Do you believe in astrology?</a:t>
            </a:r>
          </a:p>
          <a:p>
            <a:r>
              <a:rPr lang="sr-Latn-RS" sz="1800" dirty="0">
                <a:solidFill>
                  <a:srgbClr val="262626"/>
                </a:solidFill>
              </a:rPr>
              <a:t>Do you think that your character depends on your horoscope?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28ED5A73-0683-41AE-8523-9628EBD49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10" y="956638"/>
            <a:ext cx="6098041" cy="48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21CC1-083D-468D-B970-4F7BEF59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sr-Latn-RS" sz="3100">
                <a:solidFill>
                  <a:srgbClr val="FFFFFF"/>
                </a:solidFill>
              </a:rPr>
              <a:t>DESCRIBING PEOPLE’S CHARACTER</a:t>
            </a:r>
            <a:endParaRPr lang="en-US" sz="3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5333-CD88-45F7-A6DA-3D92373F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fontScale="92500"/>
          </a:bodyPr>
          <a:lstStyle/>
          <a:p>
            <a:r>
              <a:rPr lang="sr-Latn-RS" dirty="0"/>
              <a:t>STUBBORN – not changing your decisions or opinion</a:t>
            </a:r>
          </a:p>
          <a:p>
            <a:r>
              <a:rPr lang="sr-Latn-RS" dirty="0"/>
              <a:t>SOCIABLE – friendly</a:t>
            </a:r>
          </a:p>
          <a:p>
            <a:r>
              <a:rPr lang="sr-Latn-RS" dirty="0"/>
              <a:t>SINCERE – showing what you think; honest</a:t>
            </a:r>
          </a:p>
          <a:p>
            <a:r>
              <a:rPr lang="sr-Latn-RS" dirty="0"/>
              <a:t>PATIENT – who can wait</a:t>
            </a:r>
          </a:p>
          <a:p>
            <a:r>
              <a:rPr lang="sr-Latn-RS" dirty="0"/>
              <a:t>RELIABLE – that can be trusted</a:t>
            </a:r>
          </a:p>
          <a:p>
            <a:r>
              <a:rPr lang="sr-Latn-RS" dirty="0"/>
              <a:t>SELFISH – not helping other people</a:t>
            </a:r>
          </a:p>
          <a:p>
            <a:r>
              <a:rPr lang="sr-Latn-RS" dirty="0"/>
              <a:t>SENSITIVE – easily hurt</a:t>
            </a:r>
          </a:p>
          <a:p>
            <a:r>
              <a:rPr lang="sr-Latn-RS" dirty="0"/>
              <a:t>TRAIT – personal quality</a:t>
            </a:r>
          </a:p>
          <a:p>
            <a:r>
              <a:rPr lang="sr-Latn-RS" dirty="0"/>
              <a:t>POLITE – behaving in a way that is socially correct</a:t>
            </a:r>
          </a:p>
          <a:p>
            <a:r>
              <a:rPr lang="sr-Latn-RS" dirty="0"/>
              <a:t>PLEASANT – enjoyable, friendly or easy to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02280-D085-452C-B70A-3D283D26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sr-Latn-RS" sz="2800">
                <a:solidFill>
                  <a:srgbClr val="FFFFFF"/>
                </a:solidFill>
              </a:rPr>
              <a:t>VOCABULARY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1E30-DDE2-4BCD-9A10-9679F0F4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sr-Latn-RS" sz="2800" dirty="0"/>
              <a:t>Each one of these adjectives has its negative form which is made by adding a proper prefix </a:t>
            </a:r>
            <a:r>
              <a:rPr lang="sr-Latn-RS" sz="2800" b="1" dirty="0"/>
              <a:t>– un</a:t>
            </a:r>
            <a:r>
              <a:rPr lang="sr-Latn-RS" sz="2800" dirty="0"/>
              <a:t>,  </a:t>
            </a:r>
            <a:r>
              <a:rPr lang="sr-Latn-RS" sz="2800" b="1" dirty="0"/>
              <a:t>-in</a:t>
            </a:r>
            <a:r>
              <a:rPr lang="sr-Latn-RS" sz="2800" dirty="0"/>
              <a:t>, or </a:t>
            </a:r>
            <a:r>
              <a:rPr lang="sr-Latn-RS" sz="2800" b="1" dirty="0"/>
              <a:t>–im</a:t>
            </a:r>
            <a:r>
              <a:rPr lang="sr-Latn-R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02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03328-A493-44FD-ABD9-B7C1C0A1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sr-Latn-RS" sz="3700">
                <a:solidFill>
                  <a:srgbClr val="FFFFFF"/>
                </a:solidFill>
              </a:rPr>
              <a:t>WRITE THE OPPOSITES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47D1939-3276-41E2-A205-D29D2BCE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sz="2000" dirty="0"/>
              <a:t>POSITIVE                               NEGATIVE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ACTIVE     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IN</a:t>
            </a:r>
            <a:r>
              <a:rPr lang="sr-Latn-RS" sz="2000" b="1" dirty="0"/>
              <a:t>ACTIVE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CORRECT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IN</a:t>
            </a:r>
            <a:r>
              <a:rPr lang="sr-Latn-RS" sz="2000" b="1" dirty="0"/>
              <a:t>CORRECT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DIRECT    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IN</a:t>
            </a:r>
            <a:r>
              <a:rPr lang="sr-Latn-RS" sz="2000" b="1" dirty="0"/>
              <a:t>DIRECT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FRIENDLY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UN</a:t>
            </a:r>
            <a:r>
              <a:rPr lang="sr-Latn-RS" sz="2000" b="1" dirty="0"/>
              <a:t>FRIENDLY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IMPORTANT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UN</a:t>
            </a:r>
            <a:r>
              <a:rPr lang="sr-Latn-RS" sz="2000" b="1" dirty="0"/>
              <a:t>IMPORTANT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KIND        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UN</a:t>
            </a:r>
            <a:r>
              <a:rPr lang="sr-Latn-RS" sz="2000" b="1" dirty="0"/>
              <a:t>KIND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PATIENT 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IM</a:t>
            </a:r>
            <a:r>
              <a:rPr lang="sr-Latn-RS" sz="2000" b="1" dirty="0"/>
              <a:t>PATIENT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PLEASANT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UN</a:t>
            </a:r>
            <a:r>
              <a:rPr lang="sr-Latn-RS" sz="2000" b="1" dirty="0"/>
              <a:t>PLEASANT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POLITE    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IM</a:t>
            </a:r>
            <a:r>
              <a:rPr lang="sr-Latn-RS" sz="2000" b="1" dirty="0"/>
              <a:t>POLITE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RELIABLE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UN</a:t>
            </a:r>
            <a:r>
              <a:rPr lang="sr-Latn-RS" sz="2000" b="1" dirty="0"/>
              <a:t>RELIABLE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SENSITIVE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IN</a:t>
            </a:r>
            <a:r>
              <a:rPr lang="sr-Latn-RS" sz="2000" b="1" dirty="0"/>
              <a:t>SENSITIVE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RS" sz="2000" b="1" dirty="0"/>
              <a:t>USUAL                                        </a:t>
            </a:r>
            <a:r>
              <a:rPr lang="sr-Latn-RS" sz="2000" b="1" dirty="0">
                <a:solidFill>
                  <a:srgbClr val="FF0000"/>
                </a:solidFill>
              </a:rPr>
              <a:t>UN</a:t>
            </a:r>
            <a:r>
              <a:rPr lang="sr-Latn-RS" sz="2000" b="1" dirty="0"/>
              <a:t>USUAL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7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6010C3-ED86-4321-8447-9DDF454C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EXAMPLES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97579-8E69-461B-81EF-DF38EC6C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1. She is very </a:t>
            </a:r>
            <a:r>
              <a:rPr lang="sr-Latn-RS" dirty="0">
                <a:solidFill>
                  <a:srgbClr val="FF0000"/>
                </a:solidFill>
              </a:rPr>
              <a:t>sensitive</a:t>
            </a:r>
            <a:r>
              <a:rPr lang="sr-Latn-RS" dirty="0"/>
              <a:t>. She often cries when something bad happens.</a:t>
            </a:r>
          </a:p>
          <a:p>
            <a:r>
              <a:rPr lang="sr-Latn-RS" dirty="0"/>
              <a:t>2.  He is very </a:t>
            </a:r>
            <a:r>
              <a:rPr lang="sr-Latn-RS" dirty="0">
                <a:solidFill>
                  <a:srgbClr val="FF0000"/>
                </a:solidFill>
              </a:rPr>
              <a:t>impatient</a:t>
            </a:r>
            <a:r>
              <a:rPr lang="sr-Latn-RS" dirty="0"/>
              <a:t>. He can’t wait for more than two minutes.</a:t>
            </a:r>
          </a:p>
          <a:p>
            <a:r>
              <a:rPr lang="sr-Latn-RS" dirty="0"/>
              <a:t>3.Your answer is </a:t>
            </a:r>
            <a:r>
              <a:rPr lang="sr-Latn-RS" dirty="0">
                <a:solidFill>
                  <a:srgbClr val="FF0000"/>
                </a:solidFill>
              </a:rPr>
              <a:t>incorrect</a:t>
            </a:r>
            <a:r>
              <a:rPr lang="sr-Latn-RS" dirty="0"/>
              <a:t>. Try once more.</a:t>
            </a:r>
          </a:p>
          <a:p>
            <a:r>
              <a:rPr lang="sr-Latn-RS" dirty="0"/>
              <a:t>4. People who have many friends are </a:t>
            </a:r>
            <a:r>
              <a:rPr lang="sr-Latn-RS" dirty="0">
                <a:solidFill>
                  <a:srgbClr val="FF0000"/>
                </a:solidFill>
              </a:rPr>
              <a:t>sociable</a:t>
            </a:r>
            <a:r>
              <a:rPr lang="sr-Latn-RS" dirty="0"/>
              <a:t>.</a:t>
            </a:r>
          </a:p>
          <a:p>
            <a:r>
              <a:rPr lang="sr-Latn-RS" dirty="0"/>
              <a:t>5. Don’t use bad words. It’s very </a:t>
            </a:r>
            <a:r>
              <a:rPr lang="sr-Latn-RS" dirty="0">
                <a:solidFill>
                  <a:srgbClr val="FF0000"/>
                </a:solidFill>
              </a:rPr>
              <a:t>impolite</a:t>
            </a:r>
            <a:r>
              <a:rPr lang="sr-Latn-RS" dirty="0"/>
              <a:t>.</a:t>
            </a:r>
          </a:p>
          <a:p>
            <a:r>
              <a:rPr lang="sr-Latn-RS" dirty="0"/>
              <a:t>6. You can always count on my sister. She is the most </a:t>
            </a:r>
            <a:r>
              <a:rPr lang="sr-Latn-RS" dirty="0">
                <a:solidFill>
                  <a:srgbClr val="FF0000"/>
                </a:solidFill>
              </a:rPr>
              <a:t>reliable</a:t>
            </a:r>
            <a:r>
              <a:rPr lang="sr-Latn-RS" dirty="0"/>
              <a:t> person in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028F-0352-4C73-98D6-7401E104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DB871-5FEA-4B41-9ACB-2F269D9FD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STUDENT’S BOOK pg. 49</a:t>
            </a:r>
          </a:p>
          <a:p>
            <a:pPr marL="0" indent="0">
              <a:buNone/>
            </a:pPr>
            <a:r>
              <a:rPr lang="sr-Latn-RS" dirty="0"/>
              <a:t>READING COMPREHENSION – Look at the text and circle the correct answer</a:t>
            </a:r>
          </a:p>
          <a:p>
            <a:pPr marL="0" indent="0">
              <a:buNone/>
            </a:pPr>
            <a:r>
              <a:rPr lang="sr-Latn-RS" dirty="0"/>
              <a:t>VOCABULARY exercise 2 – Complete the sentences with words from exercise 1</a:t>
            </a:r>
          </a:p>
        </p:txBody>
      </p:sp>
    </p:spTree>
    <p:extLst>
      <p:ext uri="{BB962C8B-B14F-4D97-AF65-F5344CB8AC3E}">
        <p14:creationId xmlns:p14="http://schemas.microsoft.com/office/powerpoint/2010/main" val="25376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274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GRADE 9  STARS AND SIGNS</vt:lpstr>
      <vt:lpstr>ANSWER THE QUESTIONS</vt:lpstr>
      <vt:lpstr>DESCRIBING PEOPLE’S CHARACTER</vt:lpstr>
      <vt:lpstr>VOCABULARY</vt:lpstr>
      <vt:lpstr>WRITE THE OPPOSITES</vt:lpstr>
      <vt:lpstr>EXAMPLES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 STARS AND SIGNS</dc:title>
  <dc:creator>Jim Morrison</dc:creator>
  <cp:lastModifiedBy>Biblioteka</cp:lastModifiedBy>
  <cp:revision>5</cp:revision>
  <dcterms:created xsi:type="dcterms:W3CDTF">2021-02-18T12:47:08Z</dcterms:created>
  <dcterms:modified xsi:type="dcterms:W3CDTF">2021-02-19T06:48:54Z</dcterms:modified>
</cp:coreProperties>
</file>