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0"/>
  </p:notesMasterIdLst>
  <p:sldIdLst>
    <p:sldId id="256" r:id="rId2"/>
    <p:sldId id="258" r:id="rId3"/>
    <p:sldId id="259" r:id="rId4"/>
    <p:sldId id="267" r:id="rId5"/>
    <p:sldId id="262" r:id="rId6"/>
    <p:sldId id="260" r:id="rId7"/>
    <p:sldId id="266"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39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0A91D9-FA69-43F4-AD32-B8354B404637}" type="datetimeFigureOut">
              <a:rPr lang="en-US" smtClean="0"/>
              <a:t>2/11/2021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FEA0-D743-4C63-AFFE-978BAC03F55A}" type="slidenum">
              <a:rPr lang="en-US" smtClean="0"/>
              <a:t>‹#›</a:t>
            </a:fld>
            <a:endParaRPr lang="en-US"/>
          </a:p>
        </p:txBody>
      </p:sp>
    </p:spTree>
    <p:extLst>
      <p:ext uri="{BB962C8B-B14F-4D97-AF65-F5344CB8AC3E}">
        <p14:creationId xmlns:p14="http://schemas.microsoft.com/office/powerpoint/2010/main" val="3278813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s-Latn-BA" dirty="0" smtClean="0"/>
              <a:t>WHAT IS THIS</a:t>
            </a:r>
            <a:endParaRPr lang="en-US" dirty="0"/>
          </a:p>
        </p:txBody>
      </p:sp>
      <p:sp>
        <p:nvSpPr>
          <p:cNvPr id="4" name="Slide Number Placeholder 3"/>
          <p:cNvSpPr>
            <a:spLocks noGrp="1"/>
          </p:cNvSpPr>
          <p:nvPr>
            <p:ph type="sldNum" sz="quarter" idx="10"/>
          </p:nvPr>
        </p:nvSpPr>
        <p:spPr/>
        <p:txBody>
          <a:bodyPr/>
          <a:lstStyle/>
          <a:p>
            <a:fld id="{C2B4FEA0-D743-4C63-AFFE-978BAC03F55A}"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s-Latn-BA" dirty="0" smtClean="0"/>
              <a:t>WHAT</a:t>
            </a:r>
            <a:r>
              <a:rPr lang="bs-Latn-BA" baseline="0" dirty="0" smtClean="0"/>
              <a:t> IS THIS</a:t>
            </a:r>
            <a:r>
              <a:rPr lang="bs-Latn-BA" dirty="0" smtClean="0"/>
              <a:t>?</a:t>
            </a:r>
            <a:endParaRPr lang="en-US" dirty="0"/>
          </a:p>
        </p:txBody>
      </p:sp>
      <p:sp>
        <p:nvSpPr>
          <p:cNvPr id="4" name="Slide Number Placeholder 3"/>
          <p:cNvSpPr>
            <a:spLocks noGrp="1"/>
          </p:cNvSpPr>
          <p:nvPr>
            <p:ph type="sldNum" sz="quarter" idx="10"/>
          </p:nvPr>
        </p:nvSpPr>
        <p:spPr/>
        <p:txBody>
          <a:bodyPr/>
          <a:lstStyle/>
          <a:p>
            <a:fld id="{C2B4FEA0-D743-4C63-AFFE-978BAC03F55A}"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dirty="0" smtClean="0"/>
              <a:t>SWORD</a:t>
            </a:r>
          </a:p>
          <a:p>
            <a:endParaRPr lang="en-US" dirty="0"/>
          </a:p>
        </p:txBody>
      </p:sp>
      <p:sp>
        <p:nvSpPr>
          <p:cNvPr id="4" name="Slide Number Placeholder 3"/>
          <p:cNvSpPr>
            <a:spLocks noGrp="1"/>
          </p:cNvSpPr>
          <p:nvPr>
            <p:ph type="sldNum" sz="quarter" idx="10"/>
          </p:nvPr>
        </p:nvSpPr>
        <p:spPr/>
        <p:txBody>
          <a:bodyPr/>
          <a:lstStyle/>
          <a:p>
            <a:fld id="{C2B4FEA0-D743-4C63-AFFE-978BAC03F55A}" type="slidenum">
              <a:rPr lang="en-US" smtClean="0"/>
              <a:t>5</a:t>
            </a:fld>
            <a:endParaRPr lang="en-US"/>
          </a:p>
        </p:txBody>
      </p:sp>
    </p:spTree>
    <p:extLst>
      <p:ext uri="{BB962C8B-B14F-4D97-AF65-F5344CB8AC3E}">
        <p14:creationId xmlns:p14="http://schemas.microsoft.com/office/powerpoint/2010/main" val="673969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s-Latn-BA" dirty="0" smtClean="0"/>
              <a:t>A HISTORIC CORNER</a:t>
            </a:r>
            <a:endParaRPr lang="en-US" dirty="0"/>
          </a:p>
        </p:txBody>
      </p:sp>
      <p:sp>
        <p:nvSpPr>
          <p:cNvPr id="4" name="Slide Number Placeholder 3"/>
          <p:cNvSpPr>
            <a:spLocks noGrp="1"/>
          </p:cNvSpPr>
          <p:nvPr>
            <p:ph type="sldNum" sz="quarter" idx="10"/>
          </p:nvPr>
        </p:nvSpPr>
        <p:spPr/>
        <p:txBody>
          <a:bodyPr/>
          <a:lstStyle/>
          <a:p>
            <a:fld id="{C2B4FEA0-D743-4C63-AFFE-978BAC03F55A}" type="slidenum">
              <a:rPr lang="en-US" smtClean="0"/>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dirty="0" smtClean="0"/>
              <a:t>Homework</a:t>
            </a:r>
            <a:endParaRPr lang="en-US" dirty="0"/>
          </a:p>
        </p:txBody>
      </p:sp>
      <p:sp>
        <p:nvSpPr>
          <p:cNvPr id="4" name="Slide Number Placeholder 3"/>
          <p:cNvSpPr>
            <a:spLocks noGrp="1"/>
          </p:cNvSpPr>
          <p:nvPr>
            <p:ph type="sldNum" sz="quarter" idx="10"/>
          </p:nvPr>
        </p:nvSpPr>
        <p:spPr/>
        <p:txBody>
          <a:bodyPr/>
          <a:lstStyle/>
          <a:p>
            <a:fld id="{C2B4FEA0-D743-4C63-AFFE-978BAC03F55A}" type="slidenum">
              <a:rPr lang="en-US" smtClean="0"/>
              <a:t>8</a:t>
            </a:fld>
            <a:endParaRPr lang="en-US"/>
          </a:p>
        </p:txBody>
      </p:sp>
    </p:spTree>
    <p:extLst>
      <p:ext uri="{BB962C8B-B14F-4D97-AF65-F5344CB8AC3E}">
        <p14:creationId xmlns:p14="http://schemas.microsoft.com/office/powerpoint/2010/main" val="2081714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56D209A-B121-41DE-BF9B-F7CDE24B4AA1}" type="datetimeFigureOut">
              <a:rPr lang="en-US" smtClean="0"/>
              <a:t>2/11/2021</a:t>
            </a:fld>
            <a:endParaRPr lang="en-US"/>
          </a:p>
        </p:txBody>
      </p:sp>
      <p:sp>
        <p:nvSpPr>
          <p:cNvPr id="8" name="Slide Number Placeholder 7"/>
          <p:cNvSpPr>
            <a:spLocks noGrp="1"/>
          </p:cNvSpPr>
          <p:nvPr>
            <p:ph type="sldNum" sz="quarter" idx="11"/>
          </p:nvPr>
        </p:nvSpPr>
        <p:spPr/>
        <p:txBody>
          <a:bodyPr/>
          <a:lstStyle/>
          <a:p>
            <a:fld id="{8C940F6A-1F68-45AD-96E6-50170D60C60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6D209A-B121-41DE-BF9B-F7CDE24B4AA1}"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40F6A-1F68-45AD-96E6-50170D60C6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6D209A-B121-41DE-BF9B-F7CDE24B4AA1}"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40F6A-1F68-45AD-96E6-50170D60C6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456D209A-B121-41DE-BF9B-F7CDE24B4AA1}"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40F6A-1F68-45AD-96E6-50170D60C6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6D209A-B121-41DE-BF9B-F7CDE24B4AA1}"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40F6A-1F68-45AD-96E6-50170D60C608}"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456D209A-B121-41DE-BF9B-F7CDE24B4AA1}" type="datetimeFigureOut">
              <a:rPr lang="en-US" smtClean="0"/>
              <a:t>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40F6A-1F68-45AD-96E6-50170D60C608}"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56D209A-B121-41DE-BF9B-F7CDE24B4AA1}" type="datetimeFigureOut">
              <a:rPr lang="en-US" smtClean="0"/>
              <a:t>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940F6A-1F68-45AD-96E6-50170D60C608}"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56D209A-B121-41DE-BF9B-F7CDE24B4AA1}" type="datetimeFigureOut">
              <a:rPr lang="en-US" smtClean="0"/>
              <a:t>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940F6A-1F68-45AD-96E6-50170D60C6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6D209A-B121-41DE-BF9B-F7CDE24B4AA1}" type="datetimeFigureOut">
              <a:rPr lang="en-US" smtClean="0"/>
              <a:t>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940F6A-1F68-45AD-96E6-50170D60C6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6D209A-B121-41DE-BF9B-F7CDE24B4AA1}" type="datetimeFigureOut">
              <a:rPr lang="en-US" smtClean="0"/>
              <a:t>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40F6A-1F68-45AD-96E6-50170D60C60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6D209A-B121-41DE-BF9B-F7CDE24B4AA1}" type="datetimeFigureOut">
              <a:rPr lang="en-US" smtClean="0"/>
              <a:t>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40F6A-1F68-45AD-96E6-50170D60C60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56D209A-B121-41DE-BF9B-F7CDE24B4AA1}" type="datetimeFigureOut">
              <a:rPr lang="en-US" smtClean="0"/>
              <a:t>2/11/2021</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C940F6A-1F68-45AD-96E6-50170D60C608}"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gif"/></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85794"/>
            <a:ext cx="8229600" cy="1143000"/>
          </a:xfrm>
        </p:spPr>
        <p:txBody>
          <a:bodyPr>
            <a:normAutofit fontScale="90000"/>
          </a:bodyPr>
          <a:lstStyle/>
          <a:p>
            <a:r>
              <a:rPr lang="bs-Latn-BA" dirty="0" smtClean="0">
                <a:latin typeface="Copperplate Gothic Bold" pitchFamily="34" charset="0"/>
              </a:rPr>
              <a:t>THE SWORD IN THE STONE</a:t>
            </a:r>
            <a:endParaRPr lang="en-US" dirty="0">
              <a:latin typeface="Copperplate Gothic Bold" pitchFamily="34" charset="0"/>
            </a:endParaRPr>
          </a:p>
        </p:txBody>
      </p:sp>
      <p:pic>
        <p:nvPicPr>
          <p:cNvPr id="4" name="Content Placeholder 3" descr="old-castle-ink-black-white-drawing-114591444.jpg"/>
          <p:cNvPicPr>
            <a:picLocks noGrp="1" noChangeAspect="1"/>
          </p:cNvPicPr>
          <p:nvPr>
            <p:ph idx="1"/>
          </p:nvPr>
        </p:nvPicPr>
        <p:blipFill>
          <a:blip r:embed="rId2"/>
          <a:stretch>
            <a:fillRect/>
          </a:stretch>
        </p:blipFill>
        <p:spPr>
          <a:xfrm>
            <a:off x="3352800" y="2576925"/>
            <a:ext cx="2438400" cy="2572512"/>
          </a:xfrm>
        </p:spPr>
      </p:pic>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642918"/>
            <a:ext cx="7929618" cy="7571303"/>
          </a:xfrm>
          <a:prstGeom prst="rect">
            <a:avLst/>
          </a:prstGeom>
        </p:spPr>
        <p:txBody>
          <a:bodyPr wrap="square">
            <a:spAutoFit/>
          </a:bodyPr>
          <a:lstStyle/>
          <a:p>
            <a:r>
              <a:rPr lang="bs-Latn-BA" dirty="0" smtClean="0">
                <a:latin typeface="Copperplate Gothic Bold" pitchFamily="34" charset="0"/>
              </a:rPr>
              <a:t>WHAT IS THIS?                                                WHO DID IT BELONG TO?</a:t>
            </a:r>
          </a:p>
          <a:p>
            <a:endParaRPr lang="bs-Latn-BA" dirty="0">
              <a:latin typeface="Copperplate Gothic Bold" pitchFamily="34" charset="0"/>
            </a:endParaRPr>
          </a:p>
          <a:p>
            <a:endParaRPr lang="bs-Latn-BA" dirty="0" smtClean="0">
              <a:latin typeface="Copperplate Gothic Bold" pitchFamily="34" charset="0"/>
            </a:endParaRPr>
          </a:p>
          <a:p>
            <a:endParaRPr lang="bs-Latn-BA" dirty="0">
              <a:latin typeface="Copperplate Gothic Bold" pitchFamily="34" charset="0"/>
            </a:endParaRPr>
          </a:p>
          <a:p>
            <a:endParaRPr lang="bs-Latn-BA" dirty="0" smtClean="0">
              <a:latin typeface="Copperplate Gothic Bold" pitchFamily="34" charset="0"/>
            </a:endParaRPr>
          </a:p>
          <a:p>
            <a:endParaRPr lang="bs-Latn-BA" dirty="0">
              <a:latin typeface="Copperplate Gothic Bold" pitchFamily="34" charset="0"/>
            </a:endParaRPr>
          </a:p>
          <a:p>
            <a:endParaRPr lang="bs-Latn-BA" dirty="0" smtClean="0">
              <a:latin typeface="Copperplate Gothic Bold" pitchFamily="34" charset="0"/>
            </a:endParaRPr>
          </a:p>
          <a:p>
            <a:endParaRPr lang="bs-Latn-BA" dirty="0">
              <a:latin typeface="Copperplate Gothic Bold" pitchFamily="34" charset="0"/>
            </a:endParaRPr>
          </a:p>
          <a:p>
            <a:endParaRPr lang="bs-Latn-BA" dirty="0" smtClean="0">
              <a:latin typeface="Copperplate Gothic Bold" pitchFamily="34" charset="0"/>
            </a:endParaRPr>
          </a:p>
          <a:p>
            <a:endParaRPr lang="bs-Latn-BA" dirty="0">
              <a:latin typeface="Copperplate Gothic Bold" pitchFamily="34" charset="0"/>
            </a:endParaRPr>
          </a:p>
          <a:p>
            <a:endParaRPr lang="bs-Latn-BA" dirty="0" smtClean="0">
              <a:latin typeface="Copperplate Gothic Bold" pitchFamily="34" charset="0"/>
            </a:endParaRPr>
          </a:p>
          <a:p>
            <a:endParaRPr lang="bs-Latn-BA" dirty="0" smtClean="0">
              <a:latin typeface="Copperplate Gothic Bold" pitchFamily="34" charset="0"/>
            </a:endParaRPr>
          </a:p>
          <a:p>
            <a:r>
              <a:rPr lang="bs-Latn-BA" dirty="0" smtClean="0">
                <a:latin typeface="Copperplate Gothic Bold" pitchFamily="34" charset="0"/>
              </a:rPr>
              <a:t>(EXCALIBUR)</a:t>
            </a:r>
          </a:p>
          <a:p>
            <a:endParaRPr lang="bs-Latn-BA" dirty="0">
              <a:latin typeface="Copperplate Gothic Bold" pitchFamily="34" charset="0"/>
            </a:endParaRPr>
          </a:p>
          <a:p>
            <a:endParaRPr lang="bs-Latn-BA" dirty="0" smtClean="0">
              <a:latin typeface="Copperplate Gothic Bold" pitchFamily="34" charset="0"/>
            </a:endParaRPr>
          </a:p>
          <a:p>
            <a:endParaRPr lang="bs-Latn-BA" dirty="0">
              <a:latin typeface="Copperplate Gothic Bold" pitchFamily="34" charset="0"/>
            </a:endParaRPr>
          </a:p>
          <a:p>
            <a:endParaRPr lang="bs-Latn-BA" dirty="0" smtClean="0">
              <a:latin typeface="Copperplate Gothic Bold" pitchFamily="34" charset="0"/>
            </a:endParaRPr>
          </a:p>
          <a:p>
            <a:endParaRPr lang="bs-Latn-BA" dirty="0">
              <a:latin typeface="Copperplate Gothic Bold" pitchFamily="34" charset="0"/>
            </a:endParaRPr>
          </a:p>
          <a:p>
            <a:endParaRPr lang="bs-Latn-BA" dirty="0" smtClean="0">
              <a:latin typeface="Copperplate Gothic Bold" pitchFamily="34" charset="0"/>
            </a:endParaRPr>
          </a:p>
          <a:p>
            <a:r>
              <a:rPr lang="bs-Latn-BA" dirty="0" smtClean="0">
                <a:latin typeface="Copperplate Gothic Bold" pitchFamily="34" charset="0"/>
              </a:rPr>
              <a:t>                                                                                          (KING Arthur)</a:t>
            </a:r>
          </a:p>
          <a:p>
            <a:endParaRPr lang="bs-Latn-BA" dirty="0">
              <a:latin typeface="Copperplate Gothic Bold" pitchFamily="34" charset="0"/>
            </a:endParaRPr>
          </a:p>
          <a:p>
            <a:endParaRPr lang="bs-Latn-BA" dirty="0" smtClean="0">
              <a:latin typeface="Copperplate Gothic Bold" pitchFamily="34" charset="0"/>
            </a:endParaRPr>
          </a:p>
          <a:p>
            <a:endParaRPr lang="bs-Latn-BA" dirty="0">
              <a:latin typeface="Copperplate Gothic Bold" pitchFamily="34" charset="0"/>
            </a:endParaRPr>
          </a:p>
          <a:p>
            <a:endParaRPr lang="bs-Latn-BA" dirty="0" smtClean="0">
              <a:latin typeface="Copperplate Gothic Bold" pitchFamily="34" charset="0"/>
            </a:endParaRPr>
          </a:p>
          <a:p>
            <a:endParaRPr lang="bs-Latn-BA" dirty="0">
              <a:latin typeface="Copperplate Gothic Bold" pitchFamily="34" charset="0"/>
            </a:endParaRPr>
          </a:p>
          <a:p>
            <a:endParaRPr lang="bs-Latn-BA" dirty="0" smtClean="0">
              <a:latin typeface="Copperplate Gothic Bold" pitchFamily="34" charset="0"/>
            </a:endParaRPr>
          </a:p>
          <a:p>
            <a:endParaRPr lang="en-US" dirty="0">
              <a:latin typeface="Copperplate Gothic Bold" pitchFamily="34" charset="0"/>
            </a:endParaRPr>
          </a:p>
        </p:txBody>
      </p:sp>
      <p:pic>
        <p:nvPicPr>
          <p:cNvPr id="3" name="Picture 2" descr="EXCALIBUR.jpg"/>
          <p:cNvPicPr>
            <a:picLocks noChangeAspect="1"/>
          </p:cNvPicPr>
          <p:nvPr/>
        </p:nvPicPr>
        <p:blipFill>
          <a:blip r:embed="rId3"/>
          <a:stretch>
            <a:fillRect/>
          </a:stretch>
        </p:blipFill>
        <p:spPr>
          <a:xfrm>
            <a:off x="357158" y="1357298"/>
            <a:ext cx="4318031" cy="2428892"/>
          </a:xfrm>
          <a:prstGeom prst="rect">
            <a:avLst/>
          </a:prstGeom>
        </p:spPr>
      </p:pic>
      <p:pic>
        <p:nvPicPr>
          <p:cNvPr id="4" name="Picture 3" descr="456px-Arth_tapestry2.jpg"/>
          <p:cNvPicPr>
            <a:picLocks noChangeAspect="1"/>
          </p:cNvPicPr>
          <p:nvPr/>
        </p:nvPicPr>
        <p:blipFill>
          <a:blip r:embed="rId4"/>
          <a:stretch>
            <a:fillRect/>
          </a:stretch>
        </p:blipFill>
        <p:spPr>
          <a:xfrm>
            <a:off x="5786446" y="1357298"/>
            <a:ext cx="2443166" cy="428625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2" end="12"/>
                                            </p:txEl>
                                          </p:spTgt>
                                        </p:tgtEl>
                                        <p:attrNameLst>
                                          <p:attrName>style.visibility</p:attrName>
                                        </p:attrNameLst>
                                      </p:cBhvr>
                                      <p:to>
                                        <p:strVal val="visible"/>
                                      </p:to>
                                    </p:set>
                                    <p:anim calcmode="lin" valueType="num">
                                      <p:cBhvr additive="base">
                                        <p:cTn id="7" dur="30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9" end="19"/>
                                            </p:txEl>
                                          </p:spTgt>
                                        </p:tgtEl>
                                        <p:attrNameLst>
                                          <p:attrName>style.visibility</p:attrName>
                                        </p:attrNameLst>
                                      </p:cBhvr>
                                      <p:to>
                                        <p:strVal val="visible"/>
                                      </p:to>
                                    </p:set>
                                    <p:anim calcmode="lin" valueType="num">
                                      <p:cBhvr additive="base">
                                        <p:cTn id="13" dur="3000" fill="hold"/>
                                        <p:tgtEl>
                                          <p:spTgt spid="2">
                                            <p:txEl>
                                              <p:pRg st="19" end="19"/>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2">
                                            <p:txEl>
                                              <p:pRg st="19" end="1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428604"/>
            <a:ext cx="8429684" cy="6155531"/>
          </a:xfrm>
          <a:prstGeom prst="rect">
            <a:avLst/>
          </a:prstGeom>
        </p:spPr>
        <p:txBody>
          <a:bodyPr wrap="square">
            <a:spAutoFit/>
          </a:bodyPr>
          <a:lstStyle/>
          <a:p>
            <a:r>
              <a:rPr lang="bs-Latn-BA" dirty="0" smtClean="0">
                <a:latin typeface="Copperplate Gothic Bold" pitchFamily="34" charset="0"/>
              </a:rPr>
              <a:t>WHAT</a:t>
            </a:r>
            <a:r>
              <a:rPr lang="bs-Latn-BA" baseline="0" dirty="0" smtClean="0">
                <a:latin typeface="Copperplate Gothic Bold" pitchFamily="34" charset="0"/>
              </a:rPr>
              <a:t> IS THIS</a:t>
            </a:r>
            <a:r>
              <a:rPr lang="bs-Latn-BA" dirty="0" smtClean="0">
                <a:latin typeface="Copperplate Gothic Bold" pitchFamily="34" charset="0"/>
              </a:rPr>
              <a:t>?                                                                                  </a:t>
            </a:r>
          </a:p>
          <a:p>
            <a:endParaRPr lang="bs-Latn-BA" dirty="0">
              <a:latin typeface="Copperplate Gothic Bold" pitchFamily="34" charset="0"/>
            </a:endParaRPr>
          </a:p>
          <a:p>
            <a:endParaRPr lang="bs-Latn-BA" dirty="0" smtClean="0">
              <a:latin typeface="Copperplate Gothic Bold" pitchFamily="34" charset="0"/>
            </a:endParaRPr>
          </a:p>
          <a:p>
            <a:r>
              <a:rPr lang="bs-Latn-BA" dirty="0">
                <a:latin typeface="Copperplate Gothic Bold" pitchFamily="34" charset="0"/>
              </a:rPr>
              <a:t> </a:t>
            </a:r>
            <a:r>
              <a:rPr lang="bs-Latn-BA" dirty="0" smtClean="0">
                <a:latin typeface="Copperplate Gothic Bold" pitchFamily="34" charset="0"/>
              </a:rPr>
              <a:t>                                                                                   </a:t>
            </a:r>
          </a:p>
          <a:p>
            <a:endParaRPr lang="bs-Latn-BA" dirty="0">
              <a:latin typeface="Copperplate Gothic Bold" pitchFamily="34" charset="0"/>
            </a:endParaRPr>
          </a:p>
          <a:p>
            <a:r>
              <a:rPr lang="bs-Latn-BA" dirty="0" smtClean="0">
                <a:latin typeface="Copperplate Gothic Bold" pitchFamily="34" charset="0"/>
              </a:rPr>
              <a:t>                                                                                                    WHO IS THIS?</a:t>
            </a:r>
          </a:p>
          <a:p>
            <a:endParaRPr lang="bs-Latn-BA" sz="1600" dirty="0">
              <a:latin typeface="Copperplate Gothic Bold" pitchFamily="34" charset="0"/>
            </a:endParaRPr>
          </a:p>
          <a:p>
            <a:endParaRPr lang="bs-Latn-BA" dirty="0" smtClean="0">
              <a:latin typeface="Copperplate Gothic Bold" pitchFamily="34" charset="0"/>
            </a:endParaRPr>
          </a:p>
          <a:p>
            <a:endParaRPr lang="bs-Latn-BA" dirty="0">
              <a:latin typeface="Copperplate Gothic Bold" pitchFamily="34" charset="0"/>
            </a:endParaRPr>
          </a:p>
          <a:p>
            <a:endParaRPr lang="bs-Latn-BA" dirty="0" smtClean="0">
              <a:latin typeface="Copperplate Gothic Bold" pitchFamily="34" charset="0"/>
            </a:endParaRPr>
          </a:p>
          <a:p>
            <a:endParaRPr lang="bs-Latn-BA" dirty="0">
              <a:latin typeface="Copperplate Gothic Bold" pitchFamily="34" charset="0"/>
            </a:endParaRPr>
          </a:p>
          <a:p>
            <a:endParaRPr lang="bs-Latn-BA" dirty="0" smtClean="0">
              <a:latin typeface="Copperplate Gothic Bold" pitchFamily="34" charset="0"/>
            </a:endParaRPr>
          </a:p>
          <a:p>
            <a:endParaRPr lang="bs-Latn-BA" dirty="0">
              <a:latin typeface="Copperplate Gothic Bold" pitchFamily="34" charset="0"/>
            </a:endParaRPr>
          </a:p>
          <a:p>
            <a:endParaRPr lang="bs-Latn-BA" dirty="0" smtClean="0">
              <a:latin typeface="Copperplate Gothic Bold" pitchFamily="34" charset="0"/>
            </a:endParaRPr>
          </a:p>
          <a:p>
            <a:endParaRPr lang="bs-Latn-BA" dirty="0">
              <a:latin typeface="Copperplate Gothic Bold" pitchFamily="34" charset="0"/>
            </a:endParaRPr>
          </a:p>
          <a:p>
            <a:endParaRPr lang="bs-Latn-BA" dirty="0" smtClean="0">
              <a:latin typeface="Copperplate Gothic Bold" pitchFamily="34" charset="0"/>
            </a:endParaRPr>
          </a:p>
          <a:p>
            <a:r>
              <a:rPr lang="bs-Latn-BA" dirty="0" smtClean="0">
                <a:latin typeface="Copperplate Gothic Bold" pitchFamily="34" charset="0"/>
              </a:rPr>
              <a:t>(ROUND TABLE)</a:t>
            </a:r>
          </a:p>
          <a:p>
            <a:endParaRPr lang="bs-Latn-BA" dirty="0">
              <a:latin typeface="Copperplate Gothic Bold" pitchFamily="34" charset="0"/>
            </a:endParaRPr>
          </a:p>
          <a:p>
            <a:endParaRPr lang="bs-Latn-BA" dirty="0" smtClean="0">
              <a:latin typeface="Copperplate Gothic Bold" pitchFamily="34" charset="0"/>
            </a:endParaRPr>
          </a:p>
          <a:p>
            <a:endParaRPr lang="bs-Latn-BA" dirty="0">
              <a:latin typeface="Copperplate Gothic Bold" pitchFamily="34" charset="0"/>
            </a:endParaRPr>
          </a:p>
          <a:p>
            <a:r>
              <a:rPr lang="bs-Latn-BA" dirty="0" smtClean="0">
                <a:latin typeface="Copperplate Gothic Bold" pitchFamily="34" charset="0"/>
              </a:rPr>
              <a:t>                                                                                                     (SIR Lancelot)</a:t>
            </a:r>
          </a:p>
          <a:p>
            <a:endParaRPr lang="en-US" dirty="0">
              <a:latin typeface="Copperplate Gothic Bold" pitchFamily="34" charset="0"/>
            </a:endParaRPr>
          </a:p>
        </p:txBody>
      </p:sp>
      <p:pic>
        <p:nvPicPr>
          <p:cNvPr id="3" name="Picture 2" descr="arturs table.jpg"/>
          <p:cNvPicPr>
            <a:picLocks noChangeAspect="1"/>
          </p:cNvPicPr>
          <p:nvPr/>
        </p:nvPicPr>
        <p:blipFill>
          <a:blip r:embed="rId3"/>
          <a:stretch>
            <a:fillRect/>
          </a:stretch>
        </p:blipFill>
        <p:spPr>
          <a:xfrm>
            <a:off x="214282" y="857232"/>
            <a:ext cx="3088168" cy="3889380"/>
          </a:xfrm>
          <a:prstGeom prst="rect">
            <a:avLst/>
          </a:prstGeom>
        </p:spPr>
      </p:pic>
      <p:pic>
        <p:nvPicPr>
          <p:cNvPr id="4" name="Picture 3" descr="SIR L.gif"/>
          <p:cNvPicPr>
            <a:picLocks noChangeAspect="1"/>
          </p:cNvPicPr>
          <p:nvPr/>
        </p:nvPicPr>
        <p:blipFill>
          <a:blip r:embed="rId4"/>
          <a:stretch>
            <a:fillRect/>
          </a:stretch>
        </p:blipFill>
        <p:spPr>
          <a:xfrm>
            <a:off x="5357818" y="2143116"/>
            <a:ext cx="3333750" cy="3657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6" end="16"/>
                                            </p:txEl>
                                          </p:spTgt>
                                        </p:tgtEl>
                                        <p:attrNameLst>
                                          <p:attrName>style.visibility</p:attrName>
                                        </p:attrNameLst>
                                      </p:cBhvr>
                                      <p:to>
                                        <p:strVal val="visible"/>
                                      </p:to>
                                    </p:set>
                                    <p:anim calcmode="lin" valueType="num">
                                      <p:cBhvr additive="base">
                                        <p:cTn id="7" dur="3000" fill="hold"/>
                                        <p:tgtEl>
                                          <p:spTgt spid="2">
                                            <p:txEl>
                                              <p:pRg st="16" end="16"/>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2">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0" end="20"/>
                                            </p:txEl>
                                          </p:spTgt>
                                        </p:tgtEl>
                                        <p:attrNameLst>
                                          <p:attrName>style.visibility</p:attrName>
                                        </p:attrNameLst>
                                      </p:cBhvr>
                                      <p:to>
                                        <p:strVal val="visible"/>
                                      </p:to>
                                    </p:set>
                                    <p:anim calcmode="lin" valueType="num">
                                      <p:cBhvr additive="base">
                                        <p:cTn id="13" dur="3000" fill="hold"/>
                                        <p:tgtEl>
                                          <p:spTgt spid="2">
                                            <p:txEl>
                                              <p:pRg st="20" end="20"/>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2">
                                            <p:txEl>
                                              <p:pRg st="20" end="2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192020"/>
            <a:ext cx="6048672" cy="6405331"/>
          </a:xfrm>
          <a:prstGeom prst="rect">
            <a:avLst/>
          </a:prstGeom>
        </p:spPr>
      </p:pic>
    </p:spTree>
    <p:extLst>
      <p:ext uri="{BB962C8B-B14F-4D97-AF65-F5344CB8AC3E}">
        <p14:creationId xmlns:p14="http://schemas.microsoft.com/office/powerpoint/2010/main" val="2368791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92696"/>
            <a:ext cx="8424936" cy="4832092"/>
          </a:xfrm>
          <a:prstGeom prst="rect">
            <a:avLst/>
          </a:prstGeom>
        </p:spPr>
        <p:txBody>
          <a:bodyPr wrap="square">
            <a:spAutoFit/>
          </a:bodyPr>
          <a:lstStyle/>
          <a:p>
            <a:r>
              <a:rPr lang="bs-Latn-BA" sz="2800" b="1" dirty="0" smtClean="0"/>
              <a:t>Sword</a:t>
            </a:r>
            <a:r>
              <a:rPr lang="bs-Latn-BA" sz="2800" dirty="0" smtClean="0"/>
              <a:t>- </a:t>
            </a:r>
            <a:r>
              <a:rPr lang="bs-Latn-BA" sz="2800" i="1" dirty="0" smtClean="0"/>
              <a:t>a weapon which looks like a long knife</a:t>
            </a:r>
          </a:p>
          <a:p>
            <a:r>
              <a:rPr lang="bs-Latn-BA" sz="2800" b="1" dirty="0" smtClean="0"/>
              <a:t>Attack</a:t>
            </a:r>
            <a:r>
              <a:rPr lang="bs-Latn-BA" sz="2800" dirty="0" smtClean="0"/>
              <a:t>- </a:t>
            </a:r>
            <a:r>
              <a:rPr lang="bs-Latn-BA" sz="2800" i="1" dirty="0" smtClean="0"/>
              <a:t>try to kill or hurt somebody</a:t>
            </a:r>
          </a:p>
          <a:p>
            <a:r>
              <a:rPr lang="bs-Latn-BA" sz="2800" b="1" dirty="0" smtClean="0"/>
              <a:t>Knight</a:t>
            </a:r>
            <a:r>
              <a:rPr lang="bs-Latn-BA" sz="2800" dirty="0" smtClean="0"/>
              <a:t>- </a:t>
            </a:r>
            <a:r>
              <a:rPr lang="bs-Latn-BA" sz="2800" i="1" dirty="0" smtClean="0"/>
              <a:t>a man of high social rank who fougth for his king</a:t>
            </a:r>
          </a:p>
          <a:p>
            <a:r>
              <a:rPr lang="bs-Latn-BA" sz="2800" b="1" dirty="0" smtClean="0"/>
              <a:t>Enemy</a:t>
            </a:r>
            <a:r>
              <a:rPr lang="bs-Latn-BA" sz="2800" dirty="0" smtClean="0"/>
              <a:t>- </a:t>
            </a:r>
            <a:r>
              <a:rPr lang="bs-Latn-BA" sz="2800" i="1" dirty="0" smtClean="0"/>
              <a:t>the opposite of  friend</a:t>
            </a:r>
          </a:p>
          <a:p>
            <a:r>
              <a:rPr lang="bs-Latn-BA" sz="2800" b="1" dirty="0" smtClean="0"/>
              <a:t>Escape</a:t>
            </a:r>
            <a:r>
              <a:rPr lang="bs-Latn-BA" sz="2800" dirty="0" smtClean="0"/>
              <a:t>- </a:t>
            </a:r>
            <a:r>
              <a:rPr lang="bs-Latn-BA" sz="2800" i="1" dirty="0" smtClean="0"/>
              <a:t>run away </a:t>
            </a:r>
          </a:p>
          <a:p>
            <a:r>
              <a:rPr lang="bs-Latn-BA" sz="2800" b="1" dirty="0" smtClean="0"/>
              <a:t>Sentence someone- </a:t>
            </a:r>
            <a:r>
              <a:rPr lang="bs-Latn-BA" sz="2800" i="1" dirty="0" smtClean="0"/>
              <a:t>say in court that someone will receive a punishment</a:t>
            </a:r>
          </a:p>
          <a:p>
            <a:r>
              <a:rPr lang="bs-Latn-BA" sz="2800" b="1" dirty="0" smtClean="0"/>
              <a:t>In charge- </a:t>
            </a:r>
            <a:r>
              <a:rPr lang="bs-Latn-BA" sz="2800" i="1" dirty="0" smtClean="0"/>
              <a:t>be responsible for something</a:t>
            </a:r>
          </a:p>
          <a:p>
            <a:r>
              <a:rPr lang="bs-Latn-BA" sz="2800" b="1" dirty="0" smtClean="0"/>
              <a:t>Traitor</a:t>
            </a:r>
            <a:r>
              <a:rPr lang="bs-Latn-BA" sz="2800" dirty="0" smtClean="0"/>
              <a:t>- </a:t>
            </a:r>
            <a:r>
              <a:rPr lang="bs-Latn-BA" sz="2800" i="1" dirty="0" smtClean="0"/>
              <a:t>a person who works against his king or country</a:t>
            </a:r>
          </a:p>
          <a:p>
            <a:r>
              <a:rPr lang="bs-Latn-BA" sz="2800" b="1" dirty="0" smtClean="0"/>
              <a:t>Rebel</a:t>
            </a:r>
            <a:r>
              <a:rPr lang="bs-Latn-BA" sz="2800" dirty="0" smtClean="0"/>
              <a:t>- </a:t>
            </a:r>
            <a:r>
              <a:rPr lang="bs-Latn-BA" sz="2800" i="1" dirty="0" smtClean="0"/>
              <a:t>fight against your country, king</a:t>
            </a:r>
          </a:p>
          <a:p>
            <a:r>
              <a:rPr lang="bs-Latn-BA" sz="2800" b="1" dirty="0" smtClean="0"/>
              <a:t>Wounded</a:t>
            </a:r>
            <a:r>
              <a:rPr lang="bs-Latn-BA" sz="2800" dirty="0" smtClean="0"/>
              <a:t>- </a:t>
            </a:r>
            <a:r>
              <a:rPr lang="bs-Latn-BA" sz="2800" i="1" dirty="0" smtClean="0"/>
              <a:t>hurt, injured</a:t>
            </a:r>
            <a:endParaRPr lang="bs-Latn-BA" sz="2800" i="1" dirty="0"/>
          </a:p>
        </p:txBody>
      </p:sp>
    </p:spTree>
    <p:extLst>
      <p:ext uri="{BB962C8B-B14F-4D97-AF65-F5344CB8AC3E}">
        <p14:creationId xmlns:p14="http://schemas.microsoft.com/office/powerpoint/2010/main" val="3348081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42852"/>
            <a:ext cx="8072494" cy="6109365"/>
          </a:xfrm>
          <a:prstGeom prst="rect">
            <a:avLst/>
          </a:prstGeom>
        </p:spPr>
        <p:txBody>
          <a:bodyPr wrap="square">
            <a:spAutoFit/>
          </a:bodyPr>
          <a:lstStyle/>
          <a:p>
            <a:r>
              <a:rPr lang="bs-Latn-BA" sz="1700" dirty="0" smtClean="0">
                <a:ln w="18415" cmpd="sng">
                  <a:solidFill>
                    <a:sysClr val="windowText" lastClr="000000"/>
                  </a:solidFill>
                  <a:prstDash val="solid"/>
                </a:ln>
                <a:effectLst>
                  <a:innerShdw blurRad="63500" dist="50800" dir="16200000">
                    <a:prstClr val="black">
                      <a:alpha val="50000"/>
                    </a:prstClr>
                  </a:innerShdw>
                </a:effectLst>
                <a:latin typeface="Copperplate Gothic Bold" pitchFamily="34" charset="0"/>
              </a:rPr>
              <a:t>A HISTORIC CORNER:</a:t>
            </a:r>
          </a:p>
          <a:p>
            <a:endParaRPr lang="bs-Latn-BA" sz="1700" dirty="0" smtClean="0">
              <a:latin typeface="Copperplate Gothic Bold" pitchFamily="34" charset="0"/>
            </a:endParaRPr>
          </a:p>
          <a:p>
            <a:pPr>
              <a:buFont typeface="Arial" pitchFamily="34" charset="0"/>
              <a:buChar char="•"/>
            </a:pPr>
            <a:r>
              <a:rPr lang="bs-Latn-BA" sz="1700" dirty="0">
                <a:latin typeface="Copperplate Gothic Bold" pitchFamily="34" charset="0"/>
              </a:rPr>
              <a:t> </a:t>
            </a:r>
            <a:r>
              <a:rPr lang="bs-Latn-BA" sz="1700" dirty="0" smtClean="0">
                <a:latin typeface="Copperplate Gothic Bold" pitchFamily="34" charset="0"/>
              </a:rPr>
              <a:t>According to the legend, </a:t>
            </a:r>
            <a:r>
              <a:rPr lang="bs-Latn-BA" sz="1700" b="1" dirty="0" smtClean="0">
                <a:effectLst>
                  <a:outerShdw blurRad="38100" dist="38100" dir="2700000" algn="tl">
                    <a:srgbClr val="000000">
                      <a:alpha val="43137"/>
                    </a:srgbClr>
                  </a:outerShdw>
                </a:effectLst>
                <a:latin typeface="Copperplate Gothic Bold" pitchFamily="34" charset="0"/>
              </a:rPr>
              <a:t>King Arthur </a:t>
            </a:r>
            <a:r>
              <a:rPr lang="bs-Latn-BA" sz="1700" dirty="0" smtClean="0">
                <a:latin typeface="Copperplate Gothic Bold" pitchFamily="34" charset="0"/>
              </a:rPr>
              <a:t>was a British leader who led the defence of Britain against Saxon invaders in the late 5th century. Arthur appears either as a great warrior, or as a magical figure of folklore.</a:t>
            </a:r>
          </a:p>
          <a:p>
            <a:endParaRPr lang="bs-Latn-BA" sz="1700" dirty="0" smtClean="0">
              <a:latin typeface="Copperplate Gothic Bold" pitchFamily="34" charset="0"/>
            </a:endParaRPr>
          </a:p>
          <a:p>
            <a:pPr>
              <a:buFont typeface="Arial" pitchFamily="34" charset="0"/>
              <a:buChar char="•"/>
            </a:pPr>
            <a:r>
              <a:rPr lang="bs-Latn-BA" sz="1700" b="1" dirty="0" smtClean="0">
                <a:effectLst>
                  <a:outerShdw blurRad="38100" dist="38100" dir="2700000" algn="tl">
                    <a:srgbClr val="000000">
                      <a:alpha val="43137"/>
                    </a:srgbClr>
                  </a:outerShdw>
                </a:effectLst>
                <a:latin typeface="Copperplate Gothic Bold" pitchFamily="34" charset="0"/>
              </a:rPr>
              <a:t>Excalibur</a:t>
            </a:r>
            <a:r>
              <a:rPr lang="bs-Latn-BA" sz="1700" dirty="0" smtClean="0">
                <a:latin typeface="Copperplate Gothic Bold" pitchFamily="34" charset="0"/>
              </a:rPr>
              <a:t> </a:t>
            </a:r>
            <a:r>
              <a:rPr lang="bs-Latn-BA" sz="1700" dirty="0" smtClean="0">
                <a:latin typeface="Copperplate Gothic Bold" pitchFamily="34" charset="0"/>
              </a:rPr>
              <a:t> was </a:t>
            </a:r>
            <a:r>
              <a:rPr lang="bs-Latn-BA" sz="1700" dirty="0" smtClean="0">
                <a:latin typeface="Copperplate Gothic Bold" pitchFamily="34" charset="0"/>
              </a:rPr>
              <a:t>the legendary sword of King Arthur </a:t>
            </a:r>
            <a:r>
              <a:rPr lang="bs-Latn-BA" sz="1700" dirty="0" smtClean="0">
                <a:latin typeface="Copperplate Gothic Bold" pitchFamily="34" charset="0"/>
              </a:rPr>
              <a:t>sometimes </a:t>
            </a:r>
            <a:r>
              <a:rPr lang="bs-Latn-BA" sz="1700" dirty="0" smtClean="0">
                <a:latin typeface="Copperplate Gothic Bold" pitchFamily="34" charset="0"/>
              </a:rPr>
              <a:t>also attributed with magical </a:t>
            </a:r>
            <a:r>
              <a:rPr lang="bs-Latn-BA" sz="1700" dirty="0" smtClean="0">
                <a:latin typeface="Copperplate Gothic Bold" pitchFamily="34" charset="0"/>
              </a:rPr>
              <a:t>powers</a:t>
            </a:r>
            <a:r>
              <a:rPr lang="bs-Latn-BA" sz="1700" dirty="0" smtClean="0">
                <a:latin typeface="Copperplate Gothic Bold" pitchFamily="34" charset="0"/>
              </a:rPr>
              <a:t>. The legend says that “only a brave, wise and strong man can pull this sword out of the stone”.</a:t>
            </a:r>
          </a:p>
          <a:p>
            <a:pPr>
              <a:buFont typeface="Arial" pitchFamily="34" charset="0"/>
              <a:buChar char="•"/>
            </a:pPr>
            <a:endParaRPr lang="bs-Latn-BA" sz="1700" dirty="0">
              <a:latin typeface="Copperplate Gothic Bold" pitchFamily="34" charset="0"/>
            </a:endParaRPr>
          </a:p>
          <a:p>
            <a:pPr>
              <a:buFont typeface="Arial" pitchFamily="34" charset="0"/>
              <a:buChar char="•"/>
            </a:pPr>
            <a:r>
              <a:rPr lang="bs-Latn-BA" sz="1700" dirty="0" smtClean="0">
                <a:latin typeface="Copperplate Gothic Bold" pitchFamily="34" charset="0"/>
              </a:rPr>
              <a:t> </a:t>
            </a:r>
            <a:r>
              <a:rPr lang="bs-Latn-BA" sz="1700" b="1" dirty="0" smtClean="0">
                <a:effectLst>
                  <a:outerShdw blurRad="38100" dist="38100" dir="2700000" algn="tl">
                    <a:srgbClr val="000000">
                      <a:alpha val="43137"/>
                    </a:srgbClr>
                  </a:outerShdw>
                </a:effectLst>
                <a:latin typeface="Copperplate Gothic Bold" pitchFamily="34" charset="0"/>
              </a:rPr>
              <a:t>Camelot</a:t>
            </a:r>
            <a:r>
              <a:rPr lang="bs-Latn-BA" sz="1700" dirty="0" smtClean="0">
                <a:latin typeface="Copperplate Gothic Bold" pitchFamily="34" charset="0"/>
              </a:rPr>
              <a:t> </a:t>
            </a:r>
            <a:r>
              <a:rPr lang="bs-Latn-BA" sz="1700" dirty="0" smtClean="0">
                <a:latin typeface="Copperplate Gothic Bold" pitchFamily="34" charset="0"/>
              </a:rPr>
              <a:t> is </a:t>
            </a:r>
            <a:r>
              <a:rPr lang="bs-Latn-BA" sz="1700" dirty="0" smtClean="0">
                <a:latin typeface="Copperplate Gothic Bold" pitchFamily="34" charset="0"/>
              </a:rPr>
              <a:t>a castle associated with the legendary King Arthur. It is mostly described as the fantastic capital of Arthur’s realm.</a:t>
            </a:r>
          </a:p>
          <a:p>
            <a:pPr>
              <a:buFont typeface="Arial" pitchFamily="34" charset="0"/>
              <a:buChar char="•"/>
            </a:pPr>
            <a:endParaRPr lang="bs-Latn-BA" sz="1700" dirty="0">
              <a:latin typeface="Copperplate Gothic Bold" pitchFamily="34" charset="0"/>
            </a:endParaRPr>
          </a:p>
          <a:p>
            <a:pPr>
              <a:buFont typeface="Arial" pitchFamily="34" charset="0"/>
              <a:buChar char="•"/>
            </a:pPr>
            <a:r>
              <a:rPr lang="bs-Latn-BA" sz="1700" b="1" dirty="0" smtClean="0">
                <a:effectLst>
                  <a:outerShdw blurRad="38100" dist="38100" dir="2700000" algn="tl">
                    <a:srgbClr val="000000">
                      <a:alpha val="43137"/>
                    </a:srgbClr>
                  </a:outerShdw>
                </a:effectLst>
                <a:latin typeface="Copperplate Gothic Bold" pitchFamily="34" charset="0"/>
              </a:rPr>
              <a:t>Round Table </a:t>
            </a:r>
            <a:r>
              <a:rPr lang="bs-Latn-BA" sz="1700" dirty="0" smtClean="0">
                <a:latin typeface="Copperplate Gothic Bold" pitchFamily="34" charset="0"/>
              </a:rPr>
              <a:t>is King Arthur’s famous table around which he and his knights gathered. As its name suggests, it has no head, implying that everyone who sits there has equal status.</a:t>
            </a:r>
          </a:p>
          <a:p>
            <a:pPr>
              <a:buFont typeface="Arial" pitchFamily="34" charset="0"/>
              <a:buChar char="•"/>
            </a:pPr>
            <a:endParaRPr lang="bs-Latn-BA" sz="1700" dirty="0">
              <a:latin typeface="Copperplate Gothic Bold" pitchFamily="34" charset="0"/>
            </a:endParaRPr>
          </a:p>
          <a:p>
            <a:pPr>
              <a:buFont typeface="Arial" pitchFamily="34" charset="0"/>
              <a:buChar char="•"/>
            </a:pPr>
            <a:r>
              <a:rPr lang="bs-Latn-BA" sz="1700" b="1" dirty="0" smtClean="0">
                <a:effectLst>
                  <a:outerShdw blurRad="38100" dist="38100" dir="2700000" algn="tl">
                    <a:srgbClr val="000000">
                      <a:alpha val="43137"/>
                    </a:srgbClr>
                  </a:outerShdw>
                </a:effectLst>
                <a:latin typeface="Copperplate Gothic Bold" pitchFamily="34" charset="0"/>
              </a:rPr>
              <a:t>Sir </a:t>
            </a:r>
            <a:r>
              <a:rPr lang="bs-Latn-BA" sz="1700" b="1" smtClean="0">
                <a:effectLst>
                  <a:outerShdw blurRad="38100" dist="38100" dir="2700000" algn="tl">
                    <a:srgbClr val="000000">
                      <a:alpha val="43137"/>
                    </a:srgbClr>
                  </a:outerShdw>
                </a:effectLst>
                <a:latin typeface="Copperplate Gothic Bold" pitchFamily="34" charset="0"/>
              </a:rPr>
              <a:t>Lancelot </a:t>
            </a:r>
            <a:r>
              <a:rPr lang="bs-Latn-BA" sz="1700" b="1" smtClean="0">
                <a:effectLst>
                  <a:outerShdw blurRad="38100" dist="38100" dir="2700000" algn="tl">
                    <a:srgbClr val="000000">
                      <a:alpha val="43137"/>
                    </a:srgbClr>
                  </a:outerShdw>
                </a:effectLst>
                <a:latin typeface="Copperplate Gothic Bold" pitchFamily="34" charset="0"/>
              </a:rPr>
              <a:t> </a:t>
            </a:r>
            <a:r>
              <a:rPr lang="bs-Latn-BA" sz="1700" smtClean="0">
                <a:latin typeface="Copperplate Gothic Bold" pitchFamily="34" charset="0"/>
              </a:rPr>
              <a:t>is </a:t>
            </a:r>
            <a:r>
              <a:rPr lang="bs-Latn-BA" sz="1700" dirty="0" smtClean="0">
                <a:latin typeface="Copperplate Gothic Bold" pitchFamily="34" charset="0"/>
              </a:rPr>
              <a:t>a character in the legend of King Arthur. He was one of the most trusted knights of King Arthur’s  Round Table but this changed when he fell in love with King’s wife.</a:t>
            </a:r>
            <a:endParaRPr lang="bs-Latn-BA" sz="1700" dirty="0">
              <a:latin typeface="Copperplate Gothic Bold"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16632"/>
            <a:ext cx="8568952" cy="6186309"/>
          </a:xfrm>
          <a:prstGeom prst="rect">
            <a:avLst/>
          </a:prstGeom>
        </p:spPr>
        <p:txBody>
          <a:bodyPr wrap="square">
            <a:spAutoFit/>
          </a:bodyPr>
          <a:lstStyle/>
          <a:p>
            <a:r>
              <a:rPr lang="bs-Latn-BA" b="1" dirty="0"/>
              <a:t>READING COMPREHENSION</a:t>
            </a:r>
          </a:p>
          <a:p>
            <a:endParaRPr lang="bs-Latn-BA" dirty="0"/>
          </a:p>
          <a:p>
            <a:pPr marL="342900" indent="-342900">
              <a:buAutoNum type="arabicPeriod"/>
            </a:pPr>
            <a:r>
              <a:rPr lang="bs-Latn-BA" dirty="0"/>
              <a:t>Who was keeping the kingdom after the death of king Uther?</a:t>
            </a:r>
          </a:p>
          <a:p>
            <a:r>
              <a:rPr lang="bs-Latn-BA" dirty="0"/>
              <a:t>      </a:t>
            </a:r>
            <a:r>
              <a:rPr lang="bs-Latn-BA" i="1" dirty="0"/>
              <a:t>(Merlin was keeping the kingdom after the death of the king)</a:t>
            </a:r>
          </a:p>
          <a:p>
            <a:pPr marL="342900" indent="-342900">
              <a:buAutoNum type="arabicPeriod"/>
            </a:pPr>
            <a:endParaRPr lang="bs-Latn-BA" i="1" dirty="0"/>
          </a:p>
          <a:p>
            <a:r>
              <a:rPr lang="bs-Latn-BA" dirty="0"/>
              <a:t>2. What did the future </a:t>
            </a:r>
            <a:r>
              <a:rPr lang="bs-Latn-BA" dirty="0" smtClean="0"/>
              <a:t>king </a:t>
            </a:r>
            <a:r>
              <a:rPr lang="bs-Latn-BA" dirty="0"/>
              <a:t>have to do in order to get the crown?</a:t>
            </a:r>
          </a:p>
          <a:p>
            <a:r>
              <a:rPr lang="bs-Latn-BA" i="1" dirty="0"/>
              <a:t>     (the future king had to be brave, </a:t>
            </a:r>
            <a:r>
              <a:rPr lang="bs-Latn-BA" i="1" dirty="0" smtClean="0"/>
              <a:t>wise </a:t>
            </a:r>
            <a:r>
              <a:rPr lang="bs-Latn-BA" i="1" dirty="0"/>
              <a:t>and strong and be able to pull the sword out of the stone)</a:t>
            </a:r>
          </a:p>
          <a:p>
            <a:endParaRPr lang="bs-Latn-BA" dirty="0"/>
          </a:p>
          <a:p>
            <a:r>
              <a:rPr lang="bs-Latn-BA" dirty="0"/>
              <a:t>3. Why was the Britain in danger after King Uther‘s death?</a:t>
            </a:r>
          </a:p>
          <a:p>
            <a:r>
              <a:rPr lang="bs-Latn-BA" dirty="0"/>
              <a:t>    </a:t>
            </a:r>
            <a:r>
              <a:rPr lang="bs-Latn-BA" i="1" dirty="0"/>
              <a:t>(The Britain was in danger because the Saxons were </a:t>
            </a:r>
            <a:r>
              <a:rPr lang="bs-Latn-BA" i="1" dirty="0" smtClean="0"/>
              <a:t>attacking </a:t>
            </a:r>
            <a:r>
              <a:rPr lang="bs-Latn-BA" i="1" dirty="0"/>
              <a:t>it)</a:t>
            </a:r>
          </a:p>
          <a:p>
            <a:endParaRPr lang="bs-Latn-BA" dirty="0"/>
          </a:p>
          <a:p>
            <a:r>
              <a:rPr lang="bs-Latn-BA" dirty="0"/>
              <a:t>4. How did Arthur become king?</a:t>
            </a:r>
          </a:p>
          <a:p>
            <a:r>
              <a:rPr lang="bs-Latn-BA" dirty="0"/>
              <a:t>    </a:t>
            </a:r>
            <a:r>
              <a:rPr lang="bs-Latn-BA" i="1" dirty="0"/>
              <a:t>(Arthur pulled the sword out of the stone  and was givien the crown)</a:t>
            </a:r>
          </a:p>
          <a:p>
            <a:r>
              <a:rPr lang="bs-Latn-BA" dirty="0"/>
              <a:t>    </a:t>
            </a:r>
          </a:p>
          <a:p>
            <a:r>
              <a:rPr lang="bs-Latn-BA" dirty="0"/>
              <a:t>5. Who were Arthur‘s enemies?</a:t>
            </a:r>
          </a:p>
          <a:p>
            <a:endParaRPr lang="bs-Latn-BA" dirty="0"/>
          </a:p>
          <a:p>
            <a:r>
              <a:rPr lang="bs-Latn-BA" dirty="0"/>
              <a:t>6. Why was Arthur angry with Sir Lancelot and Giunevere?</a:t>
            </a:r>
          </a:p>
          <a:p>
            <a:endParaRPr lang="bs-Latn-BA" dirty="0"/>
          </a:p>
          <a:p>
            <a:r>
              <a:rPr lang="bs-Latn-BA" dirty="0"/>
              <a:t>7. What happened to Arthur during the battle?</a:t>
            </a:r>
          </a:p>
          <a:p>
            <a:endParaRPr lang="bs-Latn-BA" dirty="0"/>
          </a:p>
          <a:p>
            <a:r>
              <a:rPr lang="bs-Latn-BA" dirty="0"/>
              <a:t>8. What does the legend say about Arthur?</a:t>
            </a:r>
            <a:endParaRPr lang="bs-Latn-BA" dirty="0"/>
          </a:p>
        </p:txBody>
      </p:sp>
    </p:spTree>
    <p:extLst>
      <p:ext uri="{BB962C8B-B14F-4D97-AF65-F5344CB8AC3E}">
        <p14:creationId xmlns:p14="http://schemas.microsoft.com/office/powerpoint/2010/main" val="20566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6" end="6"/>
                                            </p:txEl>
                                          </p:spTgt>
                                        </p:tgtEl>
                                        <p:attrNameLst>
                                          <p:attrName>style.visibility</p:attrName>
                                        </p:attrNameLst>
                                      </p:cBhvr>
                                      <p:to>
                                        <p:strVal val="visible"/>
                                      </p:to>
                                    </p:set>
                                    <p:animEffect transition="in" filter="fade">
                                      <p:cBhvr>
                                        <p:cTn id="14" dur="1000"/>
                                        <p:tgtEl>
                                          <p:spTgt spid="2">
                                            <p:txEl>
                                              <p:pRg st="6" end="6"/>
                                            </p:txEl>
                                          </p:spTgt>
                                        </p:tgtEl>
                                      </p:cBhvr>
                                    </p:animEffect>
                                    <p:anim calcmode="lin" valueType="num">
                                      <p:cBhvr>
                                        <p:cTn id="15"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9" end="9"/>
                                            </p:txEl>
                                          </p:spTgt>
                                        </p:tgtEl>
                                        <p:attrNameLst>
                                          <p:attrName>style.visibility</p:attrName>
                                        </p:attrNameLst>
                                      </p:cBhvr>
                                      <p:to>
                                        <p:strVal val="visible"/>
                                      </p:to>
                                    </p:set>
                                    <p:animEffect transition="in" filter="fade">
                                      <p:cBhvr>
                                        <p:cTn id="21" dur="1000"/>
                                        <p:tgtEl>
                                          <p:spTgt spid="2">
                                            <p:txEl>
                                              <p:pRg st="9" end="9"/>
                                            </p:txEl>
                                          </p:spTgt>
                                        </p:tgtEl>
                                      </p:cBhvr>
                                    </p:animEffect>
                                    <p:anim calcmode="lin" valueType="num">
                                      <p:cBhvr>
                                        <p:cTn id="22"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12" end="12"/>
                                            </p:txEl>
                                          </p:spTgt>
                                        </p:tgtEl>
                                        <p:attrNameLst>
                                          <p:attrName>style.visibility</p:attrName>
                                        </p:attrNameLst>
                                      </p:cBhvr>
                                      <p:to>
                                        <p:strVal val="visible"/>
                                      </p:to>
                                    </p:set>
                                    <p:animEffect transition="in" filter="fade">
                                      <p:cBhvr>
                                        <p:cTn id="28" dur="1000"/>
                                        <p:tgtEl>
                                          <p:spTgt spid="2">
                                            <p:txEl>
                                              <p:pRg st="12" end="12"/>
                                            </p:txEl>
                                          </p:spTgt>
                                        </p:tgtEl>
                                      </p:cBhvr>
                                    </p:animEffect>
                                    <p:anim calcmode="lin" valueType="num">
                                      <p:cBhvr>
                                        <p:cTn id="29"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836712"/>
            <a:ext cx="7776864" cy="1477328"/>
          </a:xfrm>
          <a:prstGeom prst="rect">
            <a:avLst/>
          </a:prstGeom>
        </p:spPr>
        <p:txBody>
          <a:bodyPr wrap="square">
            <a:spAutoFit/>
          </a:bodyPr>
          <a:lstStyle/>
          <a:p>
            <a:endParaRPr lang="bs-Latn-BA" dirty="0" smtClean="0"/>
          </a:p>
          <a:p>
            <a:endParaRPr lang="bs-Latn-BA" dirty="0"/>
          </a:p>
          <a:p>
            <a:endParaRPr lang="bs-Latn-BA" dirty="0" smtClean="0"/>
          </a:p>
          <a:p>
            <a:r>
              <a:rPr lang="bs-Latn-BA" dirty="0" smtClean="0"/>
              <a:t>Homework : </a:t>
            </a:r>
            <a:r>
              <a:rPr lang="bs-Latn-BA" dirty="0" smtClean="0"/>
              <a:t>page 47; SB; WRITING: Write something about a legend from your town, village or region.</a:t>
            </a:r>
            <a:endParaRPr lang="en-US" dirty="0"/>
          </a:p>
        </p:txBody>
      </p:sp>
    </p:spTree>
    <p:extLst>
      <p:ext uri="{BB962C8B-B14F-4D97-AF65-F5344CB8AC3E}">
        <p14:creationId xmlns:p14="http://schemas.microsoft.com/office/powerpoint/2010/main" val="36582857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210</TotalTime>
  <Words>496</Words>
  <Application>Microsoft Office PowerPoint</Application>
  <PresentationFormat>On-screen Show (4:3)</PresentationFormat>
  <Paragraphs>103</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Executive</vt:lpstr>
      <vt:lpstr>THE SWORD IN THE STONE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SWORD IN THE STONE</dc:title>
  <dc:creator>Miki</dc:creator>
  <cp:lastModifiedBy>Miki</cp:lastModifiedBy>
  <cp:revision>23</cp:revision>
  <dcterms:created xsi:type="dcterms:W3CDTF">2021-02-10T20:45:42Z</dcterms:created>
  <dcterms:modified xsi:type="dcterms:W3CDTF">2021-02-11T13:33:20Z</dcterms:modified>
</cp:coreProperties>
</file>