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500" y="584200"/>
            <a:ext cx="8585199" cy="3962400"/>
          </a:xfrm>
        </p:spPr>
        <p:txBody>
          <a:bodyPr/>
          <a:lstStyle/>
          <a:p>
            <a:pPr algn="ctr"/>
            <a:r>
              <a:rPr lang="sr-Cyrl-BA" b="1" dirty="0" smtClean="0"/>
              <a:t>ИНДУСТРИЈА</a:t>
            </a:r>
            <a:r>
              <a:rPr lang="en-US" b="1" dirty="0" smtClean="0"/>
              <a:t> </a:t>
            </a:r>
            <a:r>
              <a:rPr lang="sr-Cyrl-RS" b="1" dirty="0" smtClean="0"/>
              <a:t>У БОСНИ И ХЕРЦЕГОВИНИ И РЕПУБЛИЦИ СРПСКОЈ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36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ДОМАЋА ЗАДАЋА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384366" cy="3880773"/>
          </a:xfrm>
        </p:spPr>
        <p:txBody>
          <a:bodyPr/>
          <a:lstStyle/>
          <a:p>
            <a:r>
              <a:rPr lang="sr-Cyrl-RS" dirty="0" smtClean="0"/>
              <a:t>ЗА ДОМАЋУ ЗАДАЋУ ИСТРАЖИТИ О ИНДУСТРИЈСКИМ ПОГОНИМА СВОГ МЈЕСТА, ОПШТИНЕ ИЛИ </a:t>
            </a:r>
            <a:r>
              <a:rPr lang="sr-Cyrl-RS" dirty="0" smtClean="0"/>
              <a:t>ГРАДА.</a:t>
            </a:r>
          </a:p>
          <a:p>
            <a:r>
              <a:rPr lang="sr-Cyrl-RS" smtClean="0"/>
              <a:t>ЗА СВАКУ ИНДУСТРИЈСКУ ГРАНУ КОЈА ЈЕ РАЗВИЈЕНА У РЕПУБЛИЦИ СРПСКОЈ НАВЕДИТЕ БАР ЈЕДНО ПРЕДУЗЕЋЕ И ЗАПИШИТЕ  У СВЕСКЕ ЗА ГЕОГРАФИЈУ.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/>
          <a:lstStyle/>
          <a:p>
            <a:pPr algn="ctr"/>
            <a:r>
              <a:rPr lang="sr-Cyrl-BA" b="1" dirty="0" smtClean="0"/>
              <a:t>Појам и подјела индустрије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2401"/>
            <a:ext cx="8596668" cy="4618962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 smtClean="0">
                <a:solidFill>
                  <a:srgbClr val="FF0000"/>
                </a:solidFill>
              </a:rPr>
              <a:t>Индустрија</a:t>
            </a:r>
            <a:r>
              <a:rPr lang="sr-Cyrl-BA" b="1" dirty="0" smtClean="0">
                <a:solidFill>
                  <a:schemeClr val="tx1"/>
                </a:solidFill>
              </a:rPr>
              <a:t> је дјелатност која се бави машинском обрадом сировина у </a:t>
            </a:r>
            <a:r>
              <a:rPr lang="sr-Cyrl-BA" b="1" dirty="0" smtClean="0">
                <a:solidFill>
                  <a:schemeClr val="tx1"/>
                </a:solidFill>
              </a:rPr>
              <a:t>полупроизводе </a:t>
            </a:r>
            <a:r>
              <a:rPr lang="sr-Cyrl-BA" b="1" dirty="0" smtClean="0">
                <a:solidFill>
                  <a:schemeClr val="tx1"/>
                </a:solidFill>
              </a:rPr>
              <a:t>и готове производе. </a:t>
            </a:r>
            <a:r>
              <a:rPr lang="sr-Cyrl-BA" dirty="0" smtClean="0">
                <a:solidFill>
                  <a:schemeClr val="tx1"/>
                </a:solidFill>
              </a:rPr>
              <a:t>Према предмету рада индустрија се дијели на </a:t>
            </a:r>
            <a:r>
              <a:rPr lang="sr-Cyrl-BA" b="1" dirty="0" smtClean="0">
                <a:solidFill>
                  <a:srgbClr val="FF0000"/>
                </a:solidFill>
              </a:rPr>
              <a:t>екстрактивну</a:t>
            </a:r>
            <a:r>
              <a:rPr lang="sr-Cyrl-BA" dirty="0" smtClean="0">
                <a:solidFill>
                  <a:schemeClr val="tx1"/>
                </a:solidFill>
              </a:rPr>
              <a:t> и </a:t>
            </a:r>
            <a:r>
              <a:rPr lang="sr-Cyrl-BA" b="1" dirty="0" smtClean="0">
                <a:solidFill>
                  <a:srgbClr val="FF0000"/>
                </a:solidFill>
              </a:rPr>
              <a:t>прерађивачку</a:t>
            </a:r>
            <a:r>
              <a:rPr lang="sr-Cyrl-BA" dirty="0" smtClean="0">
                <a:solidFill>
                  <a:schemeClr val="tx1"/>
                </a:solidFill>
              </a:rPr>
              <a:t>. Екстрактивна обухвата производњу енергије, руда и минерала. Прерађивачка индустрија обухвата прераду сировина минералног, биљног и животињског поријекла. Према врсти производа индустрију можемо подијелити на </a:t>
            </a:r>
            <a:r>
              <a:rPr lang="sr-Cyrl-BA" b="1" dirty="0" smtClean="0">
                <a:solidFill>
                  <a:srgbClr val="FF0000"/>
                </a:solidFill>
              </a:rPr>
              <a:t>тешку</a:t>
            </a:r>
            <a:r>
              <a:rPr lang="sr-Cyrl-BA" dirty="0" smtClean="0">
                <a:solidFill>
                  <a:schemeClr val="tx1"/>
                </a:solidFill>
              </a:rPr>
              <a:t> и </a:t>
            </a:r>
            <a:r>
              <a:rPr lang="sr-Cyrl-BA" b="1" dirty="0" smtClean="0">
                <a:solidFill>
                  <a:srgbClr val="FF0000"/>
                </a:solidFill>
              </a:rPr>
              <a:t>лаку</a:t>
            </a:r>
            <a:r>
              <a:rPr lang="sr-Cyrl-BA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07" y="3249813"/>
            <a:ext cx="5316493" cy="264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0" y="609600"/>
            <a:ext cx="7619998" cy="1320800"/>
          </a:xfrm>
        </p:spPr>
        <p:txBody>
          <a:bodyPr/>
          <a:lstStyle/>
          <a:p>
            <a:r>
              <a:rPr lang="sr-Cyrl-RS" dirty="0" smtClean="0"/>
              <a:t>ШЕМАТСКИ ПРИКАЗ </a:t>
            </a:r>
            <a:r>
              <a:rPr lang="sr-Cyrl-RS" dirty="0" smtClean="0"/>
              <a:t>ПОДЈЕЛЕ ИНДУСТРИЈЕ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00010"/>
            <a:ext cx="8595575" cy="4713489"/>
          </a:xfrm>
        </p:spPr>
      </p:pic>
    </p:spTree>
    <p:extLst>
      <p:ext uri="{BB962C8B-B14F-4D97-AF65-F5344CB8AC3E}">
        <p14:creationId xmlns:p14="http://schemas.microsoft.com/office/powerpoint/2010/main" val="23332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5900"/>
            <a:ext cx="7902402" cy="1071987"/>
          </a:xfrm>
        </p:spPr>
        <p:txBody>
          <a:bodyPr/>
          <a:lstStyle/>
          <a:p>
            <a:pPr algn="ctr"/>
            <a:r>
              <a:rPr lang="sr-Cyrl-BA" b="1" dirty="0" smtClean="0"/>
              <a:t>Развој и размјештај индустрије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14401"/>
            <a:ext cx="10922000" cy="27558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Cyrl-BA" dirty="0" smtClean="0">
                <a:solidFill>
                  <a:schemeClr val="tx1"/>
                </a:solidFill>
              </a:rPr>
              <a:t>Процес развоја индустрије се назива </a:t>
            </a:r>
            <a:r>
              <a:rPr lang="sr-Cyrl-BA" b="1" dirty="0" smtClean="0">
                <a:solidFill>
                  <a:srgbClr val="FF0000"/>
                </a:solidFill>
              </a:rPr>
              <a:t>индустрализациија</a:t>
            </a:r>
            <a:r>
              <a:rPr lang="sr-Cyrl-BA" dirty="0" smtClean="0">
                <a:solidFill>
                  <a:schemeClr val="tx1"/>
                </a:solidFill>
              </a:rPr>
              <a:t>. Као посљедица развоја индустрије </a:t>
            </a:r>
            <a:r>
              <a:rPr lang="sr-Cyrl-BA" dirty="0" smtClean="0">
                <a:solidFill>
                  <a:schemeClr val="tx1"/>
                </a:solidFill>
              </a:rPr>
              <a:t>јавља</a:t>
            </a:r>
            <a:r>
              <a:rPr lang="sr-Cyrl-BA" dirty="0" smtClean="0"/>
              <a:t> </a:t>
            </a:r>
            <a:r>
              <a:rPr lang="sr-Cyrl-BA" b="1" dirty="0" smtClean="0">
                <a:solidFill>
                  <a:srgbClr val="FF0000"/>
                </a:solidFill>
              </a:rPr>
              <a:t>урбанизација</a:t>
            </a:r>
            <a:r>
              <a:rPr lang="sr-Cyrl-B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tx1"/>
                </a:solidFill>
              </a:rPr>
              <a:t>(пораст градског становништва) и </a:t>
            </a:r>
            <a:r>
              <a:rPr lang="sr-Cyrl-BA" b="1" dirty="0" smtClean="0">
                <a:solidFill>
                  <a:srgbClr val="FF0000"/>
                </a:solidFill>
              </a:rPr>
              <a:t>деаграризација </a:t>
            </a:r>
            <a:r>
              <a:rPr lang="sr-Cyrl-BA" dirty="0" smtClean="0">
                <a:solidFill>
                  <a:schemeClr val="tx1"/>
                </a:solidFill>
              </a:rPr>
              <a:t>(</a:t>
            </a:r>
            <a:r>
              <a:rPr lang="sr-Cyrl-BA" dirty="0" smtClean="0">
                <a:solidFill>
                  <a:schemeClr val="tx1"/>
                </a:solidFill>
              </a:rPr>
              <a:t>смањење броја запослених људи у пољопривреди).</a:t>
            </a:r>
          </a:p>
          <a:p>
            <a:pPr marL="0" indent="0">
              <a:buNone/>
            </a:pPr>
            <a:r>
              <a:rPr lang="sr-Cyrl-BA" dirty="0" smtClean="0">
                <a:solidFill>
                  <a:schemeClr val="tx1"/>
                </a:solidFill>
              </a:rPr>
              <a:t>Индустријализација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r-Cyrl-BA" dirty="0" smtClean="0">
                <a:solidFill>
                  <a:schemeClr val="tx1"/>
                </a:solidFill>
              </a:rPr>
              <a:t>у БиХ је започела још за вријеме Аустроугарске монархије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sr-Cyrl-B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BA" dirty="0" smtClean="0">
                <a:solidFill>
                  <a:schemeClr val="tx1"/>
                </a:solidFill>
              </a:rPr>
              <a:t>У периоду послије Другог свјетског рата долази до знатног развоја индустрије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r-Cyrl-BA" dirty="0" smtClean="0">
                <a:solidFill>
                  <a:schemeClr val="tx1"/>
                </a:solidFill>
              </a:rPr>
              <a:t>у БиХ, нарочито црне металургије и хемијске индустрије.</a:t>
            </a:r>
          </a:p>
          <a:p>
            <a:pPr marL="0" indent="0">
              <a:buNone/>
            </a:pPr>
            <a:r>
              <a:rPr lang="sr-Cyrl-BA" dirty="0" smtClean="0">
                <a:solidFill>
                  <a:schemeClr val="tx1"/>
                </a:solidFill>
              </a:rPr>
              <a:t>БиХ се још од деведесетих година прошлог вијека налази у фази транзиције која још траје. Као посљедица грађанског рата у БиХ и распада бивше Југославије, дошло је до значајних промјена у структури привреде у БиХ.</a:t>
            </a:r>
          </a:p>
          <a:p>
            <a:pPr marL="0" indent="0">
              <a:buNone/>
            </a:pPr>
            <a:r>
              <a:rPr lang="sr-Cyrl-BA" dirty="0" smtClean="0">
                <a:solidFill>
                  <a:schemeClr val="tx1"/>
                </a:solidFill>
              </a:rPr>
              <a:t>Прије рата </a:t>
            </a:r>
            <a:r>
              <a:rPr lang="sr-Cyrl-BA" dirty="0" smtClean="0">
                <a:solidFill>
                  <a:schemeClr val="tx1"/>
                </a:solidFill>
              </a:rPr>
              <a:t>(1992-1995. године) у Босни и Херцеговини су постојали производни системи или </a:t>
            </a:r>
            <a:r>
              <a:rPr lang="sr-Cyrl-BA" b="1" dirty="0" smtClean="0">
                <a:solidFill>
                  <a:schemeClr val="tx1"/>
                </a:solidFill>
              </a:rPr>
              <a:t>,,гиганти“ </a:t>
            </a:r>
            <a:r>
              <a:rPr lang="sr-Cyrl-BA" dirty="0" smtClean="0">
                <a:solidFill>
                  <a:schemeClr val="tx1"/>
                </a:solidFill>
              </a:rPr>
              <a:t>који су запошљавали велики број радника. То су били: </a:t>
            </a:r>
            <a:r>
              <a:rPr lang="sr-Cyrl-BA" b="1" dirty="0" smtClean="0">
                <a:solidFill>
                  <a:schemeClr val="tx1"/>
                </a:solidFill>
              </a:rPr>
              <a:t>Унис, Енергоинвест, Фамос, ТАС, Руди </a:t>
            </a:r>
            <a:r>
              <a:rPr lang="sr-Cyrl-BA" b="1" dirty="0" smtClean="0">
                <a:solidFill>
                  <a:schemeClr val="tx1"/>
                </a:solidFill>
              </a:rPr>
              <a:t>Чајав</a:t>
            </a:r>
            <a:r>
              <a:rPr lang="sr-Cyrl-RS" b="1" dirty="0" smtClean="0">
                <a:solidFill>
                  <a:schemeClr val="tx1"/>
                </a:solidFill>
              </a:rPr>
              <a:t>е</a:t>
            </a:r>
            <a:r>
              <a:rPr lang="sr-Cyrl-BA" b="1" dirty="0" smtClean="0">
                <a:solidFill>
                  <a:schemeClr val="tx1"/>
                </a:solidFill>
              </a:rPr>
              <a:t>ц</a:t>
            </a:r>
            <a:r>
              <a:rPr lang="sr-Cyrl-BA" b="1" dirty="0" smtClean="0">
                <a:solidFill>
                  <a:schemeClr val="tx1"/>
                </a:solidFill>
              </a:rPr>
              <a:t>, Јелшинград, Шипад</a:t>
            </a:r>
            <a:r>
              <a:rPr lang="sr-Cyrl-BA" dirty="0" smtClean="0">
                <a:solidFill>
                  <a:schemeClr val="tx1"/>
                </a:solidFill>
              </a:rPr>
              <a:t>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02" y="3848101"/>
            <a:ext cx="3414797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3822702"/>
            <a:ext cx="3149600" cy="2091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300" y="3926759"/>
            <a:ext cx="2578100" cy="20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 smtClean="0"/>
              <a:t>Тешка индустрија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8101"/>
            <a:ext cx="10816166" cy="4733262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/>
              <a:t>Тешка индустрија је у прошлости, у Босни и Херцеговини, била основна индустријска грана чији се развој заснивао на лежиштима мрког угља и лигнита, жељезне руде, боксита, олова, </a:t>
            </a:r>
            <a:r>
              <a:rPr lang="sr-Cyrl-BA" dirty="0" smtClean="0"/>
              <a:t>цинка и  </a:t>
            </a:r>
            <a:r>
              <a:rPr lang="sr-Cyrl-BA" dirty="0" smtClean="0"/>
              <a:t>соли. Данас је мали број тих предузећа опстао на тржишту.</a:t>
            </a:r>
          </a:p>
          <a:p>
            <a:pPr marL="0" indent="0">
              <a:buNone/>
            </a:pPr>
            <a:r>
              <a:rPr lang="sr-Cyrl-BA" b="1" u="sng" dirty="0" smtClean="0">
                <a:solidFill>
                  <a:srgbClr val="FF0000"/>
                </a:solidFill>
              </a:rPr>
              <a:t>Металургија</a:t>
            </a:r>
            <a:r>
              <a:rPr lang="sr-Cyrl-BA" dirty="0" smtClean="0"/>
              <a:t> </a:t>
            </a:r>
            <a:r>
              <a:rPr lang="sr-Cyrl-BA" dirty="0" smtClean="0">
                <a:solidFill>
                  <a:schemeClr val="tx1"/>
                </a:solidFill>
              </a:rPr>
              <a:t>је екстрактивна грана индустрије и дијели се на црну и обојену.</a:t>
            </a:r>
          </a:p>
          <a:p>
            <a:pPr marL="0" indent="0">
              <a:buNone/>
            </a:pPr>
            <a:r>
              <a:rPr lang="sr-Cyrl-BA" b="1" u="sng" dirty="0" smtClean="0">
                <a:solidFill>
                  <a:srgbClr val="FF0000"/>
                </a:solidFill>
              </a:rPr>
              <a:t>Црна металургија </a:t>
            </a:r>
            <a:r>
              <a:rPr lang="sr-Cyrl-BA" dirty="0" smtClean="0">
                <a:solidFill>
                  <a:schemeClr val="tx1"/>
                </a:solidFill>
              </a:rPr>
              <a:t>обухвата производњу сировог гвожђа и челика. Центар црне металургије у Босни и Херцеговини је град Зеница у коме се налази жељезара која данас ради смањеним капацитетом. Њен рад заснован је на преради жељезне руде из рудника Љубија и Омарска.</a:t>
            </a:r>
          </a:p>
          <a:p>
            <a:pPr marL="0" indent="0">
              <a:buNone/>
            </a:pPr>
            <a:r>
              <a:rPr lang="sr-Cyrl-BA" b="1" u="sng" dirty="0">
                <a:solidFill>
                  <a:srgbClr val="FF0000"/>
                </a:solidFill>
              </a:rPr>
              <a:t>Обојена металургија </a:t>
            </a:r>
            <a:r>
              <a:rPr lang="sr-Cyrl-BA" dirty="0">
                <a:solidFill>
                  <a:schemeClr val="tx1"/>
                </a:solidFill>
              </a:rPr>
              <a:t>производи обојене метале као </a:t>
            </a:r>
            <a:r>
              <a:rPr lang="sr-Cyrl-BA" dirty="0" smtClean="0">
                <a:solidFill>
                  <a:schemeClr val="tx1"/>
                </a:solidFill>
              </a:rPr>
              <a:t>што </a:t>
            </a:r>
            <a:r>
              <a:rPr lang="sr-Cyrl-BA" dirty="0">
                <a:solidFill>
                  <a:schemeClr val="tx1"/>
                </a:solidFill>
              </a:rPr>
              <a:t>су: алуминијум, бакар, олово и цинк. У Босни и Херцеговини је најзначајнија фабрика алуминијума у Мостару која се развила на основу налазишта руде боксита у Херцеговини и близине извора електричне енергије. Друга значајна фабрика је фабрика </a:t>
            </a:r>
            <a:r>
              <a:rPr lang="sr-Cyrl-BA" dirty="0" smtClean="0">
                <a:solidFill>
                  <a:schemeClr val="tx1"/>
                </a:solidFill>
              </a:rPr>
              <a:t>глинице,,</a:t>
            </a:r>
            <a:r>
              <a:rPr lang="sr-Cyrl-BA" dirty="0">
                <a:solidFill>
                  <a:schemeClr val="tx1"/>
                </a:solidFill>
              </a:rPr>
              <a:t>Алумина“ у </a:t>
            </a:r>
            <a:r>
              <a:rPr lang="sr-Cyrl-BA" dirty="0" smtClean="0">
                <a:solidFill>
                  <a:schemeClr val="tx1"/>
                </a:solidFill>
              </a:rPr>
              <a:t>Зворнику. </a:t>
            </a:r>
            <a:r>
              <a:rPr lang="sr-Cyrl-BA" dirty="0">
                <a:solidFill>
                  <a:schemeClr val="tx1"/>
                </a:solidFill>
              </a:rPr>
              <a:t>Сировинску базу за ову фабрику представљају </a:t>
            </a:r>
            <a:r>
              <a:rPr lang="sr-Cyrl-BA" dirty="0" smtClean="0">
                <a:solidFill>
                  <a:schemeClr val="tx1"/>
                </a:solidFill>
              </a:rPr>
              <a:t>рудници </a:t>
            </a:r>
            <a:r>
              <a:rPr lang="sr-Cyrl-BA" dirty="0">
                <a:solidFill>
                  <a:schemeClr val="tx1"/>
                </a:solidFill>
              </a:rPr>
              <a:t>боксита код Милића и Власенице.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69701"/>
            <a:ext cx="10244666" cy="5371661"/>
          </a:xfrm>
        </p:spPr>
        <p:txBody>
          <a:bodyPr/>
          <a:lstStyle/>
          <a:p>
            <a:pPr marL="0" indent="0">
              <a:buNone/>
            </a:pPr>
            <a:r>
              <a:rPr lang="sr-Cyrl-BA" b="1" u="sng" dirty="0" smtClean="0">
                <a:solidFill>
                  <a:srgbClr val="FF0000"/>
                </a:solidFill>
              </a:rPr>
              <a:t>Металопрерађивачка индустрија </a:t>
            </a:r>
            <a:r>
              <a:rPr lang="sr-Cyrl-BA" dirty="0" smtClean="0">
                <a:solidFill>
                  <a:schemeClr val="tx1"/>
                </a:solidFill>
              </a:rPr>
              <a:t>производи лимове, металне цијеви и друге производе од метала.</a:t>
            </a:r>
          </a:p>
          <a:p>
            <a:pPr marL="0" indent="0">
              <a:buNone/>
            </a:pPr>
            <a:r>
              <a:rPr lang="sr-Cyrl-BA" b="1" u="sng" dirty="0" smtClean="0">
                <a:solidFill>
                  <a:srgbClr val="FF0000"/>
                </a:solidFill>
              </a:rPr>
              <a:t>Машинска индустрија </a:t>
            </a:r>
            <a:r>
              <a:rPr lang="sr-Cyrl-BA" dirty="0" smtClean="0">
                <a:solidFill>
                  <a:schemeClr val="tx1"/>
                </a:solidFill>
              </a:rPr>
              <a:t>производи моторе, аутомобиле, бицикле, пољопривредне машине и алате.</a:t>
            </a:r>
          </a:p>
          <a:p>
            <a:pPr marL="0" indent="0">
              <a:buNone/>
            </a:pPr>
            <a:r>
              <a:rPr lang="sr-Cyrl-BA" b="1" u="sng" dirty="0" smtClean="0">
                <a:solidFill>
                  <a:srgbClr val="FF0000"/>
                </a:solidFill>
              </a:rPr>
              <a:t>Метална индустрија </a:t>
            </a:r>
            <a:r>
              <a:rPr lang="sr-Cyrl-BA" dirty="0" smtClean="0">
                <a:solidFill>
                  <a:schemeClr val="tx1"/>
                </a:solidFill>
              </a:rPr>
              <a:t>нема улогу какву је имала до 1992. године. До грађанског рата највише је учествовала у националном дохоту у БиХ.</a:t>
            </a:r>
          </a:p>
          <a:p>
            <a:pPr marL="0" indent="0">
              <a:buNone/>
            </a:pPr>
            <a:r>
              <a:rPr lang="sr-Cyrl-BA" b="1" u="sng" dirty="0" smtClean="0">
                <a:solidFill>
                  <a:srgbClr val="FF0000"/>
                </a:solidFill>
              </a:rPr>
              <a:t>Електроиндустрија</a:t>
            </a:r>
            <a:r>
              <a:rPr lang="sr-Cyrl-BA" dirty="0" smtClean="0">
                <a:solidFill>
                  <a:schemeClr val="tx1"/>
                </a:solidFill>
              </a:rPr>
              <a:t> производи уређаје и машине за производњу, пренос и потрошњу електричне енергије, трансформаторе, генераторе, електричне апарате за домаћинство и слично.</a:t>
            </a:r>
          </a:p>
          <a:p>
            <a:pPr marL="0" indent="0">
              <a:buNone/>
            </a:pPr>
            <a:r>
              <a:rPr lang="sr-Cyrl-BA" b="1" u="sng" dirty="0">
                <a:solidFill>
                  <a:srgbClr val="FF0000"/>
                </a:solidFill>
              </a:rPr>
              <a:t>Тешка хемијска индустрија </a:t>
            </a:r>
            <a:r>
              <a:rPr lang="sr-Cyrl-BA" dirty="0">
                <a:solidFill>
                  <a:schemeClr val="tx1"/>
                </a:solidFill>
              </a:rPr>
              <a:t>обухвата производњу киселина, соли, средстава за заштиту биља, пластичних маса и вјештачких ђубрива. Једна је од најстаријих грана индустрије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Cyrl-BA" dirty="0">
                <a:solidFill>
                  <a:schemeClr val="tx1"/>
                </a:solidFill>
              </a:rPr>
              <a:t>у Босни и Херцеговини чију су основу чинили камена со, дрво, угаљ и друге сировине. Највећи петрохемијски</a:t>
            </a:r>
            <a:r>
              <a:rPr lang="sr-Cyrl-BA" dirty="0"/>
              <a:t> </a:t>
            </a:r>
            <a:r>
              <a:rPr lang="sr-Cyrl-BA" dirty="0">
                <a:solidFill>
                  <a:schemeClr val="tx1"/>
                </a:solidFill>
              </a:rPr>
              <a:t>комбинати </a:t>
            </a:r>
            <a:r>
              <a:rPr lang="sr-Cyrl-BA" dirty="0" smtClean="0">
                <a:solidFill>
                  <a:schemeClr val="tx1"/>
                </a:solidFill>
              </a:rPr>
              <a:t>у Републици Српској налазе се у  </a:t>
            </a:r>
            <a:r>
              <a:rPr lang="sr-Cyrl-BA" dirty="0">
                <a:solidFill>
                  <a:schemeClr val="tx1"/>
                </a:solidFill>
              </a:rPr>
              <a:t>Модричи (рефинерија моторних уља) и Броду (рафенерија нафте).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9700"/>
            <a:ext cx="11252200" cy="6197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B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BA" b="1" u="sng" dirty="0" smtClean="0">
                <a:solidFill>
                  <a:srgbClr val="FF0000"/>
                </a:solidFill>
              </a:rPr>
              <a:t>Индустрија грађевинског материјала </a:t>
            </a:r>
            <a:r>
              <a:rPr lang="sr-Cyrl-BA" dirty="0" smtClean="0">
                <a:solidFill>
                  <a:schemeClr val="tx1"/>
                </a:solidFill>
              </a:rPr>
              <a:t>производи цемент, циглу, цријеп, стакло, камен и други грађевински материјал. Ова грана индустрије као сировине користи неметале. У БиХ најзначајније </a:t>
            </a:r>
            <a:r>
              <a:rPr lang="sr-Cyrl-BA" dirty="0" smtClean="0">
                <a:solidFill>
                  <a:schemeClr val="tx1"/>
                </a:solidFill>
              </a:rPr>
              <a:t>сировине </a:t>
            </a:r>
            <a:r>
              <a:rPr lang="sr-Cyrl-BA" dirty="0" smtClean="0">
                <a:solidFill>
                  <a:schemeClr val="tx1"/>
                </a:solidFill>
              </a:rPr>
              <a:t>су ватростална </a:t>
            </a:r>
            <a:r>
              <a:rPr lang="sr-Cyrl-BA" dirty="0" smtClean="0">
                <a:solidFill>
                  <a:schemeClr val="tx1"/>
                </a:solidFill>
              </a:rPr>
              <a:t>и керамичка глина и грађевински у украсни камен. Најпознатије фабрике цемента у БиХ налазе се у Какњу и Лукавцу. </a:t>
            </a:r>
          </a:p>
          <a:p>
            <a:pPr marL="0" indent="0">
              <a:buNone/>
            </a:pPr>
            <a:endParaRPr lang="sr-Cyrl-B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BA" dirty="0">
                <a:solidFill>
                  <a:schemeClr val="tx1"/>
                </a:solidFill>
              </a:rPr>
              <a:t> </a:t>
            </a:r>
            <a:r>
              <a:rPr lang="sr-Cyrl-BA" dirty="0" smtClean="0">
                <a:solidFill>
                  <a:schemeClr val="tx1"/>
                </a:solidFill>
              </a:rPr>
              <a:t>                     Рафинерија нафте Брод                                                  Рафинерија уља Модрича</a:t>
            </a:r>
          </a:p>
          <a:p>
            <a:pPr marL="0" indent="0">
              <a:buNone/>
            </a:pPr>
            <a:endParaRPr lang="sr-Cyrl-B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816100"/>
            <a:ext cx="535305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135" y="1816100"/>
            <a:ext cx="528701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7521402" cy="1320800"/>
          </a:xfrm>
        </p:spPr>
        <p:txBody>
          <a:bodyPr/>
          <a:lstStyle/>
          <a:p>
            <a:pPr algn="ctr"/>
            <a:r>
              <a:rPr lang="sr-Cyrl-BA" b="1" dirty="0" smtClean="0"/>
              <a:t>Лака индустрија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4" y="1270000"/>
            <a:ext cx="10752666" cy="4733262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solidFill>
                  <a:schemeClr val="tx1"/>
                </a:solidFill>
              </a:rPr>
              <a:t>Основа </a:t>
            </a:r>
            <a:r>
              <a:rPr lang="sr-Cyrl-BA" b="1" u="sng" dirty="0" smtClean="0">
                <a:solidFill>
                  <a:srgbClr val="FF0000"/>
                </a:solidFill>
              </a:rPr>
              <a:t>дрвне индустрије </a:t>
            </a:r>
            <a:r>
              <a:rPr lang="sr-Cyrl-BA" dirty="0" smtClean="0">
                <a:solidFill>
                  <a:schemeClr val="tx1"/>
                </a:solidFill>
              </a:rPr>
              <a:t>је производња разне грађе, намјештаја и производња папира. Дрвопрерађивачка индустрија представља једну од значајнијих привредних грана </a:t>
            </a:r>
            <a:r>
              <a:rPr lang="sr-Cyrl-BA" dirty="0" smtClean="0">
                <a:solidFill>
                  <a:schemeClr val="tx1"/>
                </a:solidFill>
              </a:rPr>
              <a:t>како </a:t>
            </a:r>
            <a:r>
              <a:rPr lang="sr-Cyrl-BA" dirty="0" smtClean="0">
                <a:solidFill>
                  <a:schemeClr val="tx1"/>
                </a:solidFill>
              </a:rPr>
              <a:t>Републике Српске тако и ФБиХ. Најпознатије фабрике намјештаја налазе се у Бањој Луци и Подградцима.</a:t>
            </a:r>
          </a:p>
          <a:p>
            <a:pPr marL="0" indent="0">
              <a:buNone/>
            </a:pPr>
            <a:r>
              <a:rPr lang="sr-Cyrl-BA" b="1" u="sng" dirty="0" smtClean="0">
                <a:solidFill>
                  <a:srgbClr val="FF0000"/>
                </a:solidFill>
              </a:rPr>
              <a:t>Прехрамбена индустрија </a:t>
            </a:r>
            <a:r>
              <a:rPr lang="sr-Cyrl-BA" dirty="0" smtClean="0">
                <a:solidFill>
                  <a:schemeClr val="tx1"/>
                </a:solidFill>
              </a:rPr>
              <a:t>је концентрисана у сјеверном дијелу БиХ гдје је развијенија пољопривреда. Она обухвата индустрију шећера, уља, млијека, меса, прераде воћа и поврћа, млинску и индустрију безалкохолних и алкохолних пића. Значајнија прехрамбена предузећа у Републици Српској налазе се у Козарској Дубици, Приједору, Бањој Луци, Дервенти, Бијељини и Требињу.</a:t>
            </a:r>
          </a:p>
          <a:p>
            <a:pPr marL="0" indent="0">
              <a:buNone/>
            </a:pPr>
            <a:r>
              <a:rPr lang="sr-Cyrl-BA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781672"/>
            <a:ext cx="4533900" cy="281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599" y="3781671"/>
            <a:ext cx="4689475" cy="28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43945"/>
            <a:ext cx="8596668" cy="5397418"/>
          </a:xfrm>
        </p:spPr>
        <p:txBody>
          <a:bodyPr/>
          <a:lstStyle/>
          <a:p>
            <a:pPr marL="0" indent="0">
              <a:buNone/>
            </a:pPr>
            <a:r>
              <a:rPr lang="sr-Cyrl-BA" b="1" u="sng" dirty="0" smtClean="0">
                <a:solidFill>
                  <a:srgbClr val="FF0000"/>
                </a:solidFill>
              </a:rPr>
              <a:t>Текстилна индустрија </a:t>
            </a:r>
            <a:r>
              <a:rPr lang="sr-Cyrl-BA" dirty="0" smtClean="0">
                <a:solidFill>
                  <a:schemeClr val="tx1"/>
                </a:solidFill>
              </a:rPr>
              <a:t>је и данас најравномјерније размјештена на простору БиХ. Сировине за ову грану индустрије су: памук, вуна, лан, конопља, синтетична влакна и друге. Највећи центри су Сарајево и Бања Лука.</a:t>
            </a:r>
          </a:p>
          <a:p>
            <a:pPr marL="0" indent="0">
              <a:buNone/>
            </a:pPr>
            <a:r>
              <a:rPr lang="sr-Cyrl-BA" b="1" u="sng" dirty="0" smtClean="0">
                <a:solidFill>
                  <a:srgbClr val="FF0000"/>
                </a:solidFill>
              </a:rPr>
              <a:t>Лака хемијска индустрија </a:t>
            </a:r>
            <a:r>
              <a:rPr lang="sr-Cyrl-BA" dirty="0" smtClean="0">
                <a:solidFill>
                  <a:schemeClr val="tx1"/>
                </a:solidFill>
              </a:rPr>
              <a:t>се бави производњом сапуна, детерџената, лијекова, козметике, боја и лакова. Најпознатији погони налазе се у Тузланском кантону.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434" y="2690440"/>
            <a:ext cx="4961466" cy="33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</TotalTime>
  <Words>802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ИНДУСТРИЈА У БОСНИ И ХЕРЦЕГОВИНИ И РЕПУБЛИЦИ СРПСКОЈ</vt:lpstr>
      <vt:lpstr>Појам и подјела индустрије</vt:lpstr>
      <vt:lpstr>ШЕМАТСКИ ПРИКАЗ ПОДЈЕЛЕ ИНДУСТРИЈЕ </vt:lpstr>
      <vt:lpstr>Развој и размјештај индустрије</vt:lpstr>
      <vt:lpstr>Тешка индустрија</vt:lpstr>
      <vt:lpstr>PowerPoint Presentation</vt:lpstr>
      <vt:lpstr>PowerPoint Presentation</vt:lpstr>
      <vt:lpstr>Лака индустрија</vt:lpstr>
      <vt:lpstr>PowerPoint Presentation</vt:lpstr>
      <vt:lpstr>ДОМАЋА ЗАДАЋА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ИНДУСТРИЈА</dc:title>
  <dc:creator>Korisnik</dc:creator>
  <cp:lastModifiedBy>54. Tanasic Sladjana</cp:lastModifiedBy>
  <cp:revision>35</cp:revision>
  <dcterms:created xsi:type="dcterms:W3CDTF">2021-01-24T15:31:43Z</dcterms:created>
  <dcterms:modified xsi:type="dcterms:W3CDTF">2021-02-09T08:21:11Z</dcterms:modified>
</cp:coreProperties>
</file>