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6" r:id="rId13"/>
    <p:sldId id="277" r:id="rId14"/>
    <p:sldId id="27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urđica" initials="Đ" lastIdx="1" clrIdx="0">
    <p:extLst>
      <p:ext uri="{19B8F6BF-5375-455C-9EA6-DF929625EA0E}">
        <p15:presenceInfo xmlns:p15="http://schemas.microsoft.com/office/powerpoint/2012/main" userId="Đurđ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99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2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180" y="2304709"/>
            <a:ext cx="8649738" cy="2018919"/>
          </a:xfrm>
        </p:spPr>
        <p:txBody>
          <a:bodyPr>
            <a:normAutofit/>
          </a:bodyPr>
          <a:lstStyle/>
          <a:p>
            <a:r>
              <a:rPr lang="sr-Cyrl-RS" sz="6800" dirty="0">
                <a:solidFill>
                  <a:schemeClr val="accent2">
                    <a:lumMod val="75000"/>
                  </a:schemeClr>
                </a:solidFill>
              </a:rPr>
              <a:t>„очију твојих да није“</a:t>
            </a:r>
            <a:endParaRPr lang="en-US" sz="6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469182"/>
            <a:ext cx="8652788" cy="7475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</a:rPr>
              <a:t>ВАСКО ПОПА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ciju tvojih da nije">
            <a:hlinkClick r:id="" action="ppaction://media"/>
            <a:extLst>
              <a:ext uri="{FF2B5EF4-FFF2-40B4-BE49-F238E27FC236}">
                <a16:creationId xmlns:a16="http://schemas.microsoft.com/office/drawing/2014/main" id="{88993863-1E3B-4A73-BA28-06D032D52A2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7728" y="970116"/>
            <a:ext cx="8021576" cy="4512252"/>
          </a:xfrm>
        </p:spPr>
      </p:pic>
    </p:spTree>
    <p:extLst>
      <p:ext uri="{BB962C8B-B14F-4D97-AF65-F5344CB8AC3E}">
        <p14:creationId xmlns:p14="http://schemas.microsoft.com/office/powerpoint/2010/main" val="37872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A570-1A6D-4215-B04B-C1142AA6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23" y="24338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„ОЧИЈУ ТВОЈИХ ДА НИЈЕ“ </a:t>
            </a:r>
            <a:br>
              <a:rPr lang="sr-Cyrl-R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800" dirty="0">
                <a:solidFill>
                  <a:schemeClr val="tx1"/>
                </a:solidFill>
              </a:rPr>
              <a:t>САДРЖИНА ПЈЕСМЕ РАЗВИЈА СЕ ИЗ МОТИВА КОЈИ ОЗНАЧАВАЈУ ОСОБИНУ ИЛИ ЕМОТИВНИ КВАЛИТЕТ ВОЉЕНЕ ОСОБЕ.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8E75-60FE-41C7-8E87-8BB79F5B5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060" y="1752147"/>
            <a:ext cx="4663440" cy="37490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dirty="0"/>
              <a:t>   У </a:t>
            </a:r>
            <a:r>
              <a:rPr lang="sr-Cyrl-RS" dirty="0">
                <a:solidFill>
                  <a:srgbClr val="FF0000"/>
                </a:solidFill>
              </a:rPr>
              <a:t>првој строфи </a:t>
            </a:r>
            <a:r>
              <a:rPr lang="sr-Cyrl-RS" dirty="0"/>
              <a:t>обликује се физички простор који се оплемењује истицањем љепоте очију и њиховим значењем. Епитетом слепи наглашене су нелагодност и тјескоба које притискају лирски субјекат. Епитет слепи подстиче рој асоцијација: таман, без прозора, са малим прозорима, не гледа нигдје, видик му је затворен...</a:t>
            </a:r>
          </a:p>
          <a:p>
            <a:pPr marL="0" indent="0" algn="just">
              <a:buNone/>
            </a:pPr>
            <a:r>
              <a:rPr lang="sr-Cyrl-RS" dirty="0"/>
              <a:t>   С друге стране су њене очи. Оне стан чине свијетлим и пространим, као да се у њему појавило небо – ширина, бескрај, свјетлост, плаветнило. Љепота очију и богатство њихове свјетлости метафором неба добиле су хиперболично значење. </a:t>
            </a:r>
          </a:p>
          <a:p>
            <a:pPr marL="0" indent="0" algn="just">
              <a:buNone/>
            </a:pPr>
            <a:r>
              <a:rPr lang="sr-Cyrl-RS" dirty="0"/>
              <a:t>    У поетском језику лексем очи има врло широк спектар асоцијативних веза  и значења: пространство, дубина, поглед, истина, љубав, вјерност...  Зато се овај мотив нашао на првом мјесту као најважнији.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33F5E-ADD6-4E85-A03F-D6B95472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8013" y="1744074"/>
            <a:ext cx="4663440" cy="37490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dirty="0"/>
              <a:t>       Смијех као лајтмотив, издваја се у </a:t>
            </a:r>
            <a:r>
              <a:rPr lang="sr-Cyrl-RS" dirty="0">
                <a:solidFill>
                  <a:srgbClr val="C00000"/>
                </a:solidFill>
              </a:rPr>
              <a:t>другој стрифи</a:t>
            </a:r>
            <a:r>
              <a:rPr lang="sr-Cyrl-RS" dirty="0"/>
              <a:t>. Он се јавља као метафора за радост, топлину, ведрину  и уљепшава простор у коме се пјесник налази и ослобађа га зидова тјескобе. Смијех се расуо из узајамног сусрета, а тај сусрет је одагнао усамљеност.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EE88E-C69B-4CD1-83A4-AC0DFBF0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3037232"/>
            <a:ext cx="3314699" cy="22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B71-8F2B-4E04-AFE6-267D7471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3900"/>
            <a:ext cx="10058400" cy="838200"/>
          </a:xfrm>
        </p:spPr>
        <p:txBody>
          <a:bodyPr/>
          <a:lstStyle/>
          <a:p>
            <a:pPr algn="ctr"/>
            <a:r>
              <a:rPr lang="sr-Cyrl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„ОЧИЈУ ТВОЈИХ ДА НИЈЕ“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679B-FECA-4DED-B2DC-055C30283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860" y="1729740"/>
            <a:ext cx="6865620" cy="2324100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/>
              <a:t>   </a:t>
            </a:r>
            <a:r>
              <a:rPr lang="sr-Cyrl-RS" sz="1600" dirty="0"/>
              <a:t>У </a:t>
            </a:r>
            <a:r>
              <a:rPr lang="sr-Cyrl-RS" sz="1600" dirty="0">
                <a:solidFill>
                  <a:srgbClr val="C00000"/>
                </a:solidFill>
              </a:rPr>
              <a:t>трећој строфи </a:t>
            </a:r>
            <a:r>
              <a:rPr lang="sr-Cyrl-RS" sz="1600" dirty="0"/>
              <a:t>метафора славуја представља пјесму, њежност, умилан глас, љубав, радост, младост, племенитост... Дјевојачка пјесма и њен умилан глас очарава чак и врбу која преко прага улази у стан. </a:t>
            </a:r>
          </a:p>
          <a:p>
            <a:pPr marL="0" indent="0" algn="just">
              <a:buNone/>
            </a:pPr>
            <a:r>
              <a:rPr lang="sr-Cyrl-RS" sz="1600" dirty="0"/>
              <a:t>   Врба у народној књижевности представља дрво живота и симболизује младост и чистоту. У овој пјесми врбама су дате особине људи (персонификација). Можемо закључити да  Васко Попа користи много фолклорних мотива за исказивање осјећања. </a:t>
            </a:r>
            <a:endParaRPr lang="en-US" sz="16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03948AD-C0B4-40D3-9523-F7844707D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57820" y="1729740"/>
            <a:ext cx="3030220" cy="4545331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71CB70-105A-4B78-8F44-60D1D018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63" y="3999434"/>
            <a:ext cx="4046697" cy="21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8F0F-6E60-4119-88B9-6B8E3942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0194"/>
            <a:ext cx="10058400" cy="1033806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„ОЧИЈУ ТВОЈИХ ДА НИЈЕ“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65A0-696C-435D-94B7-4C107C8C60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RS" dirty="0">
                <a:latin typeface="Bahnschrift" panose="020B0502040204020203" pitchFamily="34" charset="0"/>
              </a:rPr>
              <a:t>   Посљедња, </a:t>
            </a:r>
            <a:r>
              <a:rPr lang="sr-Cyrl-RS" dirty="0">
                <a:solidFill>
                  <a:srgbClr val="C00000"/>
                </a:solidFill>
                <a:latin typeface="Bahnschrift" panose="020B0502040204020203" pitchFamily="34" charset="0"/>
              </a:rPr>
              <a:t>четврта строфа</a:t>
            </a:r>
            <a:r>
              <a:rPr lang="sr-Cyrl-RS" dirty="0">
                <a:latin typeface="Bahnschrift" panose="020B0502040204020203" pitchFamily="34" charset="0"/>
              </a:rPr>
              <a:t>, дочарава љепоту и њежност руку. Руке су метафора за загрљај, њежност, мост пријатељства између двоје људи.</a:t>
            </a:r>
          </a:p>
          <a:p>
            <a:pPr marL="0" indent="0" algn="just">
              <a:buNone/>
            </a:pPr>
            <a:r>
              <a:rPr lang="sr-Cyrl-RS" dirty="0">
                <a:latin typeface="Bahnschrift" panose="020B0502040204020203" pitchFamily="34" charset="0"/>
              </a:rPr>
              <a:t>    Снага љубавног доживљаја, дивљења драгој и њеној љепоти добила је у овој пјесничкој слици васионске размјере због увођења мотива сунца као животне енергије.  Сунце је живот, здравље, топлина, свјетло, енергија...</a:t>
            </a:r>
          </a:p>
          <a:p>
            <a:pPr marL="0" indent="0" algn="just">
              <a:buNone/>
            </a:pPr>
            <a:r>
              <a:rPr lang="sr-Cyrl-RS" dirty="0">
                <a:latin typeface="Bahnschrift" panose="020B0502040204020203" pitchFamily="34" charset="0"/>
              </a:rPr>
              <a:t>    Завршна слика носи и смисао цијеле пјесме – љубав је снажна, она поништава тјескобу, лијечи усамљеност, снажи дух, уљепшава живот. Без љубави нема живота као што га нема без сунца. </a:t>
            </a:r>
          </a:p>
          <a:p>
            <a:pPr marL="0" indent="0" algn="just">
              <a:buNone/>
            </a:pPr>
            <a:r>
              <a:rPr lang="sr-Cyrl-RS" dirty="0"/>
              <a:t>  </a:t>
            </a:r>
          </a:p>
          <a:p>
            <a:pPr marL="0" indent="0" algn="ctr">
              <a:buNone/>
            </a:pPr>
            <a:r>
              <a:rPr lang="sr-Cyrl-RS" dirty="0"/>
              <a:t> </a:t>
            </a:r>
            <a:r>
              <a:rPr lang="sr-Cyrl-RS" dirty="0">
                <a:solidFill>
                  <a:srgbClr val="C00000"/>
                </a:solidFill>
              </a:rPr>
              <a:t>ВОЉЕТИ ЈЕ НАЈУЗВИШЕНИЈЕ ОСЈЕЋАЊЕ, АЛИ ЛИЈЕПО ЈЕ БИТИ И ВОЉЕН. </a:t>
            </a:r>
          </a:p>
          <a:p>
            <a:pPr marL="0" indent="0" algn="just">
              <a:buNone/>
            </a:pPr>
            <a:r>
              <a:rPr lang="sr-Cyrl-RS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191E75-D9BC-44B2-B3D2-1798231FA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25" y="2103120"/>
            <a:ext cx="4572635" cy="3419760"/>
          </a:xfrm>
        </p:spPr>
      </p:pic>
    </p:spTree>
    <p:extLst>
      <p:ext uri="{BB962C8B-B14F-4D97-AF65-F5344CB8AC3E}">
        <p14:creationId xmlns:p14="http://schemas.microsoft.com/office/powerpoint/2010/main" val="47020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EB36-5A02-470E-92EF-FB12BAEE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4494"/>
            <a:ext cx="10058400" cy="843306"/>
          </a:xfrm>
        </p:spPr>
        <p:txBody>
          <a:bodyPr/>
          <a:lstStyle/>
          <a:p>
            <a:pPr algn="ctr"/>
            <a:r>
              <a:rPr lang="sr-Cyrl-R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ДОМАЋИ ЗАДАТАК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2875-2D2C-4D6B-B15D-B575395EC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7860"/>
            <a:ext cx="10058400" cy="4024884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/>
              <a:t>1. ПРОНАЂИТЕ У ПЈЕСМИ ПРИМЈЕРЕ ЗА </a:t>
            </a:r>
            <a:r>
              <a:rPr lang="ru-RU" b="1" dirty="0"/>
              <a:t>МЕТАФОРУ, КОНТРАСТ, ЕПИТЕТ, ГРАДАЦИЈУ, СИМБОЛ, ПОРЕЂЕЊЕ, ПЕРСОНИФИКАЦИЈУ, ЕПИФОРУ</a:t>
            </a:r>
            <a:r>
              <a:rPr lang="sr-Latn-BA" b="1" dirty="0"/>
              <a:t> </a:t>
            </a:r>
            <a:r>
              <a:rPr lang="sr-Cyrl-RS" b="1" dirty="0"/>
              <a:t>И </a:t>
            </a:r>
            <a:r>
              <a:rPr lang="ru-RU" b="1" dirty="0"/>
              <a:t>ХИПЕРБОЛУ. ОДГОВОРЕ ЗАПИШИТЕ  У СВЕСКЕ.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6F33E-051C-443B-98CB-816706F0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07" y="2705100"/>
            <a:ext cx="499310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8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ciju tvojih da nije">
            <a:hlinkClick r:id="" action="ppaction://media"/>
            <a:extLst>
              <a:ext uri="{FF2B5EF4-FFF2-40B4-BE49-F238E27FC236}">
                <a16:creationId xmlns:a16="http://schemas.microsoft.com/office/drawing/2014/main" id="{88993863-1E3B-4A73-BA28-06D032D52A2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7728" y="970116"/>
            <a:ext cx="8021576" cy="4512252"/>
          </a:xfrm>
        </p:spPr>
      </p:pic>
    </p:spTree>
    <p:extLst>
      <p:ext uri="{BB962C8B-B14F-4D97-AF65-F5344CB8AC3E}">
        <p14:creationId xmlns:p14="http://schemas.microsoft.com/office/powerpoint/2010/main" val="15928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F399-47A3-4DF0-BF21-E662C497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0271"/>
            <a:ext cx="10058400" cy="1071716"/>
          </a:xfrm>
        </p:spPr>
        <p:txBody>
          <a:bodyPr/>
          <a:lstStyle/>
          <a:p>
            <a:pPr algn="ctr"/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 ПОПА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4B51-1A42-4644-9395-9A690E0EB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20645"/>
            <a:ext cx="5805948" cy="4131515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/>
              <a:t>    Василе Васко Попа рођен је 1922. године у Гребенцу близу Беле Цркве.  Основну школу и гимназију завршио је у Вршцу, а након тога уписује Филозофски факултет у Београду. Студије наставља у Бечу и Букурешту. За вријеме Другог свјетског рата био је затворен у њемачком концентрационом логору у Зрењанину. Након завршетка рата дипломирао је на Филозофском факултету у Београду. </a:t>
            </a:r>
          </a:p>
          <a:p>
            <a:pPr marL="0" indent="0" algn="just">
              <a:buNone/>
            </a:pPr>
            <a:r>
              <a:rPr lang="sr-Cyrl-RS" dirty="0"/>
              <a:t>     Његова прва збирка пјесама „Кора“ сматра се почетком српске послијератне  модерне поезије.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ADF6F2-B6E6-474D-A892-51EC85109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1047" y="1720645"/>
            <a:ext cx="3947037" cy="4210173"/>
          </a:xfrm>
        </p:spPr>
      </p:pic>
    </p:spTree>
    <p:extLst>
      <p:ext uri="{BB962C8B-B14F-4D97-AF65-F5344CB8AC3E}">
        <p14:creationId xmlns:p14="http://schemas.microsoft.com/office/powerpoint/2010/main" val="208353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B292-4CF6-461A-AAE3-96D9D620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91" y="283094"/>
            <a:ext cx="10058400" cy="1371600"/>
          </a:xfrm>
        </p:spPr>
        <p:txBody>
          <a:bodyPr/>
          <a:lstStyle/>
          <a:p>
            <a:pPr algn="ctr"/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 ПОПА – ПОЕТИКА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6AB653-D213-4525-9873-22930F32F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0962" y="1580085"/>
            <a:ext cx="4024099" cy="25150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9CFB4-9711-47E6-9108-7B5B4E0B0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310" y="1580085"/>
            <a:ext cx="6929728" cy="4682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600" dirty="0"/>
              <a:t>     Васко Попа се на нашој сцени појављује као формиран пјесник.</a:t>
            </a:r>
            <a:r>
              <a:rPr lang="en-US" sz="1600" dirty="0"/>
              <a:t> </a:t>
            </a:r>
            <a:r>
              <a:rPr lang="ru-RU" sz="1600" dirty="0"/>
              <a:t>Од дана када је почео да објављује нико није био равнодушан према његовој поезији. </a:t>
            </a:r>
            <a:r>
              <a:rPr lang="sr-Cyrl-RS" sz="1600" dirty="0"/>
              <a:t> За његову поезију карактеристично је да пјесник полази од неких надреалистичких слика, али ствара и свој особен стил, нов,</a:t>
            </a:r>
            <a:r>
              <a:rPr lang="en-US" sz="1600" dirty="0"/>
              <a:t> </a:t>
            </a:r>
            <a:r>
              <a:rPr lang="sr-Cyrl-RS" sz="1600" dirty="0"/>
              <a:t>до тада непознат у нашој поезији.  Увео је стих који је елиптичан (сажет). </a:t>
            </a:r>
            <a:endParaRPr lang="en-US" sz="1600" dirty="0"/>
          </a:p>
          <a:p>
            <a:pPr marL="0" indent="0" algn="just">
              <a:buNone/>
            </a:pPr>
            <a:r>
              <a:rPr lang="en-US" sz="1600" dirty="0"/>
              <a:t>    </a:t>
            </a:r>
            <a:r>
              <a:rPr lang="sr-Cyrl-RS" sz="1600" dirty="0"/>
              <a:t>Он је пјесик који тежи  сабијању смисла и осјећања, пјесник који у пјесми прави синтезу изреченог. Темељна особина пјесничког израза Васка Попе је сажетост.  Он не бјежи ни од тога да архаичан говор користи са уличним жаргоном. </a:t>
            </a:r>
          </a:p>
          <a:p>
            <a:pPr marL="0" indent="0" algn="just">
              <a:buNone/>
            </a:pPr>
            <a:r>
              <a:rPr lang="sr-Cyrl-RS" sz="1600" dirty="0"/>
              <a:t>      Полазиште његове пјесничке пустоловине је суочавање са бесмислом и запажање о човјековој усамљености у равнодушном свијету са којим не може да успостави везу. Његова поезија препуна је симбола. </a:t>
            </a:r>
          </a:p>
          <a:p>
            <a:pPr marL="0" indent="0" algn="just">
              <a:buNone/>
            </a:pPr>
            <a:r>
              <a:rPr lang="sr-Cyrl-RS" sz="1600" dirty="0"/>
              <a:t>    Васко Попа спада у оне пјеснике који своју поетику нису објашњавали. Сматрао је д</a:t>
            </a:r>
            <a:r>
              <a:rPr lang="en-US" sz="1600" dirty="0"/>
              <a:t>a</a:t>
            </a:r>
            <a:r>
              <a:rPr lang="sr-Cyrl-RS" sz="1600" dirty="0"/>
              <a:t> дјело треба да говори о себи и у име свог аутора.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96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2582-313A-42FB-B5FC-E277EFE4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ВАСКО ПОПА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B2D2A1-FB77-4A3B-83FB-8B1F32581D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8625" y="1828118"/>
            <a:ext cx="2999884" cy="429322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42C86-58CE-4153-BDCD-63B13018D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1573" y="1675718"/>
            <a:ext cx="6336145" cy="4293222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/>
              <a:t>  </a:t>
            </a:r>
          </a:p>
          <a:p>
            <a:pPr marL="0" indent="0" algn="just">
              <a:buNone/>
            </a:pPr>
            <a:r>
              <a:rPr lang="sr-Cyrl-RS" sz="2000" dirty="0"/>
              <a:t>   Васко Попа је умро у Београду 5. јануара 1991. године. За живота је објавио осам књига поезије: </a:t>
            </a:r>
            <a:r>
              <a:rPr lang="sr-Cyrl-RS" sz="2000" i="1" dirty="0"/>
              <a:t>Кора, Непочин поље, Споредно небо, Успавана земља, Вучја со, Кућа насред друма, Живо месо и Рез. </a:t>
            </a:r>
          </a:p>
          <a:p>
            <a:pPr marL="0" indent="0" algn="just">
              <a:buNone/>
            </a:pPr>
            <a:r>
              <a:rPr lang="sr-Cyrl-RS" sz="2000" i="1" dirty="0"/>
              <a:t>    </a:t>
            </a:r>
            <a:r>
              <a:rPr lang="sr-Cyrl-RS" sz="2000" dirty="0"/>
              <a:t>Послије смрти Васка Попе у његовој заоставштини  пронађена</a:t>
            </a:r>
            <a:r>
              <a:rPr lang="en-US" sz="2000" dirty="0"/>
              <a:t> </a:t>
            </a:r>
            <a:r>
              <a:rPr lang="sr-Cyrl-RS" sz="2000" dirty="0"/>
              <a:t> је  недовршена књига пјесама  </a:t>
            </a:r>
            <a:r>
              <a:rPr lang="sr-Cyrl-RS" sz="2000" i="1" dirty="0"/>
              <a:t>Гвоздени сад, Лепа варош В </a:t>
            </a:r>
            <a:r>
              <a:rPr lang="sr-Cyrl-RS" sz="2000" dirty="0"/>
              <a:t>као и круг од пет пјесама под заједничким насловом  </a:t>
            </a:r>
            <a:r>
              <a:rPr lang="sr-Cyrl-RS" sz="2000" i="1" dirty="0"/>
              <a:t>Луди Лала. </a:t>
            </a:r>
            <a:endParaRPr lang="en-US" sz="2000" i="1" dirty="0"/>
          </a:p>
          <a:p>
            <a:pPr marL="0" indent="0" algn="just">
              <a:buNone/>
            </a:pPr>
            <a:r>
              <a:rPr lang="sr-Cyrl-RS" sz="2000" dirty="0"/>
              <a:t>   Пјесма </a:t>
            </a:r>
            <a:r>
              <a:rPr lang="sr-Cyrl-RS" sz="2000" i="1" dirty="0"/>
              <a:t>Очију твојих да није </a:t>
            </a:r>
            <a:r>
              <a:rPr lang="sr-Cyrl-RS" sz="2000" dirty="0"/>
              <a:t>је пјесма из збирке </a:t>
            </a:r>
            <a:r>
              <a:rPr lang="sr-Cyrl-RS" sz="2000" i="1" dirty="0"/>
              <a:t>Кора, </a:t>
            </a:r>
            <a:r>
              <a:rPr lang="sr-Cyrl-RS" sz="2000" dirty="0"/>
              <a:t>из циклуса </a:t>
            </a:r>
            <a:r>
              <a:rPr lang="sr-Cyrl-RS" sz="2000" i="1" dirty="0"/>
              <a:t>Далеко у нама. </a:t>
            </a: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1581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042A-E23D-4146-A9B6-B6C579CF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09" y="413426"/>
            <a:ext cx="10058400" cy="1182921"/>
          </a:xfrm>
        </p:spPr>
        <p:txBody>
          <a:bodyPr/>
          <a:lstStyle/>
          <a:p>
            <a:pPr algn="ctr"/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„ОЧИЈУ ТВОЈИХ ДА НИЈЕ“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9B64-EE8E-4F34-85A9-C5D59530F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291" y="1440873"/>
            <a:ext cx="9250218" cy="49137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5600" dirty="0"/>
              <a:t>Очију твојих да није                                                                                                         </a:t>
            </a:r>
            <a:r>
              <a:rPr lang="ru-RU" sz="5600" dirty="0">
                <a:solidFill>
                  <a:srgbClr val="FF0000"/>
                </a:solidFill>
              </a:rPr>
              <a:t>Тема</a:t>
            </a:r>
            <a:r>
              <a:rPr lang="ru-RU" sz="5600" dirty="0">
                <a:solidFill>
                  <a:srgbClr val="7030A0"/>
                </a:solidFill>
              </a:rPr>
              <a:t> </a:t>
            </a:r>
            <a:r>
              <a:rPr lang="ru-RU" sz="5600" dirty="0"/>
              <a:t>љубави двоје младих развијена </a:t>
            </a:r>
          </a:p>
          <a:p>
            <a:pPr marL="0" indent="0">
              <a:buNone/>
            </a:pPr>
            <a:r>
              <a:rPr lang="ru-RU" sz="5600" dirty="0"/>
              <a:t>Не би било неба                                                                                                                је кроз четири терцине.</a:t>
            </a:r>
          </a:p>
          <a:p>
            <a:pPr marL="0" indent="0">
              <a:buNone/>
            </a:pPr>
            <a:r>
              <a:rPr lang="ru-RU" sz="5600" dirty="0"/>
              <a:t>У слепом нашем стану                                                                                                      ТЕРЦИНА – строфа која се</a:t>
            </a:r>
          </a:p>
          <a:p>
            <a:pPr marL="0" indent="0">
              <a:buNone/>
            </a:pPr>
            <a:r>
              <a:rPr lang="ru-RU" sz="5600" dirty="0"/>
              <a:t>                                                                                                                                             састоји од три стиха. </a:t>
            </a:r>
          </a:p>
          <a:p>
            <a:pPr marL="0" indent="0">
              <a:buNone/>
            </a:pPr>
            <a:r>
              <a:rPr lang="ru-RU" sz="5600" dirty="0"/>
              <a:t>Смеха твога да нема</a:t>
            </a:r>
          </a:p>
          <a:p>
            <a:pPr marL="0" indent="0">
              <a:buNone/>
            </a:pPr>
            <a:r>
              <a:rPr lang="ru-RU" sz="5600" dirty="0"/>
              <a:t>Зидови не би никад                                                                                                          Свака терцина преставља посебну </a:t>
            </a:r>
          </a:p>
          <a:p>
            <a:pPr marL="0" indent="0">
              <a:buNone/>
            </a:pPr>
            <a:r>
              <a:rPr lang="ru-RU" sz="5600" dirty="0"/>
              <a:t>Из очију нестајали                                                                                                             поетску слику. </a:t>
            </a:r>
          </a:p>
          <a:p>
            <a:endParaRPr lang="ru-RU" sz="5600" dirty="0"/>
          </a:p>
          <a:p>
            <a:pPr marL="0" indent="0">
              <a:buNone/>
            </a:pPr>
            <a:r>
              <a:rPr lang="ru-RU" sz="5600" dirty="0"/>
              <a:t>Славуја твојих да није                                                                                                       У свакој од њих налази се по један</a:t>
            </a:r>
          </a:p>
          <a:p>
            <a:pPr marL="0" indent="0">
              <a:buNone/>
            </a:pPr>
            <a:r>
              <a:rPr lang="ru-RU" sz="5600" dirty="0"/>
              <a:t>Врбе не би никад                                                                                                              мотив љепоте објекта љубави</a:t>
            </a:r>
          </a:p>
          <a:p>
            <a:pPr marL="0" indent="0">
              <a:buNone/>
            </a:pPr>
            <a:r>
              <a:rPr lang="ru-RU" sz="5600" dirty="0"/>
              <a:t>Нежне преко прага прешле                                                                                             из којих произилазе допунски </a:t>
            </a:r>
          </a:p>
          <a:p>
            <a:pPr marL="0" indent="0">
              <a:buNone/>
            </a:pPr>
            <a:r>
              <a:rPr lang="ru-RU" sz="5600" dirty="0"/>
              <a:t>                                                                                                                                            мотиви: очи - небо</a:t>
            </a:r>
          </a:p>
          <a:p>
            <a:pPr marL="0" indent="0">
              <a:buNone/>
            </a:pPr>
            <a:r>
              <a:rPr lang="ru-RU" sz="5600" dirty="0"/>
              <a:t>Руку твојих да није                                                                                                                          смех - зидови</a:t>
            </a:r>
          </a:p>
          <a:p>
            <a:pPr marL="0" indent="0">
              <a:buNone/>
            </a:pPr>
            <a:r>
              <a:rPr lang="ru-RU" sz="5600" dirty="0"/>
              <a:t>Сунце не би никад                                                                                                                           славуј - врбе</a:t>
            </a:r>
          </a:p>
          <a:p>
            <a:pPr marL="0" indent="0">
              <a:buNone/>
            </a:pPr>
            <a:r>
              <a:rPr lang="ru-RU" sz="5600" dirty="0"/>
              <a:t>У сну нашем преноћило                                                                                                                  руке - сунце</a:t>
            </a:r>
            <a:endParaRPr lang="en-US" sz="5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7EFBBE-40A6-401D-BF4A-09F6810D16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1596347"/>
            <a:ext cx="2967182" cy="4450774"/>
          </a:xfrm>
        </p:spPr>
      </p:pic>
    </p:spTree>
    <p:extLst>
      <p:ext uri="{BB962C8B-B14F-4D97-AF65-F5344CB8AC3E}">
        <p14:creationId xmlns:p14="http://schemas.microsoft.com/office/powerpoint/2010/main" val="396560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1A6D-5442-4839-BCCD-F9F7F986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6061"/>
          </a:xfrm>
        </p:spPr>
        <p:txBody>
          <a:bodyPr/>
          <a:lstStyle/>
          <a:p>
            <a:pPr algn="ctr"/>
            <a:r>
              <a:rPr lang="sr-Cyrl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„ОЧИЈУ ТВОЈИХ ДА НИЈЕ“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396A-EE25-46C9-8D78-576B87E87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5127" y="1973811"/>
            <a:ext cx="6603076" cy="3749040"/>
          </a:xfrm>
        </p:spPr>
        <p:txBody>
          <a:bodyPr>
            <a:normAutofit fontScale="92500" lnSpcReduction="10000"/>
          </a:bodyPr>
          <a:lstStyle/>
          <a:p>
            <a:r>
              <a:rPr lang="sr-Cyrl-RS" sz="2400" dirty="0">
                <a:latin typeface="Sitka Banner" panose="02000505000000020004" pitchFamily="2" charset="0"/>
              </a:rPr>
              <a:t>У пјесми нема интерпункције, али се јасно разазнају синтаксичко-интонационе цјелине. </a:t>
            </a:r>
          </a:p>
          <a:p>
            <a:r>
              <a:rPr lang="sr-Cyrl-RS" sz="2400" dirty="0">
                <a:latin typeface="Sitka Banner" panose="02000505000000020004" pitchFamily="2" charset="0"/>
              </a:rPr>
              <a:t>Пјесма нема риме. </a:t>
            </a:r>
          </a:p>
          <a:p>
            <a:r>
              <a:rPr lang="sr-Cyrl-RS" sz="2400" dirty="0">
                <a:latin typeface="Sitka Banner" panose="02000505000000020004" pitchFamily="2" charset="0"/>
              </a:rPr>
              <a:t>Пјесничке слике изграђене су на  контрасту уз епифорско понављање ријечи „не би никад“.</a:t>
            </a:r>
          </a:p>
          <a:p>
            <a:r>
              <a:rPr lang="sr-Cyrl-RS" sz="2400" dirty="0">
                <a:latin typeface="Sitka Banner" panose="02000505000000020004" pitchFamily="2" charset="0"/>
              </a:rPr>
              <a:t>Свака поетска слика темељи се на двострукој негацији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sz="2400" dirty="0">
                <a:latin typeface="Sitka Banner" panose="02000505000000020004" pitchFamily="2" charset="0"/>
              </a:rPr>
              <a:t>           „Славуја твојих </a:t>
            </a:r>
            <a:r>
              <a:rPr lang="sr-Cyrl-RS" sz="2400" dirty="0">
                <a:solidFill>
                  <a:srgbClr val="0070C0"/>
                </a:solidFill>
                <a:latin typeface="Sitka Banner" panose="02000505000000020004" pitchFamily="2" charset="0"/>
              </a:rPr>
              <a:t>да није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sz="2400" dirty="0">
                <a:latin typeface="Sitka Banner" panose="02000505000000020004" pitchFamily="2" charset="0"/>
              </a:rPr>
              <a:t>             Врбе </a:t>
            </a:r>
            <a:r>
              <a:rPr lang="sr-Cyrl-RS" sz="2400" dirty="0">
                <a:solidFill>
                  <a:srgbClr val="0070C0"/>
                </a:solidFill>
                <a:latin typeface="Sitka Banner" panose="02000505000000020004" pitchFamily="2" charset="0"/>
              </a:rPr>
              <a:t>не би никад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sz="2400" dirty="0">
                <a:latin typeface="Sitka Banner" panose="02000505000000020004" pitchFamily="2" charset="0"/>
              </a:rPr>
              <a:t>             Нежне преко прага прешле.“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8656EE-0A85-43FB-92EB-4154A43A2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779" y="1973811"/>
            <a:ext cx="3086152" cy="3749675"/>
          </a:xfrm>
        </p:spPr>
      </p:pic>
    </p:spTree>
    <p:extLst>
      <p:ext uri="{BB962C8B-B14F-4D97-AF65-F5344CB8AC3E}">
        <p14:creationId xmlns:p14="http://schemas.microsoft.com/office/powerpoint/2010/main" val="149630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2D76-45AC-4442-8E56-6FF3EC87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6146"/>
          </a:xfrm>
        </p:spPr>
        <p:txBody>
          <a:bodyPr/>
          <a:lstStyle/>
          <a:p>
            <a:pPr algn="ctr"/>
            <a:r>
              <a:rPr lang="sr-Cyrl-R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„ОЧИЈУ ТВОЈИХ ДА НИЈЕ“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D785-AC12-4E15-A343-14DEAFCF1F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b="1" dirty="0">
                <a:solidFill>
                  <a:srgbClr val="C00000"/>
                </a:solidFill>
              </a:rPr>
              <a:t>КЊИЖЕВНИ РОД: </a:t>
            </a:r>
            <a:r>
              <a:rPr lang="sr-Cyrl-RS" dirty="0"/>
              <a:t>ЛИРИКА 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КЊИЖЕВНА ВРСТА: </a:t>
            </a:r>
            <a:r>
              <a:rPr lang="sr-Cyrl-RS" dirty="0"/>
              <a:t>ЉУБАВНА ПЈЕСМА 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СТИЛСКЕ ФИГУРЕ: </a:t>
            </a:r>
            <a:r>
              <a:rPr lang="sr-Cyrl-RS" dirty="0"/>
              <a:t>МЕТАФОРА, КОНТРАСТ, ЕПИТЕТ, ГРАДАЦИЈА, СИМБОЛ, ПОРЕЂЕЊЕ, ПЕРСОНИФИКАЦИЈА, ЕПИФОРА, ХИПЕРБОЛА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СИМБОЛ</a:t>
            </a:r>
            <a:r>
              <a:rPr lang="sr-Cyrl-RS" dirty="0"/>
              <a:t> – КАО СТИЛСКА ФИГУРА ЈЕ РИЈЕЧ ИЛИ СКУП РИЈЕЧИ КОЈЕ ОЗНАЧАВАЈУЋИ КОНКРЕТАН ПРЕДМЕТ УПУЋУЈУ НА НЕКИ АПСТРАКТАН ПОЈАМ ИЛИ ПОЈАВУ. 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КОНТРАСТ (АНТИТЕЗА) </a:t>
            </a:r>
            <a:r>
              <a:rPr lang="sr-Cyrl-RS" dirty="0"/>
              <a:t>– СТИЛСКА ФИГУРА КОЈА СЕ САСТОЈИ У ПОРЕЂЕЊУ ПО СУПРОТНОСТИ. </a:t>
            </a:r>
          </a:p>
          <a:p>
            <a:r>
              <a:rPr lang="sr-Cyrl-RS" b="1" dirty="0">
                <a:solidFill>
                  <a:srgbClr val="C00000"/>
                </a:solidFill>
              </a:rPr>
              <a:t>ЕПИФОРА, ЕПИСТРОФА ИЛИ АНТИСТРОФА </a:t>
            </a:r>
            <a:r>
              <a:rPr lang="sr-Cyrl-RS" dirty="0"/>
              <a:t>– ПОНАВЉАЊЕ ИСТЕ РИЈЕЧИ ИЛИ ВИШЕ ЊИХ  НА КРАЈУ УЗАСТОПНИХ ФРАЗА, КЛАУЗА ИЛИ РЕЧЕНИЦА.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B7D6BF-3943-4483-BDDC-DE6095EB7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7060" y="2103120"/>
            <a:ext cx="3270567" cy="3270567"/>
          </a:xfrm>
        </p:spPr>
      </p:pic>
    </p:spTree>
    <p:extLst>
      <p:ext uri="{BB962C8B-B14F-4D97-AF65-F5344CB8AC3E}">
        <p14:creationId xmlns:p14="http://schemas.microsoft.com/office/powerpoint/2010/main" val="56033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180" y="2304709"/>
            <a:ext cx="8649738" cy="2018919"/>
          </a:xfrm>
        </p:spPr>
        <p:txBody>
          <a:bodyPr>
            <a:normAutofit/>
          </a:bodyPr>
          <a:lstStyle/>
          <a:p>
            <a:r>
              <a:rPr lang="sr-Cyrl-RS" sz="6800" dirty="0">
                <a:solidFill>
                  <a:schemeClr val="accent2">
                    <a:lumMod val="75000"/>
                  </a:schemeClr>
                </a:solidFill>
              </a:rPr>
              <a:t>„очију твојих да није“</a:t>
            </a:r>
            <a:endParaRPr lang="en-US" sz="6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469182"/>
            <a:ext cx="8652788" cy="74754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sr-Cyrl-RS" sz="3300" dirty="0">
                <a:solidFill>
                  <a:schemeClr val="accent2">
                    <a:lumMod val="75000"/>
                  </a:schemeClr>
                </a:solidFill>
              </a:rPr>
              <a:t>ВАСКО ПОПА</a:t>
            </a:r>
          </a:p>
          <a:p>
            <a:pPr>
              <a:spcAft>
                <a:spcPts val="600"/>
              </a:spcAft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</a:rPr>
              <a:t>ДРУГИ ЧАС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00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{3FD82964-D004-435E-B9C9-1B765005E1EC}tf11531919_win32</Template>
  <TotalTime>550</TotalTime>
  <Words>1085</Words>
  <Application>Microsoft Office PowerPoint</Application>
  <PresentationFormat>Widescreen</PresentationFormat>
  <Paragraphs>69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Avenir Next LT Pro</vt:lpstr>
      <vt:lpstr>Avenir Next LT Pro Light</vt:lpstr>
      <vt:lpstr>Bahnschrift</vt:lpstr>
      <vt:lpstr>Calibri</vt:lpstr>
      <vt:lpstr>Garamond</vt:lpstr>
      <vt:lpstr>Sitka Banner</vt:lpstr>
      <vt:lpstr>SavonVTI</vt:lpstr>
      <vt:lpstr>„очију твојих да није“</vt:lpstr>
      <vt:lpstr>PowerPoint Presentation</vt:lpstr>
      <vt:lpstr>ВАСКО ПОПА</vt:lpstr>
      <vt:lpstr>ВАСКО ПОПА – ПОЕТИКА </vt:lpstr>
      <vt:lpstr>ВАСКО ПОПА </vt:lpstr>
      <vt:lpstr>„ОЧИЈУ ТВОЈИХ ДА НИЈЕ“</vt:lpstr>
      <vt:lpstr>„ОЧИЈУ ТВОЈИХ ДА НИЈЕ“</vt:lpstr>
      <vt:lpstr>„ОЧИЈУ ТВОЈИХ ДА НИЈЕ“</vt:lpstr>
      <vt:lpstr>„очију твојих да није“</vt:lpstr>
      <vt:lpstr>PowerPoint Presentation</vt:lpstr>
      <vt:lpstr>„ОЧИЈУ ТВОЈИХ ДА НИЈЕ“   САДРЖИНА ПЈЕСМЕ РАЗВИЈА СЕ ИЗ МОТИВА КОЈИ ОЗНАЧАВАЈУ ОСОБИНУ ИЛИ ЕМОТИВНИ КВАЛИТЕТ ВОЉЕНЕ ОСОБЕ. </vt:lpstr>
      <vt:lpstr>„ОЧИЈУ ТВОЈИХ ДА НИЈЕ“</vt:lpstr>
      <vt:lpstr>„ОЧИЈУ ТВОЈИХ ДА НИЈЕ“ </vt:lpstr>
      <vt:lpstr>ДОМАЋИ ЗАДАТАК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„очију твојих да није“</dc:title>
  <dc:creator>Đurđica</dc:creator>
  <cp:lastModifiedBy>Đurđica</cp:lastModifiedBy>
  <cp:revision>44</cp:revision>
  <dcterms:created xsi:type="dcterms:W3CDTF">2021-01-20T09:38:41Z</dcterms:created>
  <dcterms:modified xsi:type="dcterms:W3CDTF">2021-01-20T21:52:57Z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