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handoutMasterIdLst>
    <p:handoutMasterId r:id="rId15"/>
  </p:handoutMasterIdLst>
  <p:sldIdLst>
    <p:sldId id="269" r:id="rId2"/>
    <p:sldId id="270" r:id="rId3"/>
    <p:sldId id="272" r:id="rId4"/>
    <p:sldId id="276" r:id="rId5"/>
    <p:sldId id="275" r:id="rId6"/>
    <p:sldId id="274" r:id="rId7"/>
    <p:sldId id="273" r:id="rId8"/>
    <p:sldId id="271" r:id="rId9"/>
    <p:sldId id="277" r:id="rId10"/>
    <p:sldId id="278" r:id="rId11"/>
    <p:sldId id="279" r:id="rId12"/>
    <p:sldId id="280" r:id="rId13"/>
  </p:sldIdLst>
  <p:sldSz cx="12188825" cy="6858000"/>
  <p:notesSz cx="6858000" cy="9144000"/>
  <p:defaultTextStyle>
    <a:defPPr rtl="0"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980" autoAdjust="0"/>
    <p:restoredTop sz="94599" autoAdjust="0"/>
  </p:normalViewPr>
  <p:slideViewPr>
    <p:cSldViewPr>
      <p:cViewPr varScale="1">
        <p:scale>
          <a:sx n="82" d="100"/>
          <a:sy n="82" d="100"/>
        </p:scale>
        <p:origin x="-678" y="-96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3072" y="7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r-Latn-CS" dirty="0"/>
          </a:p>
        </p:txBody>
      </p:sp>
      <p:sp>
        <p:nvSpPr>
          <p:cNvPr id="3" name="Čuvar mesta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AFC6968-DC3D-4A94-9D88-8DC559DCAEB1}" type="datetime1">
              <a:rPr lang="sr-Latn-CS" smtClean="0"/>
              <a:pPr rtl="0"/>
              <a:t>19.1.2021.</a:t>
            </a:fld>
            <a:endParaRPr lang="sr-Latn-CS" dirty="0"/>
          </a:p>
        </p:txBody>
      </p:sp>
      <p:sp>
        <p:nvSpPr>
          <p:cNvPr id="4" name="Čuvar mesta za podnožj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r-Latn-CS" dirty="0"/>
          </a:p>
        </p:txBody>
      </p:sp>
      <p:sp>
        <p:nvSpPr>
          <p:cNvPr id="5" name="Čuvar mesta za broj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850423A-8BCE-448E-A97B-03A88B2B12C1}" type="slidenum">
              <a:rPr lang="sr-Latn-CS" smtClean="0"/>
              <a:pPr rtl="0"/>
              <a:t>‹#›</a:t>
            </a:fld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xmlns="" val="4051395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r-Latn-CS" dirty="0"/>
          </a:p>
        </p:txBody>
      </p:sp>
      <p:sp>
        <p:nvSpPr>
          <p:cNvPr id="3" name="Čuvar mesta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1F55158-B99E-4150-8186-CF29150D2D7D}" type="datetime1">
              <a:rPr lang="sr-Latn-CS" smtClean="0"/>
              <a:pPr rtl="0"/>
              <a:t>19.1.2021.</a:t>
            </a:fld>
            <a:endParaRPr lang="sr-Latn-CS" dirty="0"/>
          </a:p>
        </p:txBody>
      </p:sp>
      <p:sp>
        <p:nvSpPr>
          <p:cNvPr id="4" name="Čuvar mesta za sliku na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r-Latn-CS" dirty="0"/>
          </a:p>
        </p:txBody>
      </p:sp>
      <p:sp>
        <p:nvSpPr>
          <p:cNvPr id="5" name="Čuvar mesta za napomen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r-Latn-CS" dirty="0" smtClean="0"/>
              <a:t>Kliknite da biste uredili stilove za tekst mastera</a:t>
            </a:r>
          </a:p>
          <a:p>
            <a:pPr lvl="1" rtl="0"/>
            <a:r>
              <a:rPr lang="sr-Latn-CS" dirty="0" smtClean="0"/>
              <a:t>Drugi nivo</a:t>
            </a:r>
          </a:p>
          <a:p>
            <a:pPr lvl="2" rtl="0"/>
            <a:r>
              <a:rPr lang="sr-Latn-CS" dirty="0" smtClean="0"/>
              <a:t>Treći nivo</a:t>
            </a:r>
          </a:p>
          <a:p>
            <a:pPr lvl="3" rtl="0"/>
            <a:r>
              <a:rPr lang="sr-Latn-CS" dirty="0" smtClean="0"/>
              <a:t>Četvrti nivo</a:t>
            </a:r>
          </a:p>
          <a:p>
            <a:pPr lvl="4" rtl="0"/>
            <a:r>
              <a:rPr lang="sr-Latn-CS" dirty="0" smtClean="0"/>
              <a:t>Peti nivo</a:t>
            </a:r>
            <a:endParaRPr lang="sr-Latn-CS" dirty="0"/>
          </a:p>
        </p:txBody>
      </p:sp>
      <p:sp>
        <p:nvSpPr>
          <p:cNvPr id="6" name="Čuvar mesta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r-Latn-CS" dirty="0"/>
          </a:p>
        </p:txBody>
      </p:sp>
      <p:sp>
        <p:nvSpPr>
          <p:cNvPr id="7" name="Čuvar mesta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1F2A70B-78F2-4DCF-B53B-C990D2FAFB8A}" type="slidenum">
              <a:rPr lang="sr-Latn-CS" smtClean="0"/>
              <a:pPr rtl="0"/>
              <a:t>‹#›</a:t>
            </a:fld>
            <a:endParaRPr lang="sr-Latn-CS" dirty="0"/>
          </a:p>
        </p:txBody>
      </p:sp>
    </p:spTree>
    <p:extLst>
      <p:ext uri="{BB962C8B-B14F-4D97-AF65-F5344CB8AC3E}">
        <p14:creationId xmlns:p14="http://schemas.microsoft.com/office/powerpoint/2010/main" xmlns="" val="24115705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654" y="1447801"/>
            <a:ext cx="8823360" cy="3329581"/>
          </a:xfrm>
        </p:spPr>
        <p:txBody>
          <a:bodyPr anchor="b"/>
          <a:lstStyle>
            <a:lvl1pPr>
              <a:defRPr sz="719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654" y="4777380"/>
            <a:ext cx="8823360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1C3F-B765-4DA2-AA54-3FE98D092974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771A-35A9-411F-9E53-0AB3F8464DE4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2096180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656" y="4800587"/>
            <a:ext cx="8823359" cy="566738"/>
          </a:xfrm>
        </p:spPr>
        <p:txBody>
          <a:bodyPr anchor="b">
            <a:normAutofit/>
          </a:bodyPr>
          <a:lstStyle>
            <a:lvl1pPr algn="l">
              <a:defRPr sz="2399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654" y="685800"/>
            <a:ext cx="8823360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655" y="5367325"/>
            <a:ext cx="882335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1C3F-B765-4DA2-AA54-3FE98D092974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771A-35A9-411F-9E53-0AB3F8464DE4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2596361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654" y="1447800"/>
            <a:ext cx="8823361" cy="1981200"/>
          </a:xfrm>
        </p:spPr>
        <p:txBody>
          <a:bodyPr/>
          <a:lstStyle>
            <a:lvl1pPr>
              <a:defRPr sz="47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654" y="3657600"/>
            <a:ext cx="8823361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799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1C3F-B765-4DA2-AA54-3FE98D092974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771A-35A9-411F-9E53-0AB3F8464DE4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1637141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391" y="1447800"/>
            <a:ext cx="7997232" cy="2323374"/>
          </a:xfrm>
        </p:spPr>
        <p:txBody>
          <a:bodyPr/>
          <a:lstStyle>
            <a:lvl1pPr>
              <a:defRPr sz="47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29898" y="3771174"/>
            <a:ext cx="7277753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654" y="4350657"/>
            <a:ext cx="8823361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799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1C3F-B765-4DA2-AA54-3FE98D092974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771A-35A9-411F-9E53-0AB3F8464DE4}" type="slidenum">
              <a:rPr lang="bs-Latn-BA" smtClean="0"/>
              <a:pPr/>
              <a:t>‹#›</a:t>
            </a:fld>
            <a:endParaRPr lang="bs-Latn-BA"/>
          </a:p>
        </p:txBody>
      </p:sp>
      <p:sp>
        <p:nvSpPr>
          <p:cNvPr id="12" name="TextBox 11"/>
          <p:cNvSpPr txBox="1"/>
          <p:nvPr/>
        </p:nvSpPr>
        <p:spPr>
          <a:xfrm>
            <a:off x="898061" y="971253"/>
            <a:ext cx="80170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196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28060" y="2613787"/>
            <a:ext cx="80170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196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654211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653" y="3124201"/>
            <a:ext cx="8823362" cy="1653180"/>
          </a:xfrm>
        </p:spPr>
        <p:txBody>
          <a:bodyPr anchor="b"/>
          <a:lstStyle>
            <a:lvl1pPr algn="l">
              <a:defRPr sz="3999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654" y="4777381"/>
            <a:ext cx="8823361" cy="860400"/>
          </a:xfrm>
        </p:spPr>
        <p:txBody>
          <a:bodyPr anchor="t"/>
          <a:lstStyle>
            <a:lvl1pPr marL="0" indent="0" algn="l">
              <a:buNone/>
              <a:defRPr sz="1999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1C3F-B765-4DA2-AA54-3FE98D092974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771A-35A9-411F-9E53-0AB3F8464DE4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3477298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1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782" y="1981200"/>
            <a:ext cx="2946099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293" y="2667000"/>
            <a:ext cx="292658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2648" y="1981200"/>
            <a:ext cx="2935476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2097" y="2667000"/>
            <a:ext cx="2946027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2845" y="1981200"/>
            <a:ext cx="2931349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2845" y="2667000"/>
            <a:ext cx="2931349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517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0414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1C3F-B765-4DA2-AA54-3FE98D092974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771A-35A9-411F-9E53-0AB3F8464DE4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2558409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1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293" y="4250949"/>
            <a:ext cx="2939284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293" y="2209800"/>
            <a:ext cx="293928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293" y="4827212"/>
            <a:ext cx="2939284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8363" y="4250949"/>
            <a:ext cx="2929762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8362" y="2209800"/>
            <a:ext cx="292976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7009" y="4827211"/>
            <a:ext cx="293364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2845" y="4250949"/>
            <a:ext cx="2931349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2844" y="2209800"/>
            <a:ext cx="2931349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2720" y="4827209"/>
            <a:ext cx="293523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517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0414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1C3F-B765-4DA2-AA54-3FE98D092974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771A-35A9-411F-9E53-0AB3F8464DE4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4238846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1C3F-B765-4DA2-AA54-3FE98D092974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771A-35A9-411F-9E53-0AB3F8464DE4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1695379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2050" y="430214"/>
            <a:ext cx="1752145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294" y="887414"/>
            <a:ext cx="7421216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1C3F-B765-4DA2-AA54-3FE98D092974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771A-35A9-411F-9E53-0AB3F8464DE4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395216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1C3F-B765-4DA2-AA54-3FE98D092974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771A-35A9-411F-9E53-0AB3F8464DE4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1915429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656" y="2861734"/>
            <a:ext cx="8823359" cy="1915647"/>
          </a:xfrm>
        </p:spPr>
        <p:txBody>
          <a:bodyPr anchor="b"/>
          <a:lstStyle>
            <a:lvl1pPr algn="l">
              <a:defRPr sz="3999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654" y="4777381"/>
            <a:ext cx="8823360" cy="860400"/>
          </a:xfrm>
        </p:spPr>
        <p:txBody>
          <a:bodyPr anchor="t"/>
          <a:lstStyle>
            <a:lvl1pPr marL="0" indent="0" algn="l">
              <a:buNone/>
              <a:defRPr sz="1999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1C3F-B765-4DA2-AA54-3FE98D092974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771A-35A9-411F-9E53-0AB3F8464DE4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592100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025" y="2060576"/>
            <a:ext cx="4395194" cy="4195763"/>
          </a:xfrm>
        </p:spPr>
        <p:txBody>
          <a:bodyPr>
            <a:normAutofit/>
          </a:bodyPr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3021" y="2056093"/>
            <a:ext cx="4395196" cy="4200245"/>
          </a:xfrm>
        </p:spPr>
        <p:txBody>
          <a:bodyPr>
            <a:normAutofit/>
          </a:bodyPr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1C3F-B765-4DA2-AA54-3FE98D092974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771A-35A9-411F-9E53-0AB3F8464DE4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1857735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026" y="1905000"/>
            <a:ext cx="4395193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025" y="2514600"/>
            <a:ext cx="4395194" cy="3741738"/>
          </a:xfrm>
        </p:spPr>
        <p:txBody>
          <a:bodyPr>
            <a:normAutofit/>
          </a:bodyPr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3023" y="1905000"/>
            <a:ext cx="4395194" cy="576262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3023" y="2514600"/>
            <a:ext cx="4395194" cy="3741738"/>
          </a:xfrm>
        </p:spPr>
        <p:txBody>
          <a:bodyPr>
            <a:normAutofit/>
          </a:bodyPr>
          <a:lstStyle>
            <a:lvl1pPr>
              <a:defRPr sz="1799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1C3F-B765-4DA2-AA54-3FE98D092974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771A-35A9-411F-9E53-0AB3F8464DE4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3136409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1C3F-B765-4DA2-AA54-3FE98D092974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771A-35A9-411F-9E53-0AB3F8464DE4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1499459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1C3F-B765-4DA2-AA54-3FE98D092974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771A-35A9-411F-9E53-0AB3F8464DE4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3285520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652" y="1447800"/>
            <a:ext cx="3400178" cy="1447800"/>
          </a:xfrm>
        </p:spPr>
        <p:txBody>
          <a:bodyPr anchor="b"/>
          <a:lstStyle>
            <a:lvl1pPr algn="l">
              <a:defRPr sz="2399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370" y="1447800"/>
            <a:ext cx="5194644" cy="4572000"/>
          </a:xfrm>
        </p:spPr>
        <p:txBody>
          <a:bodyPr anchor="ctr">
            <a:normAutofit/>
          </a:bodyPr>
          <a:lstStyle>
            <a:lvl1pPr>
              <a:defRPr sz="1999"/>
            </a:lvl1pPr>
            <a:lvl2pPr>
              <a:defRPr sz="1799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653" y="3129281"/>
            <a:ext cx="3400177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1C3F-B765-4DA2-AA54-3FE98D092974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771A-35A9-411F-9E53-0AB3F8464DE4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131195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606" y="1854192"/>
            <a:ext cx="5091580" cy="1574808"/>
          </a:xfrm>
        </p:spPr>
        <p:txBody>
          <a:bodyPr anchor="b">
            <a:normAutofit/>
          </a:bodyPr>
          <a:lstStyle>
            <a:lvl1pPr algn="l">
              <a:defRPr sz="3599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7736" y="1143000"/>
            <a:ext cx="3199567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654" y="3657600"/>
            <a:ext cx="5083655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41C3F-B765-4DA2-AA54-3FE98D092974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1771A-35A9-411F-9E53-0AB3F8464DE4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3712041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0" y="2669686"/>
            <a:ext cx="4035961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8"/>
            <a:ext cx="1522016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6770" y="1676400"/>
            <a:ext cx="2818666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13"/>
          <a:stretch/>
        </p:blipFill>
        <p:spPr>
          <a:xfrm>
            <a:off x="7997330" y="1"/>
            <a:ext cx="1602969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20"/>
          <a:stretch/>
        </p:blipFill>
        <p:spPr>
          <a:xfrm>
            <a:off x="8603637" y="6096000"/>
            <a:ext cx="993475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5094" y="0"/>
            <a:ext cx="685621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5943" y="452718"/>
            <a:ext cx="9402274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025" y="2052919"/>
            <a:ext cx="894421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2866" y="1790741"/>
            <a:ext cx="990599" cy="30472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F141C3F-B765-4DA2-AA54-3FE98D092974}" type="datetimeFigureOut">
              <a:rPr lang="bs-Latn-BA" smtClean="0"/>
              <a:pPr/>
              <a:t>19. 1. 2021.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48740" y="3225337"/>
            <a:ext cx="3859795" cy="3047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49844" y="295730"/>
            <a:ext cx="837981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799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1771A-35A9-411F-9E53-0AB3F8464DE4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xmlns="" val="15402232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063" rtl="0" eaLnBrk="1" latinLnBrk="0" hangingPunct="1">
        <a:spcBef>
          <a:spcPct val="0"/>
        </a:spcBef>
        <a:buNone/>
        <a:defRPr sz="4199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797" indent="-342797" algn="l" defTabSz="457063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999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727" indent="-285664" algn="l" defTabSz="457063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799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2657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599720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6783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5248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0908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7971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5034" indent="-228531" algn="l" defTabSz="457063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5.mp4"/><Relationship Id="rId7" Type="http://schemas.microsoft.com/office/2007/relationships/media" Target="../media/media7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9.png"/><Relationship Id="rId5" Type="http://schemas.microsoft.com/office/2007/relationships/media" Target="../media/media6.mp4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3.mp4"/><Relationship Id="rId3" Type="http://schemas.microsoft.com/office/2007/relationships/media" Target="../media/media1.mp4"/><Relationship Id="rId7" Type="http://schemas.openxmlformats.org/officeDocument/2006/relationships/image" Target="../media/image34.jpe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3.png"/><Relationship Id="rId11" Type="http://schemas.microsoft.com/office/2007/relationships/media" Target="../media/media4.mp4"/><Relationship Id="rId5" Type="http://schemas.microsoft.com/office/2007/relationships/media" Target="../media/media2.mp4"/><Relationship Id="rId10" Type="http://schemas.openxmlformats.org/officeDocument/2006/relationships/image" Target="../media/image36.jpe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1752362" y="244931"/>
            <a:ext cx="8791575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Cyrl-B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ТЕХНИЧКО ОБРАЗОВАЊЕ</a:t>
            </a:r>
          </a:p>
          <a:p>
            <a:pPr marL="0" indent="0" algn="ctr">
              <a:buNone/>
            </a:pPr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sr-Cyrl-B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sr-Cyrl-B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r-Cyrl-B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РАЗРЕД основне школе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659489" y="2516163"/>
            <a:ext cx="8791575" cy="114375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r-Cyrl-R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ЕЛЕМЕНТИ МАШИНА И МЕХАНИЗАМА</a:t>
            </a:r>
          </a:p>
          <a:p>
            <a:pPr algn="ctr"/>
            <a:endParaRPr lang="sr-Cyrl-R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r-Cyrl-RS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Елементи за везу -</a:t>
            </a:r>
            <a:endParaRPr lang="en-US" sz="3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0504" y="5478589"/>
            <a:ext cx="9439122" cy="52322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sr-Cyrl-B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 садржај се налази у уџбенику на странама 62 и 63.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1122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5780" y="404664"/>
            <a:ext cx="99371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CS" alt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Заваривање је </a:t>
            </a:r>
            <a:r>
              <a:rPr lang="sr-Cyrl-CS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трајно </a:t>
            </a:r>
            <a:r>
              <a:rPr lang="sr-Cyrl-CS" alt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спајање </a:t>
            </a:r>
            <a:r>
              <a:rPr lang="sr-Cyrl-RS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два или више металних </a:t>
            </a:r>
            <a:r>
              <a:rPr lang="sr-Cyrl-RS" altLang="sr-Latn-R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дијелова</a:t>
            </a:r>
            <a:r>
              <a:rPr lang="sr-Cyrl-RS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истог или приближно истог хемијског састава</a:t>
            </a:r>
            <a:r>
              <a:rPr lang="sr-Cyrl-CS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bs-Latn-B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5780" y="1628800"/>
            <a:ext cx="54726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sr-Cyrl-CS" alt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 бити</a:t>
            </a:r>
            <a:r>
              <a:rPr lang="sr-Cyrl-CS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CS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Електричним</a:t>
            </a:r>
            <a:r>
              <a:rPr lang="sr-Latn-RS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CS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луком </a:t>
            </a:r>
            <a:r>
              <a:rPr lang="sr-Cyrl-CS" alt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r-Cyrl-CS" altLang="sr-Latn-R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електролучно</a:t>
            </a:r>
            <a:r>
              <a:rPr lang="sr-Cyrl-CS" alt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CS" alt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Електричним отпором (тачкасто) 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CS" alt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Гасно (аутогено)</a:t>
            </a:r>
            <a:endParaRPr lang="sr-Latn-CS" altLang="sr-Latn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sr-Cyrl-CS" altLang="sr-Latn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13CF4A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end="15560.1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878387" y="980728"/>
            <a:ext cx="5332113" cy="2332131"/>
          </a:xfrm>
          <a:prstGeom prst="rect">
            <a:avLst/>
          </a:prstGeom>
        </p:spPr>
      </p:pic>
      <p:pic>
        <p:nvPicPr>
          <p:cNvPr id="5" name="D9457DF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end="13446.1088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26843" y="3888444"/>
            <a:ext cx="4830482" cy="2143710"/>
          </a:xfrm>
          <a:prstGeom prst="rect">
            <a:avLst/>
          </a:prstGeom>
        </p:spPr>
      </p:pic>
      <p:pic>
        <p:nvPicPr>
          <p:cNvPr id="6" name="134D4B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>
                  <p14:trim end="14807.4"/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878387" y="3888444"/>
            <a:ext cx="5332113" cy="21437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87482" y="3312859"/>
            <a:ext cx="3313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Снимак.5.Електролучно варење</a:t>
            </a:r>
            <a:endParaRPr lang="bs-Latn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70695" y="6072993"/>
            <a:ext cx="2800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Снимак.6.Тачкасто варење</a:t>
            </a:r>
            <a:endParaRPr lang="bs-Latn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92602" y="5989373"/>
            <a:ext cx="2903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Снимак.7. Аутогено варење</a:t>
            </a:r>
            <a:endParaRPr lang="bs-Latn-BA" dirty="0"/>
          </a:p>
        </p:txBody>
      </p:sp>
    </p:spTree>
    <p:extLst>
      <p:ext uri="{BB962C8B-B14F-4D97-AF65-F5344CB8AC3E}">
        <p14:creationId xmlns:p14="http://schemas.microsoft.com/office/powerpoint/2010/main" xmlns="" val="4233614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9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2084" y="2708920"/>
            <a:ext cx="6048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ХВАЛА НА ПАЖЊИ</a:t>
            </a:r>
            <a:endParaRPr lang="bs-Latn-BA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6666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2861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764" y="1052736"/>
            <a:ext cx="102717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Свака машина састављена је од више </a:t>
            </a:r>
            <a:r>
              <a:rPr lang="sr-Cyrl-R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дијелова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као што су завртњи, навртке, заковице, опруге, осовине, зупчаници, лежајеви итд.</a:t>
            </a:r>
          </a:p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Такви </a:t>
            </a:r>
            <a:r>
              <a:rPr lang="sr-Cyrl-R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дијелови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 зову елементи машина и механизама.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2124" y="116632"/>
            <a:ext cx="566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Елементи машина и механизама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1764" y="2924944"/>
            <a:ext cx="102717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зависности од </a:t>
            </a:r>
            <a:r>
              <a:rPr lang="sr-Cyrl-R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фукције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коју обављају , елементи машина и механизама се </a:t>
            </a:r>
            <a:r>
              <a:rPr lang="sr-Cyrl-R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дијеле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лементе за везу,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лементе за пренос снаге и кретања,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пецијалне елементе.</a:t>
            </a:r>
          </a:p>
        </p:txBody>
      </p:sp>
    </p:spTree>
    <p:extLst>
      <p:ext uri="{BB962C8B-B14F-4D97-AF65-F5344CB8AC3E}">
        <p14:creationId xmlns:p14="http://schemas.microsoft.com/office/powerpoint/2010/main" xmlns="" val="1553461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6220" y="116632"/>
            <a:ext cx="3129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Елементи за везу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1764" y="1052736"/>
            <a:ext cx="10271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Елементи за везу су они елементи машина који служе за спајање два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више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дијелова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цијелину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r-Cyrl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01" y="2420888"/>
            <a:ext cx="83902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Спајање металних дијелова предмета вршимо на два начина: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раздвојивом везом 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нераздвојивом везом.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50596" y="3140968"/>
            <a:ext cx="3672408" cy="2880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4172" y="3140968"/>
            <a:ext cx="3561879" cy="2880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613334" y="6165304"/>
            <a:ext cx="2203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Сл.1.Раздвојива веза</a:t>
            </a:r>
            <a:endParaRPr lang="bs-Latn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56784" y="6165304"/>
            <a:ext cx="2460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Сл.2.Нераздвојива веза</a:t>
            </a:r>
            <a:endParaRPr lang="bs-Latn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6643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18148" y="188640"/>
            <a:ext cx="4764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Спајање раздвојивом везом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1764" y="1052736"/>
            <a:ext cx="10271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Састави спојени раздвојивом везом поново се могу раздвојити без оштећења спојених елемената и везивног елемента.</a:t>
            </a:r>
            <a:endParaRPr lang="sr-Cyrl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1765" y="2224609"/>
            <a:ext cx="44644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раздвојиву везу убрајамо: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завртње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наврткама,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клинове 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опруге</a:t>
            </a:r>
            <a:endParaRPr lang="bs-Latn-B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8802" y="3477984"/>
            <a:ext cx="2504204" cy="25042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4372" y="3477984"/>
            <a:ext cx="2102930" cy="25042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98668" y="3477984"/>
            <a:ext cx="3073323" cy="25272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57646" y="5982188"/>
            <a:ext cx="2726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</a:t>
            </a:r>
            <a:r>
              <a:rPr lang="sr-Latn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.Завртањ са навртком</a:t>
            </a:r>
            <a:endParaRPr lang="bs-Latn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3956" y="6024294"/>
            <a:ext cx="2263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Сл.4.Примјена клина</a:t>
            </a:r>
            <a:endParaRPr lang="bs-Latn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36868" y="6005212"/>
            <a:ext cx="1396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Сл.5.Опруге</a:t>
            </a:r>
            <a:endParaRPr lang="bs-Latn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889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8414" y="260648"/>
            <a:ext cx="95754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Завртњи 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навртке служе за спајање машинских дијелова, а ради бољег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налегања користи се и подлошка.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тијело завртња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нарезује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 навој,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навртку се урезује навој.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bs-Latn-B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5176" y="4549676"/>
            <a:ext cx="310290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 </a:t>
            </a:r>
            <a:r>
              <a:rPr lang="sr-Cyrl-R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дијелови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су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лава завртња,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тијело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завртња,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авој и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навртка.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bs-Latn-B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3650" y="4000423"/>
            <a:ext cx="1964778" cy="22861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54452" y="4008699"/>
            <a:ext cx="2830870" cy="22861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45176" y="1628800"/>
            <a:ext cx="45107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Навоји могу бити према облику троугласти, правоугли и трапезни.</a:t>
            </a:r>
            <a:endParaRPr lang="sr-Cyrl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5367" y="3089238"/>
            <a:ext cx="45107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Навртке могу бити шестоугаоног, правоуглог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цилиндричног облика.</a:t>
            </a:r>
            <a:endParaRPr lang="sr-Cyrl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04408" y="1272691"/>
            <a:ext cx="2205135" cy="21010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4762767" y="3308078"/>
            <a:ext cx="2569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Сл.6.Шестоугаона глава </a:t>
            </a:r>
          </a:p>
          <a:p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завртња и навој на завртњу</a:t>
            </a:r>
            <a:endParaRPr lang="bs-Latn-B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46572" y="1261804"/>
            <a:ext cx="2226277" cy="20896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7338629" y="3345849"/>
            <a:ext cx="2439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Сл.7.Навртка шестоуглог </a:t>
            </a:r>
          </a:p>
          <a:p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облика и навој у навртки.</a:t>
            </a:r>
            <a:endParaRPr lang="bs-Latn-B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85289" y="1261804"/>
            <a:ext cx="2090822" cy="21119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9968541" y="3373752"/>
            <a:ext cx="1697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Сл.8.Подлошка</a:t>
            </a:r>
            <a:endParaRPr lang="bs-Latn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91285" y="6229002"/>
            <a:ext cx="22765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Сл.9.Основни </a:t>
            </a:r>
            <a:r>
              <a:rPr lang="sr-Cyrl-R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дијелови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завртња и навртке.</a:t>
            </a:r>
            <a:endParaRPr lang="bs-Latn-B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16275" y="6249295"/>
            <a:ext cx="2241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Анимација.1.Завтањ,</a:t>
            </a:r>
          </a:p>
          <a:p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навртка и подлошка.</a:t>
            </a:r>
            <a:endParaRPr lang="bs-Latn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58358" y="4019586"/>
            <a:ext cx="2517753" cy="2245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9863169" y="6249295"/>
            <a:ext cx="19218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Сл.10.Троугласти и </a:t>
            </a:r>
          </a:p>
          <a:p>
            <a:pPr algn="ctr"/>
            <a:r>
              <a:rPr lang="sr-Cyrl-R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равоугли навој.</a:t>
            </a:r>
            <a:endParaRPr lang="bs-Latn-B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24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0" grpId="0"/>
      <p:bldP spid="21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9796" y="260648"/>
            <a:ext cx="10271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 би спријечили нежељено одвртање навртка са завртња, потребно је примјенити  неки од начина осигурања од одвртања.</a:t>
            </a:r>
            <a:endParaRPr lang="sr-Cyrl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25860" y="1277207"/>
            <a:ext cx="10009112" cy="4892013"/>
            <a:chOff x="1125860" y="1277207"/>
            <a:chExt cx="10009112" cy="4892013"/>
          </a:xfrm>
        </p:grpSpPr>
        <p:pic>
          <p:nvPicPr>
            <p:cNvPr id="2" name="Picture 5" descr="osiguranje od odvrtanj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5860" y="1277207"/>
              <a:ext cx="10009112" cy="243982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25860" y="3717033"/>
              <a:ext cx="10009112" cy="245218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7" name="TextBox 6"/>
          <p:cNvSpPr txBox="1"/>
          <p:nvPr/>
        </p:nvSpPr>
        <p:spPr>
          <a:xfrm>
            <a:off x="3646139" y="6169220"/>
            <a:ext cx="496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Сл.11.Начини осигурања завртња од одвртања</a:t>
            </a:r>
            <a:endParaRPr lang="bs-Latn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1979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788" y="188640"/>
            <a:ext cx="10271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Клинови су машински елементи којима се остварује чврсто раздвојиви спој. </a:t>
            </a:r>
          </a:p>
          <a:p>
            <a:r>
              <a:rPr lang="sr-Cyrl-CS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Клиновима</a:t>
            </a:r>
            <a:r>
              <a:rPr lang="en-GB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sr-Cyrl-CS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се</a:t>
            </a:r>
            <a:r>
              <a:rPr lang="en-GB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sr-Cyrl-CS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остварује</a:t>
            </a:r>
            <a:r>
              <a:rPr lang="en-GB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sr-Cyrl-CS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раздвојива</a:t>
            </a:r>
            <a:r>
              <a:rPr lang="en-GB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sr-Cyrl-CS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веза</a:t>
            </a:r>
            <a:r>
              <a:rPr lang="en-GB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sr-Cyrl-CS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вратила</a:t>
            </a:r>
            <a:r>
              <a:rPr lang="en-GB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sr-Cyrl-CS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и</a:t>
            </a:r>
            <a:r>
              <a:rPr lang="en-GB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sr-Cyrl-CS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преносника</a:t>
            </a:r>
            <a:endParaRPr lang="sr-Cyrl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1300" y="1164018"/>
            <a:ext cx="1781439" cy="16874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6302" y="1164018"/>
            <a:ext cx="2046538" cy="16771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42804" y="2060848"/>
            <a:ext cx="2563776" cy="8280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/>
          <a:srcRect l="3125" t="54883" r="56592" b="15820"/>
          <a:stretch>
            <a:fillRect/>
          </a:stretch>
        </p:blipFill>
        <p:spPr bwMode="auto">
          <a:xfrm>
            <a:off x="7822604" y="1183879"/>
            <a:ext cx="3398938" cy="17140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08330" y="3210480"/>
            <a:ext cx="11089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Опруге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служе за еластично повезивање машинских елемената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акумулацију енергије.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Израђују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 различитих облика па разликујемо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завојне,лиснате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спиралне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8123" y="2862304"/>
            <a:ext cx="21387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Сл.12.Примјена клина</a:t>
            </a:r>
            <a:endParaRPr lang="bs-Latn-B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85264" y="2841215"/>
            <a:ext cx="2113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Сл.13.Веза уздужним </a:t>
            </a:r>
          </a:p>
          <a:p>
            <a:pPr algn="ctr"/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клином</a:t>
            </a:r>
            <a:endParaRPr lang="bs-Latn-B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04252" y="2897933"/>
            <a:ext cx="1978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Сл.14.Уздужни клин</a:t>
            </a:r>
            <a:endParaRPr lang="bs-Latn-B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96271" y="2884930"/>
            <a:ext cx="21387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Сл.15.Примјена клина</a:t>
            </a:r>
            <a:endParaRPr lang="bs-Latn-B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9674" y="4467911"/>
            <a:ext cx="2529394" cy="16434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37547" y="4467911"/>
            <a:ext cx="2558637" cy="16561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64663" y="4480396"/>
            <a:ext cx="2443410" cy="16437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686700" y="4487530"/>
            <a:ext cx="2534842" cy="1636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717796" y="6111388"/>
            <a:ext cx="23024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Сл.16.Завојна </a:t>
            </a:r>
            <a:r>
              <a:rPr lang="sr-Cyrl-R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притисна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опруга</a:t>
            </a:r>
            <a:endParaRPr lang="bs-Latn-B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60820" y="6181208"/>
            <a:ext cx="2712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Сл.17.Завојна затезна опруга</a:t>
            </a:r>
            <a:endParaRPr lang="bs-Latn-B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41058" y="6131556"/>
            <a:ext cx="2096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Сл.18.Лисната опруга</a:t>
            </a:r>
            <a:endParaRPr lang="bs-Latn-B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16731" y="6131556"/>
            <a:ext cx="25092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Сл.19.Спирална </a:t>
            </a:r>
            <a:r>
              <a:rPr lang="sr-Cyrl-R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притисна</a:t>
            </a:r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sr-Cyrl-R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опруга</a:t>
            </a:r>
            <a:endParaRPr lang="bs-Latn-B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613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18148" y="188640"/>
            <a:ext cx="5129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Спајање нераздвојивом везом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3772" y="1052736"/>
            <a:ext cx="10271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Спајање нераздвојивом везом примјењује се код трајног спајања машинских дијелова. То значи да дијелове не можемо раздвојити а да их не оштетимо.</a:t>
            </a:r>
            <a:endParaRPr lang="sr-Cyrl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3772" y="2185520"/>
            <a:ext cx="102717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Спајање лима нераздвојивом везом најчешће се изводи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закивањем,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емљењем,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заваривањем и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ијепљењем.</a:t>
            </a:r>
            <a:endParaRPr lang="sr-Cyrl-R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04660" y="2724408"/>
            <a:ext cx="2592288" cy="1681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0130" y="4768503"/>
            <a:ext cx="2377852" cy="1666672"/>
          </a:xfrm>
          <a:prstGeom prst="rect">
            <a:avLst/>
          </a:prstGeom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0130" y="2724408"/>
            <a:ext cx="2377852" cy="172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93301" y="2724408"/>
            <a:ext cx="2202516" cy="17266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93301" y="4790839"/>
            <a:ext cx="2231900" cy="16232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1373" y="4790839"/>
            <a:ext cx="2533438" cy="164433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28266" y="4359887"/>
            <a:ext cx="1731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Сл.20.Закивање</a:t>
            </a:r>
            <a:endParaRPr lang="bs-Latn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82442" y="4395596"/>
            <a:ext cx="2433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Сл.21.Закивање мост 1</a:t>
            </a:r>
            <a:endParaRPr lang="bs-Latn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29095" y="4395596"/>
            <a:ext cx="2433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Сл.22.Закивање мост 2</a:t>
            </a:r>
            <a:endParaRPr lang="bs-Latn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65899" y="6402473"/>
            <a:ext cx="174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Сл.23.Лемљење</a:t>
            </a:r>
            <a:endParaRPr lang="bs-Latn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02060" y="6374004"/>
            <a:ext cx="1943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Сл.24.Заваривање</a:t>
            </a:r>
            <a:endParaRPr lang="bs-Latn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038402" y="6374004"/>
            <a:ext cx="2941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Сл.25.Подводно заваривање</a:t>
            </a:r>
            <a:endParaRPr lang="bs-Latn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5605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7788" y="260648"/>
            <a:ext cx="97930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sr-Cyrl-CS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Закивцима</a:t>
            </a:r>
            <a:r>
              <a:rPr lang="en-GB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sr-Cyrl-CS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се</a:t>
            </a:r>
            <a:r>
              <a:rPr lang="en-GB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sr-Cyrl-CS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остварује</a:t>
            </a:r>
            <a:r>
              <a:rPr lang="en-GB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sr-Cyrl-CS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нераздвојива</a:t>
            </a:r>
            <a:r>
              <a:rPr lang="en-GB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sr-Cyrl-CS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веза</a:t>
            </a:r>
            <a:r>
              <a:rPr lang="en-GB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sr-Cyrl-CS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лимова</a:t>
            </a:r>
            <a:r>
              <a:rPr lang="en-GB" sz="2400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.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CS" sz="2400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Закивање</a:t>
            </a:r>
            <a:r>
              <a:rPr lang="en-GB" sz="2400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sr-Cyrl-CS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се</a:t>
            </a:r>
            <a:r>
              <a:rPr lang="en-GB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sr-Cyrl-CS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врши</a:t>
            </a:r>
            <a:r>
              <a:rPr lang="en-GB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sr-Cyrl-CS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обликовањем</a:t>
            </a:r>
            <a:r>
              <a:rPr lang="en-GB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sr-Cyrl-CS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главе</a:t>
            </a:r>
            <a:r>
              <a:rPr lang="en-GB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sr-Cyrl-CS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закивка</a:t>
            </a:r>
            <a:r>
              <a:rPr lang="en-GB" sz="24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.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6A0E6B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end="1724.0136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77447" y="1091646"/>
            <a:ext cx="4104797" cy="2112491"/>
          </a:xfrm>
          <a:prstGeom prst="rect">
            <a:avLst/>
          </a:prstGeom>
        </p:spPr>
      </p:pic>
      <p:pic>
        <p:nvPicPr>
          <p:cNvPr id="7" name="E4C14A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end="10805.9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022974" y="1054169"/>
            <a:ext cx="3982803" cy="21499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7078" y="1091646"/>
            <a:ext cx="1971062" cy="21124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8255" y="3429000"/>
            <a:ext cx="106667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CS" altLang="sr-Latn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Лемљењем се спајају метални делови у чврстом стању помоћу растопљене легуре – </a:t>
            </a:r>
            <a:r>
              <a:rPr lang="sr-Cyrl-CS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лема</a:t>
            </a:r>
            <a:r>
              <a:rPr lang="sr-Latn-RS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sr-Cyrl-CS" altLang="sr-Latn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bs-Latn-B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F464F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>
                  <p14:trim end="21145.7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85957" y="4287049"/>
            <a:ext cx="3592231" cy="19502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94212" y="4287049"/>
            <a:ext cx="2880320" cy="1950263"/>
          </a:xfrm>
          <a:prstGeom prst="rect">
            <a:avLst/>
          </a:prstGeom>
        </p:spPr>
      </p:pic>
      <p:pic>
        <p:nvPicPr>
          <p:cNvPr id="12" name="B48F3E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>
                  <p14:trim end="12375.8344"/>
                </p14:media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7390556" y="4289594"/>
            <a:ext cx="3615221" cy="19995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26102" y="3163713"/>
            <a:ext cx="2106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Снимак.1.Закивање</a:t>
            </a:r>
            <a:endParaRPr lang="bs-Latn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60945" y="3163713"/>
            <a:ext cx="2106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Снимак.2.Закивање</a:t>
            </a:r>
            <a:endParaRPr lang="bs-Latn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52588" y="6228020"/>
            <a:ext cx="211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Снимак.3.Лемљење</a:t>
            </a:r>
            <a:endParaRPr lang="bs-Latn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21245" y="6261543"/>
            <a:ext cx="211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Снимак.4.Лемљење</a:t>
            </a:r>
            <a:endParaRPr lang="bs-Latn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36731" y="3163713"/>
            <a:ext cx="1731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Сл.26.Закивање</a:t>
            </a:r>
            <a:endParaRPr lang="bs-Latn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31425" y="6228020"/>
            <a:ext cx="1731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Сл.27.Закивање</a:t>
            </a:r>
            <a:endParaRPr lang="bs-Latn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8426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5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5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11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19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ema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ema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tf02804846_win32</Template>
  <TotalTime>603</TotalTime>
  <Words>484</Words>
  <Application>Microsoft Office PowerPoint</Application>
  <PresentationFormat>Custom</PresentationFormat>
  <Paragraphs>106</Paragraphs>
  <Slides>12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PC-Admin</dc:creator>
  <cp:lastModifiedBy>S</cp:lastModifiedBy>
  <cp:revision>46</cp:revision>
  <dcterms:created xsi:type="dcterms:W3CDTF">2021-01-16T19:03:10Z</dcterms:created>
  <dcterms:modified xsi:type="dcterms:W3CDTF">2021-01-19T12:19:31Z</dcterms:modified>
</cp:coreProperties>
</file>