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A08066"/>
    <a:srgbClr val="BA9977"/>
    <a:srgbClr val="AA4BE5"/>
    <a:srgbClr val="F58C7B"/>
    <a:srgbClr val="94E3F6"/>
    <a:srgbClr val="A3C7E7"/>
    <a:srgbClr val="72A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4" d="100"/>
          <a:sy n="94" d="100"/>
        </p:scale>
        <p:origin x="-3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B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C778C6-039B-459E-B94F-B55C206927A2}" type="datetimeFigureOut">
              <a:rPr lang="sr-Latn-BA" smtClean="0"/>
              <a:t>17.1.2021</a:t>
            </a:fld>
            <a:endParaRPr lang="sr-Latn-B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B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AC92A-EE1E-441A-8620-9ADA28F6BD51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834147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AC92A-EE1E-441A-8620-9ADA28F6BD51}" type="slidenum">
              <a:rPr lang="sr-Latn-BA" smtClean="0"/>
              <a:t>4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357153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A50-5138-4F49-A135-A1DE27E8E5BC}" type="datetimeFigureOut">
              <a:rPr lang="sr-Latn-BA" smtClean="0"/>
              <a:t>17.1.2021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4A9C-5CC0-441A-9ABB-7D5A81870635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946772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A50-5138-4F49-A135-A1DE27E8E5BC}" type="datetimeFigureOut">
              <a:rPr lang="sr-Latn-BA" smtClean="0"/>
              <a:t>17.1.2021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4A9C-5CC0-441A-9ABB-7D5A81870635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478300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A50-5138-4F49-A135-A1DE27E8E5BC}" type="datetimeFigureOut">
              <a:rPr lang="sr-Latn-BA" smtClean="0"/>
              <a:t>17.1.2021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4A9C-5CC0-441A-9ABB-7D5A81870635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695172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A50-5138-4F49-A135-A1DE27E8E5BC}" type="datetimeFigureOut">
              <a:rPr lang="sr-Latn-BA" smtClean="0"/>
              <a:t>17.1.2021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4A9C-5CC0-441A-9ABB-7D5A81870635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305245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A50-5138-4F49-A135-A1DE27E8E5BC}" type="datetimeFigureOut">
              <a:rPr lang="sr-Latn-BA" smtClean="0"/>
              <a:t>17.1.2021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4A9C-5CC0-441A-9ABB-7D5A81870635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80164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A50-5138-4F49-A135-A1DE27E8E5BC}" type="datetimeFigureOut">
              <a:rPr lang="sr-Latn-BA" smtClean="0"/>
              <a:t>17.1.2021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4A9C-5CC0-441A-9ABB-7D5A81870635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961206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A50-5138-4F49-A135-A1DE27E8E5BC}" type="datetimeFigureOut">
              <a:rPr lang="sr-Latn-BA" smtClean="0"/>
              <a:t>17.1.2021</a:t>
            </a:fld>
            <a:endParaRPr lang="sr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4A9C-5CC0-441A-9ABB-7D5A81870635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504696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A50-5138-4F49-A135-A1DE27E8E5BC}" type="datetimeFigureOut">
              <a:rPr lang="sr-Latn-BA" smtClean="0"/>
              <a:t>17.1.2021</a:t>
            </a:fld>
            <a:endParaRPr lang="sr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4A9C-5CC0-441A-9ABB-7D5A81870635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388598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A50-5138-4F49-A135-A1DE27E8E5BC}" type="datetimeFigureOut">
              <a:rPr lang="sr-Latn-BA" smtClean="0"/>
              <a:t>17.1.2021</a:t>
            </a:fld>
            <a:endParaRPr lang="sr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4A9C-5CC0-441A-9ABB-7D5A81870635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967885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A50-5138-4F49-A135-A1DE27E8E5BC}" type="datetimeFigureOut">
              <a:rPr lang="sr-Latn-BA" smtClean="0"/>
              <a:t>17.1.2021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4A9C-5CC0-441A-9ABB-7D5A81870635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24221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A50-5138-4F49-A135-A1DE27E8E5BC}" type="datetimeFigureOut">
              <a:rPr lang="sr-Latn-BA" smtClean="0"/>
              <a:t>17.1.2021</a:t>
            </a:fld>
            <a:endParaRPr lang="sr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24A9C-5CC0-441A-9ABB-7D5A81870635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1521695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5BA50-5138-4F49-A135-A1DE27E8E5BC}" type="datetimeFigureOut">
              <a:rPr lang="sr-Latn-BA" smtClean="0"/>
              <a:t>17.1.2021</a:t>
            </a:fld>
            <a:endParaRPr lang="sr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24A9C-5CC0-441A-9ABB-7D5A81870635}" type="slidenum">
              <a:rPr lang="sr-Latn-BA" smtClean="0"/>
              <a:t>‹#›</a:t>
            </a:fld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4328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bibliotekabol1.blogspot.com/2010/11/konkursy.htm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20E4B11F-F305-4C40-9D17-C51A15325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3769" y="3012243"/>
            <a:ext cx="5951621" cy="2844324"/>
          </a:xfrm>
        </p:spPr>
        <p:txBody>
          <a:bodyPr>
            <a:noAutofit/>
          </a:bodyPr>
          <a:lstStyle/>
          <a:p>
            <a:pPr algn="ctr"/>
            <a:r>
              <a:rPr lang="sr-Cyrl-R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Предузећа и установе у мјесту</a:t>
            </a:r>
            <a:endParaRPr lang="en-GB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7110924-4A2A-4A6B-A11C-F4D73326F8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5445" y="1409015"/>
            <a:ext cx="3339518" cy="1125416"/>
          </a:xfrm>
        </p:spPr>
        <p:txBody>
          <a:bodyPr anchor="b">
            <a:normAutofit fontScale="90000"/>
          </a:bodyPr>
          <a:lstStyle/>
          <a:p>
            <a:r>
              <a:rPr lang="sr-Cyrl-B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Природа и друштво</a:t>
            </a:r>
            <a:r>
              <a:rPr lang="sr-Cyrl-BA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Cyrl-BA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3.разред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1632">
            <a:off x="6033842" y="1967868"/>
            <a:ext cx="5639289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78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422" y="182598"/>
            <a:ext cx="8157155" cy="64928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2535" y="176464"/>
            <a:ext cx="2715064" cy="32637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8" name="Rectangle 7"/>
          <p:cNvSpPr/>
          <p:nvPr/>
        </p:nvSpPr>
        <p:spPr>
          <a:xfrm>
            <a:off x="4736493" y="3384885"/>
            <a:ext cx="2715064" cy="3263704"/>
          </a:xfrm>
          <a:prstGeom prst="rect">
            <a:avLst/>
          </a:prstGeom>
          <a:solidFill>
            <a:srgbClr val="72AD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0" name="TextBox 9"/>
          <p:cNvSpPr txBox="1"/>
          <p:nvPr/>
        </p:nvSpPr>
        <p:spPr>
          <a:xfrm>
            <a:off x="5614736" y="4219074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6610" y="1066801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1683" y="3384644"/>
            <a:ext cx="136768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9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sr-Latn-BA" sz="19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0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422" y="182598"/>
            <a:ext cx="8157155" cy="649280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25642" y="770021"/>
            <a:ext cx="10684042" cy="5406190"/>
          </a:xfrm>
          <a:prstGeom prst="roundRect">
            <a:avLst/>
          </a:prstGeom>
          <a:solidFill>
            <a:srgbClr val="94E3F6"/>
          </a:solidFill>
          <a:ln w="76200">
            <a:solidFill>
              <a:srgbClr val="AA4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263" y="2145021"/>
            <a:ext cx="2968792" cy="4415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1436" y="1571859"/>
            <a:ext cx="7913833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sr-Cyrl-R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sr-Cyrl-R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аокружи</a:t>
            </a:r>
            <a:r>
              <a:rPr lang="sr-Cyrl-R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слово испред тачног </a:t>
            </a:r>
            <a:r>
              <a:rPr lang="sr-Cyrl-R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одговора</a:t>
            </a:r>
            <a:r>
              <a:rPr lang="sr-Cyrl-R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Школе се убрајају  у:</a:t>
            </a:r>
          </a:p>
          <a:p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образовне установе </a:t>
            </a:r>
            <a:endParaRPr lang="sr-Latn-B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б ) васпитно –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образовне установе </a:t>
            </a:r>
            <a:endParaRPr lang="sr-Latn-B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 )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васпитне установе </a:t>
            </a:r>
            <a:endParaRPr lang="sr-Latn-B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sr-Latn-B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428" y="4002948"/>
            <a:ext cx="493819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6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422" y="182598"/>
            <a:ext cx="8157155" cy="64928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52535" y="176464"/>
            <a:ext cx="2715064" cy="32637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3" name="TextBox 12"/>
          <p:cNvSpPr txBox="1"/>
          <p:nvPr/>
        </p:nvSpPr>
        <p:spPr>
          <a:xfrm>
            <a:off x="5566610" y="1066801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49923" y="327546"/>
            <a:ext cx="136768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9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sr-Latn-BA" sz="19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65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422" y="182598"/>
            <a:ext cx="8157155" cy="64928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2535" y="176464"/>
            <a:ext cx="2715064" cy="32637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7" name="TextBox 6"/>
          <p:cNvSpPr txBox="1"/>
          <p:nvPr/>
        </p:nvSpPr>
        <p:spPr>
          <a:xfrm>
            <a:off x="5566610" y="1066801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5642" y="770021"/>
            <a:ext cx="10684042" cy="5406190"/>
          </a:xfrm>
          <a:prstGeom prst="roundRect">
            <a:avLst/>
          </a:prstGeom>
          <a:solidFill>
            <a:srgbClr val="94E3F6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 dirty="0"/>
          </a:p>
        </p:txBody>
      </p:sp>
      <p:sp>
        <p:nvSpPr>
          <p:cNvPr id="13" name="TextBox 12"/>
          <p:cNvSpPr txBox="1"/>
          <p:nvPr/>
        </p:nvSpPr>
        <p:spPr>
          <a:xfrm>
            <a:off x="950470" y="1813812"/>
            <a:ext cx="1021074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Дјечији вртићи, основне школе, средње школе и факултети </a:t>
            </a:r>
          </a:p>
          <a:p>
            <a:pPr>
              <a:lnSpc>
                <a:spcPct val="150000"/>
              </a:lnSpc>
            </a:pPr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су __________________ установе, а музеји, библиотеке, </a:t>
            </a:r>
          </a:p>
          <a:p>
            <a:pPr>
              <a:lnSpc>
                <a:spcPct val="150000"/>
              </a:lnSpc>
            </a:pPr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позоришта и биоскопи су установе __________.</a:t>
            </a:r>
            <a:endParaRPr lang="sr-Latn-B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68346" y="1194295"/>
            <a:ext cx="3128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Допуни реченицу.</a:t>
            </a:r>
            <a:endParaRPr lang="sr-Latn-B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431" y="3477073"/>
            <a:ext cx="3493311" cy="284707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43986" y="2563317"/>
            <a:ext cx="3843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sr-Cyrl-R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ултурно </a:t>
            </a:r>
            <a:r>
              <a:rPr lang="sr-Latn-R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r-Cyrl-R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образовне </a:t>
            </a:r>
            <a:endParaRPr lang="sr-Latn-BA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17895" y="3165424"/>
            <a:ext cx="1572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културе </a:t>
            </a:r>
            <a:endParaRPr lang="sr-Latn-BA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11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422" y="182598"/>
            <a:ext cx="8157155" cy="64928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7032" y="0"/>
            <a:ext cx="3132589" cy="77251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4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sr-Latn-BA" sz="4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5963" y="428625"/>
            <a:ext cx="8307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НАРОДНО ПОЗОРИШТЕ РЕПУБЛИКЕ СРПСКЕ</a:t>
            </a:r>
            <a:endParaRPr lang="sr-Latn-BA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13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D6DAB9-5A13-41F5-830D-5A6D41E9167C}"/>
              </a:ext>
            </a:extLst>
          </p:cNvPr>
          <p:cNvSpPr txBox="1"/>
          <p:nvPr/>
        </p:nvSpPr>
        <p:spPr>
          <a:xfrm>
            <a:off x="623144" y="801794"/>
            <a:ext cx="10607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Задатак за самосталан рад</a:t>
            </a:r>
            <a:endParaRPr lang="sr-Cyrl-B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Cyrl-BA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9170"/>
          <a:stretch/>
        </p:blipFill>
        <p:spPr>
          <a:xfrm>
            <a:off x="181291" y="702000"/>
            <a:ext cx="3193459" cy="615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238" y="1032502"/>
            <a:ext cx="2883488" cy="561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8306" y="2486025"/>
            <a:ext cx="51732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Ријеши</a:t>
            </a:r>
            <a:r>
              <a:rPr lang="sr-Latn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1, 2. </a:t>
            </a:r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 3. </a:t>
            </a:r>
            <a:r>
              <a:rPr lang="sr-Cyrl-RS" sz="2800" smtClean="0">
                <a:latin typeface="Arial" panose="020B0604020202020204" pitchFamily="34" charset="0"/>
                <a:cs typeface="Arial" panose="020B0604020202020204" pitchFamily="34" charset="0"/>
              </a:rPr>
              <a:t>задатак </a:t>
            </a:r>
            <a:endParaRPr lang="sr-Cyrl-R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 Радној свесци на страни 28.</a:t>
            </a:r>
            <a:endParaRPr lang="sr-Latn-B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28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13" y="157163"/>
            <a:ext cx="8158162" cy="64953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11460" y="135946"/>
            <a:ext cx="2715064" cy="326370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9" name="Rectangle 8"/>
          <p:cNvSpPr/>
          <p:nvPr/>
        </p:nvSpPr>
        <p:spPr>
          <a:xfrm>
            <a:off x="4738247" y="162176"/>
            <a:ext cx="2791265" cy="32637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0" name="Rectangle 9"/>
          <p:cNvSpPr/>
          <p:nvPr/>
        </p:nvSpPr>
        <p:spPr>
          <a:xfrm>
            <a:off x="7467380" y="147889"/>
            <a:ext cx="2715064" cy="32637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1" name="Rectangle 10"/>
          <p:cNvSpPr/>
          <p:nvPr/>
        </p:nvSpPr>
        <p:spPr>
          <a:xfrm>
            <a:off x="2009706" y="3392493"/>
            <a:ext cx="2715064" cy="3263704"/>
          </a:xfrm>
          <a:prstGeom prst="rect">
            <a:avLst/>
          </a:prstGeom>
          <a:solidFill>
            <a:srgbClr val="AA4B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2" name="Rectangle 11"/>
          <p:cNvSpPr/>
          <p:nvPr/>
        </p:nvSpPr>
        <p:spPr>
          <a:xfrm>
            <a:off x="4736493" y="3384885"/>
            <a:ext cx="2715064" cy="3263704"/>
          </a:xfrm>
          <a:prstGeom prst="rect">
            <a:avLst/>
          </a:prstGeom>
          <a:solidFill>
            <a:srgbClr val="72AD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3" name="Rectangle 12"/>
          <p:cNvSpPr/>
          <p:nvPr/>
        </p:nvSpPr>
        <p:spPr>
          <a:xfrm>
            <a:off x="7465626" y="3384884"/>
            <a:ext cx="2715064" cy="3263704"/>
          </a:xfrm>
          <a:prstGeom prst="rect">
            <a:avLst/>
          </a:prstGeom>
          <a:solidFill>
            <a:srgbClr val="F58C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4" name="TextBox 13"/>
          <p:cNvSpPr txBox="1"/>
          <p:nvPr/>
        </p:nvSpPr>
        <p:spPr>
          <a:xfrm>
            <a:off x="8267950" y="1082842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75283" y="4219073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14736" y="4219074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23748" y="995363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61683" y="4181435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23410" y="1086350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0370" y="382137"/>
            <a:ext cx="136768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9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sr-Latn-BA" sz="19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4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" t="9053" r="173" b="32401"/>
          <a:stretch/>
        </p:blipFill>
        <p:spPr>
          <a:xfrm>
            <a:off x="2025748" y="203866"/>
            <a:ext cx="8131126" cy="641998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60977"/>
              </p:ext>
            </p:extLst>
          </p:nvPr>
        </p:nvGraphicFramePr>
        <p:xfrm>
          <a:off x="2032000" y="196948"/>
          <a:ext cx="8127999" cy="64430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/>
                <a:gridCol w="2709333"/>
                <a:gridCol w="2709333"/>
              </a:tblGrid>
              <a:tr h="3221501">
                <a:tc>
                  <a:txBody>
                    <a:bodyPr/>
                    <a:lstStyle/>
                    <a:p>
                      <a:endParaRPr lang="sr-Latn-B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r-Latn-B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r-Latn-BA"/>
                    </a:p>
                  </a:txBody>
                  <a:tcPr/>
                </a:tc>
              </a:tr>
              <a:tr h="3221501">
                <a:tc>
                  <a:txBody>
                    <a:bodyPr/>
                    <a:lstStyle/>
                    <a:p>
                      <a:endParaRPr lang="sr-Latn-B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r-Latn-B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r-Latn-B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025748" y="178808"/>
            <a:ext cx="2715064" cy="326370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7" name="Rectangle 6"/>
          <p:cNvSpPr/>
          <p:nvPr/>
        </p:nvSpPr>
        <p:spPr>
          <a:xfrm>
            <a:off x="4752535" y="176464"/>
            <a:ext cx="2715064" cy="32637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8" name="Rectangle 7"/>
          <p:cNvSpPr/>
          <p:nvPr/>
        </p:nvSpPr>
        <p:spPr>
          <a:xfrm>
            <a:off x="7481668" y="176463"/>
            <a:ext cx="2715064" cy="32637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9" name="Rectangle 8"/>
          <p:cNvSpPr/>
          <p:nvPr/>
        </p:nvSpPr>
        <p:spPr>
          <a:xfrm>
            <a:off x="2025748" y="3387229"/>
            <a:ext cx="2715064" cy="3263704"/>
          </a:xfrm>
          <a:prstGeom prst="rect">
            <a:avLst/>
          </a:prstGeom>
          <a:solidFill>
            <a:srgbClr val="AA4B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0" name="Rectangle 9"/>
          <p:cNvSpPr/>
          <p:nvPr/>
        </p:nvSpPr>
        <p:spPr>
          <a:xfrm>
            <a:off x="4736493" y="3384885"/>
            <a:ext cx="2715064" cy="3263704"/>
          </a:xfrm>
          <a:prstGeom prst="rect">
            <a:avLst/>
          </a:prstGeom>
          <a:solidFill>
            <a:srgbClr val="72AD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1" name="Rectangle 10"/>
          <p:cNvSpPr/>
          <p:nvPr/>
        </p:nvSpPr>
        <p:spPr>
          <a:xfrm>
            <a:off x="7465626" y="3384884"/>
            <a:ext cx="2715064" cy="3263704"/>
          </a:xfrm>
          <a:prstGeom prst="rect">
            <a:avLst/>
          </a:prstGeom>
          <a:solidFill>
            <a:srgbClr val="F58C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2" name="TextBox 11"/>
          <p:cNvSpPr txBox="1"/>
          <p:nvPr/>
        </p:nvSpPr>
        <p:spPr>
          <a:xfrm>
            <a:off x="8253663" y="1082842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5283" y="4219073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14736" y="4219074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6610" y="1066801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61683" y="4181435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23410" y="1114925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5642" y="770021"/>
            <a:ext cx="10684042" cy="5406190"/>
          </a:xfrm>
          <a:prstGeom prst="roundRect">
            <a:avLst/>
          </a:prstGeom>
          <a:solidFill>
            <a:srgbClr val="94E3F6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 dirty="0"/>
          </a:p>
        </p:txBody>
      </p:sp>
      <p:sp>
        <p:nvSpPr>
          <p:cNvPr id="2" name="TextBox 1"/>
          <p:cNvSpPr txBox="1"/>
          <p:nvPr/>
        </p:nvSpPr>
        <p:spPr>
          <a:xfrm>
            <a:off x="1352394" y="1512366"/>
            <a:ext cx="829162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низа </a:t>
            </a:r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наведених установа избаци оне које ту </a:t>
            </a:r>
          </a:p>
          <a:p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е припадају</a:t>
            </a:r>
            <a:r>
              <a:rPr lang="sr-Cyrl-C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sr-Latn-B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Cyrl-C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Дом здравља, </a:t>
            </a:r>
            <a:endParaRPr lang="sr-Cyrl-C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Cyrl-C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стоматолошка </a:t>
            </a:r>
            <a:r>
              <a:rPr lang="sr-Cyrl-CS" sz="2800" dirty="0">
                <a:latin typeface="Arial" panose="020B0604020202020204" pitchFamily="34" charset="0"/>
                <a:cs typeface="Arial" panose="020B0604020202020204" pitchFamily="34" charset="0"/>
              </a:rPr>
              <a:t>амбуланта ,  </a:t>
            </a:r>
            <a:endParaRPr lang="sr-Cyrl-C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Cyrl-C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Cyrl-C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апотека,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Cyrl-C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Cyrl-C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љечилиште </a:t>
            </a:r>
            <a:r>
              <a:rPr lang="sr-Cyrl-C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CS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sr-Latn-B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375">
                        <a14:foregroundMark x1="44875" y1="25387" x2="44875" y2="25387"/>
                        <a14:foregroundMark x1="50250" y1="13777" x2="50250" y2="13777"/>
                        <a14:foregroundMark x1="55500" y1="14396" x2="55500" y2="14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7218" y="2271713"/>
            <a:ext cx="3898333" cy="282759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805514" y="3658215"/>
            <a:ext cx="3562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C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занатска радионица</a:t>
            </a:r>
            <a:endParaRPr lang="sr-Latn-BA" dirty="0"/>
          </a:p>
        </p:txBody>
      </p:sp>
      <p:sp>
        <p:nvSpPr>
          <p:cNvPr id="24" name="Rectangle 23"/>
          <p:cNvSpPr/>
          <p:nvPr/>
        </p:nvSpPr>
        <p:spPr>
          <a:xfrm>
            <a:off x="1805514" y="4443045"/>
            <a:ext cx="1237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C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</a:t>
            </a:r>
            <a:endParaRPr lang="sr-Latn-BA" dirty="0"/>
          </a:p>
        </p:txBody>
      </p:sp>
      <p:sp>
        <p:nvSpPr>
          <p:cNvPr id="25" name="TextBox 24"/>
          <p:cNvSpPr txBox="1"/>
          <p:nvPr/>
        </p:nvSpPr>
        <p:spPr>
          <a:xfrm>
            <a:off x="11630025" y="33432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r-Latn-BA" dirty="0"/>
          </a:p>
        </p:txBody>
      </p:sp>
    </p:spTree>
    <p:extLst>
      <p:ext uri="{BB962C8B-B14F-4D97-AF65-F5344CB8AC3E}">
        <p14:creationId xmlns:p14="http://schemas.microsoft.com/office/powerpoint/2010/main" val="261794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422" y="182598"/>
            <a:ext cx="8157155" cy="64928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52535" y="176464"/>
            <a:ext cx="2715064" cy="32637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8" name="Rectangle 7"/>
          <p:cNvSpPr/>
          <p:nvPr/>
        </p:nvSpPr>
        <p:spPr>
          <a:xfrm>
            <a:off x="7481668" y="176463"/>
            <a:ext cx="2715064" cy="32637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9" name="Rectangle 8"/>
          <p:cNvSpPr/>
          <p:nvPr/>
        </p:nvSpPr>
        <p:spPr>
          <a:xfrm>
            <a:off x="2009706" y="3435355"/>
            <a:ext cx="2715064" cy="3263704"/>
          </a:xfrm>
          <a:prstGeom prst="rect">
            <a:avLst/>
          </a:prstGeom>
          <a:solidFill>
            <a:srgbClr val="AA4B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0" name="Rectangle 9"/>
          <p:cNvSpPr/>
          <p:nvPr/>
        </p:nvSpPr>
        <p:spPr>
          <a:xfrm>
            <a:off x="4736493" y="3384885"/>
            <a:ext cx="2715064" cy="3263704"/>
          </a:xfrm>
          <a:prstGeom prst="rect">
            <a:avLst/>
          </a:prstGeom>
          <a:solidFill>
            <a:srgbClr val="72AD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1" name="Rectangle 10"/>
          <p:cNvSpPr/>
          <p:nvPr/>
        </p:nvSpPr>
        <p:spPr>
          <a:xfrm>
            <a:off x="7465626" y="3384884"/>
            <a:ext cx="2715064" cy="3263704"/>
          </a:xfrm>
          <a:prstGeom prst="rect">
            <a:avLst/>
          </a:prstGeom>
          <a:solidFill>
            <a:srgbClr val="F58C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2" name="TextBox 11"/>
          <p:cNvSpPr txBox="1"/>
          <p:nvPr/>
        </p:nvSpPr>
        <p:spPr>
          <a:xfrm>
            <a:off x="8253663" y="1082842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5283" y="4219073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14736" y="4219074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6610" y="1066801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61683" y="4181435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38532" y="3357349"/>
            <a:ext cx="136768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9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sr-Latn-BA" sz="19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9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422" y="182598"/>
            <a:ext cx="8157155" cy="64928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2535" y="176464"/>
            <a:ext cx="2715064" cy="32637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7" name="Rectangle 6"/>
          <p:cNvSpPr/>
          <p:nvPr/>
        </p:nvSpPr>
        <p:spPr>
          <a:xfrm>
            <a:off x="7481668" y="176463"/>
            <a:ext cx="2715064" cy="32637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8" name="Rectangle 7"/>
          <p:cNvSpPr/>
          <p:nvPr/>
        </p:nvSpPr>
        <p:spPr>
          <a:xfrm>
            <a:off x="2009706" y="3435355"/>
            <a:ext cx="2715064" cy="3263704"/>
          </a:xfrm>
          <a:prstGeom prst="rect">
            <a:avLst/>
          </a:prstGeom>
          <a:solidFill>
            <a:srgbClr val="AA4B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9" name="Rectangle 8"/>
          <p:cNvSpPr/>
          <p:nvPr/>
        </p:nvSpPr>
        <p:spPr>
          <a:xfrm>
            <a:off x="4736493" y="3384885"/>
            <a:ext cx="2715064" cy="3263704"/>
          </a:xfrm>
          <a:prstGeom prst="rect">
            <a:avLst/>
          </a:prstGeom>
          <a:solidFill>
            <a:srgbClr val="72AD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0" name="Rectangle 9"/>
          <p:cNvSpPr/>
          <p:nvPr/>
        </p:nvSpPr>
        <p:spPr>
          <a:xfrm>
            <a:off x="7465626" y="3384884"/>
            <a:ext cx="2715064" cy="3263704"/>
          </a:xfrm>
          <a:prstGeom prst="rect">
            <a:avLst/>
          </a:prstGeom>
          <a:solidFill>
            <a:srgbClr val="F58C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1" name="TextBox 10"/>
          <p:cNvSpPr txBox="1"/>
          <p:nvPr/>
        </p:nvSpPr>
        <p:spPr>
          <a:xfrm>
            <a:off x="8253663" y="1082842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75283" y="4219073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14736" y="4219074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6610" y="1066801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61683" y="4181435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5642" y="770021"/>
            <a:ext cx="10684042" cy="5406190"/>
          </a:xfrm>
          <a:prstGeom prst="roundRect">
            <a:avLst/>
          </a:prstGeom>
          <a:solidFill>
            <a:srgbClr val="94E3F6"/>
          </a:solidFill>
          <a:ln w="76200">
            <a:solidFill>
              <a:srgbClr val="F58C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pic>
        <p:nvPicPr>
          <p:cNvPr id="20" name="Picture 19" descr="A picture containing room&#10;&#10;Description automatically generated">
            <a:extLst>
              <a:ext uri="{FF2B5EF4-FFF2-40B4-BE49-F238E27FC236}">
                <a16:creationId xmlns:a16="http://schemas.microsoft.com/office/drawing/2014/main" xmlns="" id="{AFE44388-262B-442D-8FD4-BF226B88F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7943887" y="3359546"/>
            <a:ext cx="2980786" cy="2623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4027" y="1424066"/>
            <a:ext cx="7020320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Заокружи слово испред тачног одговора.</a:t>
            </a:r>
          </a:p>
          <a:p>
            <a:pPr lvl="0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Предузећа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су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/>
            <a:endParaRPr lang="sr-Latn-B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 а ) културне установе </a:t>
            </a:r>
            <a:endParaRPr lang="sr-Latn-B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 б) васпитне установе </a:t>
            </a:r>
            <a:endParaRPr lang="sr-Latn-B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 в ) радне организације </a:t>
            </a:r>
            <a:endParaRPr lang="sr-Latn-B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728787" y="4543425"/>
            <a:ext cx="457200" cy="61436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54971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422" y="182598"/>
            <a:ext cx="8157155" cy="64928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2535" y="176464"/>
            <a:ext cx="2715064" cy="32637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7" name="Rectangle 6"/>
          <p:cNvSpPr/>
          <p:nvPr/>
        </p:nvSpPr>
        <p:spPr>
          <a:xfrm>
            <a:off x="7481668" y="176463"/>
            <a:ext cx="2715064" cy="32637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8" name="Rectangle 7"/>
          <p:cNvSpPr/>
          <p:nvPr/>
        </p:nvSpPr>
        <p:spPr>
          <a:xfrm>
            <a:off x="2009706" y="3435355"/>
            <a:ext cx="2715064" cy="3263704"/>
          </a:xfrm>
          <a:prstGeom prst="rect">
            <a:avLst/>
          </a:prstGeom>
          <a:solidFill>
            <a:srgbClr val="AA4B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9" name="Rectangle 8"/>
          <p:cNvSpPr/>
          <p:nvPr/>
        </p:nvSpPr>
        <p:spPr>
          <a:xfrm>
            <a:off x="4736493" y="3384885"/>
            <a:ext cx="2715064" cy="3263704"/>
          </a:xfrm>
          <a:prstGeom prst="rect">
            <a:avLst/>
          </a:prstGeom>
          <a:solidFill>
            <a:srgbClr val="72AD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1" name="TextBox 10"/>
          <p:cNvSpPr txBox="1"/>
          <p:nvPr/>
        </p:nvSpPr>
        <p:spPr>
          <a:xfrm>
            <a:off x="8253663" y="1082842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75283" y="4219073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14736" y="4219074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6610" y="1066801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93122" y="423081"/>
            <a:ext cx="136768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9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sr-Latn-BA" sz="19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3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422" y="182598"/>
            <a:ext cx="8157155" cy="64928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2535" y="176464"/>
            <a:ext cx="2715064" cy="32637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7" name="Rectangle 6"/>
          <p:cNvSpPr/>
          <p:nvPr/>
        </p:nvSpPr>
        <p:spPr>
          <a:xfrm>
            <a:off x="7481668" y="176463"/>
            <a:ext cx="2715064" cy="32637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8" name="Rectangle 7"/>
          <p:cNvSpPr/>
          <p:nvPr/>
        </p:nvSpPr>
        <p:spPr>
          <a:xfrm>
            <a:off x="2009706" y="3435355"/>
            <a:ext cx="2715064" cy="3263704"/>
          </a:xfrm>
          <a:prstGeom prst="rect">
            <a:avLst/>
          </a:prstGeom>
          <a:solidFill>
            <a:srgbClr val="AA4B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9" name="Rectangle 8"/>
          <p:cNvSpPr/>
          <p:nvPr/>
        </p:nvSpPr>
        <p:spPr>
          <a:xfrm>
            <a:off x="4736493" y="3384885"/>
            <a:ext cx="2715064" cy="3263704"/>
          </a:xfrm>
          <a:prstGeom prst="rect">
            <a:avLst/>
          </a:prstGeom>
          <a:solidFill>
            <a:srgbClr val="72AD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0" name="TextBox 9"/>
          <p:cNvSpPr txBox="1"/>
          <p:nvPr/>
        </p:nvSpPr>
        <p:spPr>
          <a:xfrm>
            <a:off x="8253663" y="1082842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5283" y="4219073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14736" y="4219074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6610" y="1066801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5642" y="770021"/>
            <a:ext cx="10684042" cy="5406190"/>
          </a:xfrm>
          <a:prstGeom prst="roundRect">
            <a:avLst/>
          </a:prstGeom>
          <a:solidFill>
            <a:srgbClr val="94E3F6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r-Latn-B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1FE4763-F546-4A09-BCCB-AE3E15EC60BC}"/>
              </a:ext>
            </a:extLst>
          </p:cNvPr>
          <p:cNvSpPr txBox="1"/>
          <p:nvPr/>
        </p:nvSpPr>
        <p:spPr>
          <a:xfrm>
            <a:off x="5092505" y="3024554"/>
            <a:ext cx="2138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6DAFC4E-E7E8-44A7-A879-1FF516A423D7}"/>
              </a:ext>
            </a:extLst>
          </p:cNvPr>
          <p:cNvSpPr txBox="1"/>
          <p:nvPr/>
        </p:nvSpPr>
        <p:spPr>
          <a:xfrm>
            <a:off x="5244905" y="3176954"/>
            <a:ext cx="2138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174153" y="1111614"/>
            <a:ext cx="857003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 квадратић поред тачне тврдње упиши слово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а поред тврдње која није тачна, слово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анатлије су људи који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се баве производњом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обавља</a:t>
            </a:r>
            <a:r>
              <a:rPr lang="sr-Cyrl-R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њем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разних услуга.  </a:t>
            </a:r>
            <a:endParaRPr lang="sr-Latn-B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Библиотекар је особа која штампа књиге. </a:t>
            </a:r>
            <a:endParaRPr lang="sr-Latn-BA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Апотекари раде у здравственим установама.  </a:t>
            </a:r>
            <a:endParaRPr lang="sr-Latn-BA" sz="2800" dirty="0"/>
          </a:p>
          <a:p>
            <a:endParaRPr lang="sr-Latn-B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185300"/>
              </p:ext>
            </p:extLst>
          </p:nvPr>
        </p:nvGraphicFramePr>
        <p:xfrm>
          <a:off x="8297888" y="3627756"/>
          <a:ext cx="711201" cy="554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201"/>
              </a:tblGrid>
              <a:tr h="554500">
                <a:tc>
                  <a:txBody>
                    <a:bodyPr/>
                    <a:lstStyle/>
                    <a:p>
                      <a:endParaRPr lang="sr-Latn-BA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710919"/>
              </p:ext>
            </p:extLst>
          </p:nvPr>
        </p:nvGraphicFramePr>
        <p:xfrm>
          <a:off x="8974944" y="4319802"/>
          <a:ext cx="711201" cy="554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201"/>
              </a:tblGrid>
              <a:tr h="554500">
                <a:tc>
                  <a:txBody>
                    <a:bodyPr/>
                    <a:lstStyle/>
                    <a:p>
                      <a:endParaRPr lang="sr-Latn-BA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523662"/>
              </p:ext>
            </p:extLst>
          </p:nvPr>
        </p:nvGraphicFramePr>
        <p:xfrm>
          <a:off x="6032366" y="3034966"/>
          <a:ext cx="711201" cy="554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201"/>
              </a:tblGrid>
              <a:tr h="554500">
                <a:tc>
                  <a:txBody>
                    <a:bodyPr/>
                    <a:lstStyle/>
                    <a:p>
                      <a:endParaRPr lang="sr-Latn-B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069" y="1415553"/>
            <a:ext cx="2324511" cy="4536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116853" y="3057526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sr-Latn-B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153523" y="4352925"/>
            <a:ext cx="404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sr-Latn-B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453437" y="366712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800" b="1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endParaRPr lang="sr-Latn-B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05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422" y="182598"/>
            <a:ext cx="8157155" cy="64928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2535" y="176464"/>
            <a:ext cx="2715064" cy="32637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8" name="Rectangle 7"/>
          <p:cNvSpPr/>
          <p:nvPr/>
        </p:nvSpPr>
        <p:spPr>
          <a:xfrm>
            <a:off x="2009706" y="3435355"/>
            <a:ext cx="2715064" cy="3263704"/>
          </a:xfrm>
          <a:prstGeom prst="rect">
            <a:avLst/>
          </a:prstGeom>
          <a:solidFill>
            <a:srgbClr val="AA4B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9" name="Rectangle 8"/>
          <p:cNvSpPr/>
          <p:nvPr/>
        </p:nvSpPr>
        <p:spPr>
          <a:xfrm>
            <a:off x="4736493" y="3384885"/>
            <a:ext cx="2715064" cy="3263704"/>
          </a:xfrm>
          <a:prstGeom prst="rect">
            <a:avLst/>
          </a:prstGeom>
          <a:solidFill>
            <a:srgbClr val="72AD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1" name="TextBox 10"/>
          <p:cNvSpPr txBox="1"/>
          <p:nvPr/>
        </p:nvSpPr>
        <p:spPr>
          <a:xfrm>
            <a:off x="2775283" y="4219073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14736" y="4219074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6610" y="1066801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3074" y="3357349"/>
            <a:ext cx="136768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99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  <a:endParaRPr lang="sr-Latn-BA" sz="199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5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422" y="182598"/>
            <a:ext cx="8157155" cy="64928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2535" y="176464"/>
            <a:ext cx="2715064" cy="32637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7" name="Rectangle 6"/>
          <p:cNvSpPr/>
          <p:nvPr/>
        </p:nvSpPr>
        <p:spPr>
          <a:xfrm>
            <a:off x="2009706" y="3435355"/>
            <a:ext cx="2715064" cy="3263704"/>
          </a:xfrm>
          <a:prstGeom prst="rect">
            <a:avLst/>
          </a:prstGeom>
          <a:solidFill>
            <a:srgbClr val="AA4B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8" name="Rectangle 7"/>
          <p:cNvSpPr/>
          <p:nvPr/>
        </p:nvSpPr>
        <p:spPr>
          <a:xfrm>
            <a:off x="4736493" y="3384885"/>
            <a:ext cx="2715064" cy="3263704"/>
          </a:xfrm>
          <a:prstGeom prst="rect">
            <a:avLst/>
          </a:prstGeom>
          <a:solidFill>
            <a:srgbClr val="72AD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9" name="TextBox 8"/>
          <p:cNvSpPr txBox="1"/>
          <p:nvPr/>
        </p:nvSpPr>
        <p:spPr>
          <a:xfrm>
            <a:off x="2775283" y="4219073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4736" y="4219074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6610" y="1066801"/>
            <a:ext cx="15881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r-Latn-B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5642" y="770021"/>
            <a:ext cx="10684042" cy="5406190"/>
          </a:xfrm>
          <a:prstGeom prst="roundRect">
            <a:avLst/>
          </a:prstGeom>
          <a:solidFill>
            <a:srgbClr val="94E3F6"/>
          </a:solidFill>
          <a:ln w="76200">
            <a:solidFill>
              <a:srgbClr val="AA4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3" name="TextBox 2"/>
          <p:cNvSpPr txBox="1"/>
          <p:nvPr/>
        </p:nvSpPr>
        <p:spPr>
          <a:xfrm>
            <a:off x="1909841" y="1597390"/>
            <a:ext cx="53482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Наброј културне установе.</a:t>
            </a:r>
          </a:p>
          <a:p>
            <a:pPr lvl="0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Библиотеке,</a:t>
            </a:r>
          </a:p>
          <a:p>
            <a:pPr lvl="0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sr-Cyrl-RS" sz="28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озоришта,</a:t>
            </a:r>
          </a:p>
          <a:p>
            <a:pPr lvl="0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музеји,</a:t>
            </a:r>
          </a:p>
          <a:p>
            <a:pPr lvl="0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галерије,</a:t>
            </a:r>
          </a:p>
          <a:p>
            <a:pPr lvl="0"/>
            <a:r>
              <a:rPr lang="ru-RU" sz="2800" smtClean="0">
                <a:latin typeface="Arial" panose="020B0604020202020204" pitchFamily="34" charset="0"/>
                <a:cs typeface="Arial" panose="020B0604020202020204" pitchFamily="34" charset="0"/>
              </a:rPr>
              <a:t>	биоскопи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B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478" y="1866897"/>
            <a:ext cx="3184389" cy="354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5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285</Words>
  <Application>Microsoft Office PowerPoint</Application>
  <PresentationFormat>Custom</PresentationFormat>
  <Paragraphs>104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Природа и друштво 3.разред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Snježana Maksimović</dc:creator>
  <cp:lastModifiedBy>Korisnik</cp:lastModifiedBy>
  <cp:revision>35</cp:revision>
  <dcterms:created xsi:type="dcterms:W3CDTF">2020-05-19T19:04:48Z</dcterms:created>
  <dcterms:modified xsi:type="dcterms:W3CDTF">2021-01-17T15:53:40Z</dcterms:modified>
</cp:coreProperties>
</file>