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 smtClean="0"/>
              <a:t>МАТЕМАТИКА</a:t>
            </a:r>
            <a:br>
              <a:rPr lang="sr-Cyrl-BA" b="1" dirty="0" smtClean="0"/>
            </a:br>
            <a:r>
              <a:rPr lang="de-DE" sz="5400" b="1" dirty="0"/>
              <a:t>9</a:t>
            </a:r>
            <a:r>
              <a:rPr lang="sr-Cyrl-BA" sz="5400" b="1" dirty="0" smtClean="0"/>
              <a:t>. РАЗРЕД</a:t>
            </a:r>
            <a:endParaRPr lang="sr-Latn-BA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9699" y="4830362"/>
            <a:ext cx="4773613" cy="1445620"/>
          </a:xfrm>
        </p:spPr>
        <p:txBody>
          <a:bodyPr>
            <a:normAutofit lnSpcReduction="10000"/>
          </a:bodyPr>
          <a:lstStyle/>
          <a:p>
            <a:r>
              <a:rPr lang="sr-Cyrl-BA" dirty="0" smtClean="0"/>
              <a:t>                                                                  </a:t>
            </a:r>
            <a:r>
              <a:rPr lang="sr-Cyrl-BA" dirty="0" smtClean="0">
                <a:solidFill>
                  <a:srgbClr val="FFFF00"/>
                </a:solidFill>
              </a:rPr>
              <a:t>НАСТАВНИК: ДАЈАНА ОСТОЈИЋ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ЈУ ОШ „МАЈКА КНЕЖОПОЉКА“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кнежица</a:t>
            </a:r>
          </a:p>
          <a:p>
            <a:pPr algn="r"/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50361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sr-Cyrl-BA" b="1" dirty="0" smtClean="0"/>
              <a:t>ЗАПРЕМИНА ПИРАМИДЕ</a:t>
            </a:r>
            <a:endParaRPr lang="sr-Latn-B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/>
              <a:t>- ЧАС УТВРЂИВАЊА -</a:t>
            </a:r>
            <a:endParaRPr lang="sr-Latn-B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291" y="5118541"/>
            <a:ext cx="4840644" cy="15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9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5400" b="1" dirty="0" smtClean="0"/>
              <a:t>ЗАПРЕМИНА ПИРАМИДЕ</a:t>
            </a:r>
            <a:endParaRPr lang="sr-Latn-BA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2" y="1689100"/>
                <a:ext cx="11126788" cy="4914900"/>
              </a:xfrm>
              <a:noFill/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Cyrl-BA" sz="2800" dirty="0" smtClean="0"/>
                  <a:t>Запремина било које пирамиде је: </a:t>
                </a:r>
                <a:r>
                  <a:rPr lang="sr-Latn-BA" sz="3600" b="1" dirty="0" smtClean="0">
                    <a:solidFill>
                      <a:srgbClr val="FFFF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sr-Latn-BA" sz="3600" b="1" dirty="0" smtClean="0">
                    <a:solidFill>
                      <a:srgbClr val="FFFF00"/>
                    </a:solidFill>
                  </a:rPr>
                  <a:t> B· H</a:t>
                </a:r>
              </a:p>
              <a:p>
                <a:pPr marL="0" indent="0">
                  <a:buNone/>
                </a:pPr>
                <a:endParaRPr lang="sr-Latn-BA" sz="3600" b="1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sr-Cyrl-BA" sz="2800" dirty="0" smtClean="0"/>
                  <a:t>Правилна тространа пирамида: </a:t>
                </a:r>
                <a:r>
                  <a:rPr lang="sr-Latn-BA" sz="3600" b="1" dirty="0" smtClean="0">
                    <a:solidFill>
                      <a:srgbClr val="FFFF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36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36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sr-Latn-BA" sz="36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36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36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sr-Latn-BA" sz="36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num>
                      <m:den>
                        <m: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sr-Latn-BA" sz="2800" dirty="0" smtClean="0"/>
                  <a:t> </a:t>
                </a:r>
                <a:r>
                  <a:rPr lang="sr-Latn-BA" sz="3600" b="1" dirty="0" smtClean="0">
                    <a:solidFill>
                      <a:srgbClr val="FFFF00"/>
                    </a:solidFill>
                  </a:rPr>
                  <a:t>· H</a:t>
                </a:r>
              </a:p>
              <a:p>
                <a:pPr marL="0" indent="0">
                  <a:buNone/>
                </a:pPr>
                <a:endParaRPr lang="sr-Cyrl-BA" sz="2800" dirty="0" smtClean="0"/>
              </a:p>
              <a:p>
                <a:pPr marL="0" indent="0">
                  <a:buNone/>
                </a:pPr>
                <a:r>
                  <a:rPr lang="sr-Cyrl-BA" sz="2800" dirty="0" smtClean="0"/>
                  <a:t>Правилна четворострана пирамида: </a:t>
                </a:r>
                <a:r>
                  <a:rPr lang="sr-Latn-BA" sz="3600" b="1" dirty="0" smtClean="0">
                    <a:solidFill>
                      <a:srgbClr val="FFFF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sr-Latn-BA" sz="3600" b="1" dirty="0" smtClean="0">
                    <a:solidFill>
                      <a:srgbClr val="FFFF00"/>
                    </a:solidFill>
                  </a:rPr>
                  <a:t> ·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36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36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sr-Latn-BA" sz="36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r-Latn-BA" sz="3600" b="1" dirty="0" smtClean="0">
                    <a:solidFill>
                      <a:srgbClr val="FFFF00"/>
                    </a:solidFill>
                  </a:rPr>
                  <a:t>· H</a:t>
                </a:r>
                <a:endParaRPr lang="sr-Cyrl-BA" sz="3600" b="1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endParaRPr lang="sr-Cyrl-BA" sz="2800" dirty="0"/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Cyrl-BA" sz="2800" dirty="0" smtClean="0"/>
                  <a:t>Правилна шестострана пирамида: </a:t>
                </a:r>
                <a:r>
                  <a:rPr lang="sr-Latn-BA" sz="3600" b="1" dirty="0">
                    <a:solidFill>
                      <a:srgbClr val="FFFF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36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36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36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sr-Latn-BA" sz="36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36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36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sr-Latn-BA" sz="36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num>
                      <m:den>
                        <m:r>
                          <a:rPr lang="sr-Latn-BA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</a:t>
                </a:r>
                <a:r>
                  <a:rPr lang="sr-Latn-BA" sz="3600" b="1" dirty="0">
                    <a:solidFill>
                      <a:srgbClr val="FFFF00"/>
                    </a:solidFill>
                  </a:rPr>
                  <a:t>· H</a:t>
                </a:r>
              </a:p>
              <a:p>
                <a:pPr marL="0" indent="0">
                  <a:buNone/>
                </a:pPr>
                <a:endParaRPr lang="sr-Latn-B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2" y="1689100"/>
                <a:ext cx="11126788" cy="4914900"/>
              </a:xfrm>
              <a:blipFill>
                <a:blip r:embed="rId2"/>
                <a:stretch>
                  <a:fillRect l="-986" t="-86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63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9767889" cy="1400530"/>
              </a:xfrm>
            </p:spPr>
            <p:txBody>
              <a:bodyPr/>
              <a:lstStyle/>
              <a:p>
                <a:pPr algn="just"/>
                <a:r>
                  <a:rPr lang="sr-Cyrl-BA" sz="2800" dirty="0" smtClean="0"/>
                  <a:t>Примјер 1. Основна ивица правилне тростране пирамиде износи а= 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sr-Cyrl-BA" sz="2800" dirty="0" smtClean="0"/>
                  <a:t> </a:t>
                </a:r>
                <a:r>
                  <a:rPr lang="sr-Latn-BA" sz="2800" dirty="0" smtClean="0"/>
                  <a:t>cm, </a:t>
                </a:r>
                <a:r>
                  <a:rPr lang="sr-Cyrl-BA" sz="2800" dirty="0" smtClean="0"/>
                  <a:t>висина Н= 4</a:t>
                </a:r>
                <a:r>
                  <a:rPr lang="sr-Latn-BA" sz="2800" dirty="0" smtClean="0"/>
                  <a:t>cm. </a:t>
                </a:r>
                <a:r>
                  <a:rPr lang="sr-Cyrl-BA" sz="2800" dirty="0" smtClean="0"/>
                  <a:t>Израчунати запремину пирамиде.</a:t>
                </a:r>
                <a:endParaRPr lang="sr-Latn-BA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9767889" cy="1400530"/>
              </a:xfrm>
              <a:blipFill>
                <a:blip r:embed="rId2"/>
                <a:stretch>
                  <a:fillRect l="-1311" t="-4348" r="-1248" b="-1304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2" y="2052918"/>
                <a:ext cx="2757488" cy="461458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sz="2800" dirty="0" smtClean="0">
                    <a:solidFill>
                      <a:srgbClr val="EBEBEB"/>
                    </a:solidFill>
                  </a:rPr>
                  <a:t>а= 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Cyrl-BA" sz="2800" i="1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Cyrl-BA" sz="2800" i="1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sr-Cyrl-BA" sz="2800" dirty="0">
                    <a:solidFill>
                      <a:srgbClr val="EBEBEB"/>
                    </a:solidFill>
                  </a:rPr>
                  <a:t> </a:t>
                </a:r>
                <a:r>
                  <a:rPr lang="sr-Latn-BA" sz="2800" dirty="0" smtClean="0">
                    <a:solidFill>
                      <a:srgbClr val="EBEBEB"/>
                    </a:solidFill>
                  </a:rPr>
                  <a:t>cm</a:t>
                </a:r>
                <a:endParaRPr lang="sr-Cyrl-BA" sz="2800" dirty="0" smtClean="0">
                  <a:solidFill>
                    <a:srgbClr val="EBEBEB"/>
                  </a:solidFill>
                </a:endParaRPr>
              </a:p>
              <a:p>
                <a:pPr marL="0" indent="0">
                  <a:buNone/>
                </a:pPr>
                <a:r>
                  <a:rPr lang="sr-Cyrl-BA" sz="2800" dirty="0">
                    <a:solidFill>
                      <a:srgbClr val="EBEBEB"/>
                    </a:solidFill>
                  </a:rPr>
                  <a:t>Н= 4</a:t>
                </a:r>
                <a:r>
                  <a:rPr lang="sr-Latn-BA" sz="2800" dirty="0" smtClean="0">
                    <a:solidFill>
                      <a:srgbClr val="EBEBEB"/>
                    </a:solidFill>
                  </a:rPr>
                  <a:t>cm</a:t>
                </a:r>
                <a:endParaRPr lang="sr-Cyrl-BA" sz="2800" dirty="0" smtClean="0">
                  <a:solidFill>
                    <a:srgbClr val="EBEBEB"/>
                  </a:solidFill>
                </a:endParaRPr>
              </a:p>
              <a:p>
                <a:pPr marL="0" indent="0">
                  <a:buNone/>
                </a:pPr>
                <a:r>
                  <a:rPr lang="sr-Latn-BA" sz="2800" dirty="0" smtClean="0">
                    <a:solidFill>
                      <a:srgbClr val="EBEBEB"/>
                    </a:solidFill>
                  </a:rPr>
                  <a:t>V= ?</a:t>
                </a:r>
                <a:endParaRPr lang="sr-Latn-BA" sz="2800" dirty="0">
                  <a:solidFill>
                    <a:srgbClr val="EBEBEB"/>
                  </a:solidFill>
                </a:endParaRP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 smtClean="0">
                    <a:solidFill>
                      <a:schemeClr val="tx1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schemeClr val="tx1"/>
                    </a:solidFill>
                  </a:rPr>
                  <a:t> </a:t>
                </a:r>
                <a:r>
                  <a:rPr lang="sr-Latn-BA" sz="2800" dirty="0" smtClean="0">
                    <a:solidFill>
                      <a:schemeClr val="tx1"/>
                    </a:solidFill>
                  </a:rPr>
                  <a:t>·B</a:t>
                </a:r>
                <a:r>
                  <a:rPr lang="sr-Latn-BA" sz="2800" dirty="0">
                    <a:solidFill>
                      <a:schemeClr val="tx1"/>
                    </a:solidFill>
                  </a:rPr>
                  <a:t>· </a:t>
                </a:r>
                <a:r>
                  <a:rPr lang="sr-Latn-BA" sz="2800" dirty="0" smtClean="0">
                    <a:solidFill>
                      <a:schemeClr val="tx1"/>
                    </a:solidFill>
                  </a:rPr>
                  <a:t>H</a:t>
                </a: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 smtClean="0"/>
                  <a:t>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BA" sz="2800" dirty="0" smtClean="0">
                  <a:solidFill>
                    <a:schemeClr val="tx1"/>
                  </a:solidFill>
                </a:endParaRP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 smtClean="0">
                    <a:solidFill>
                      <a:schemeClr val="tx1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BA" sz="2800" i="1">
                        <a:latin typeface="Cambria Math" panose="02040503050406030204" pitchFamily="18" charset="0"/>
                      </a:rPr>
                      <m:t>·</m:t>
                    </m:r>
                    <m:f>
                      <m:fPr>
                        <m:ctrlPr>
                          <a:rPr lang="sr-Latn-BA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schemeClr val="tx1"/>
                    </a:solidFill>
                  </a:rPr>
                  <a:t> · H</a:t>
                </a: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endParaRPr lang="sr-Latn-BA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2" y="2052918"/>
                <a:ext cx="2757488" cy="4614582"/>
              </a:xfrm>
              <a:blipFill>
                <a:blip r:embed="rId3"/>
                <a:stretch>
                  <a:fillRect l="-4646" t="-52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46111" y="3136900"/>
            <a:ext cx="2122489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285" y="1508305"/>
            <a:ext cx="2171429" cy="28761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16400" y="2794000"/>
                <a:ext cx="3302000" cy="3107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3</m:t>
                        </m:r>
                      </m:den>
                    </m:f>
                    <m:r>
                      <a:rPr lang="sr-Latn-BA" sz="2800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·</m:t>
                    </m:r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sr-Latn-BA" sz="28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(6</m:t>
                            </m:r>
                            <m:rad>
                              <m:radPr>
                                <m:degHide m:val="on"/>
                                <m:ctrlPr>
                                  <a:rPr lang="sr-Latn-BA" sz="28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+mj-ea"/>
                                    <a:cs typeface="+mj-cs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BA" sz="28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+mj-ea"/>
                                    <a:cs typeface="+mj-cs"/>
                                  </a:rPr>
                                  <m:t>3 </m:t>
                                </m:r>
                              </m:e>
                            </m:rad>
                            <m:r>
                              <a:rPr lang="sr-Latn-BA" sz="28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)</m:t>
                            </m:r>
                          </m:e>
                          <m:sup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 · 4</a:t>
                </a:r>
                <a:endParaRPr lang="sr-Latn-BA" sz="2800" dirty="0" smtClean="0">
                  <a:solidFill>
                    <a:prstClr val="white"/>
                  </a:solidFill>
                  <a:ea typeface="+mj-ea"/>
                  <a:cs typeface="+mj-cs"/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>
                    <a:solidFill>
                      <a:prstClr val="white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BA" sz="28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sr-Latn-BA" sz="2800" dirty="0" smtClean="0">
                    <a:solidFill>
                      <a:prstClr val="white"/>
                    </a:solidFill>
                  </a:rPr>
                  <a:t> </a:t>
                </a:r>
                <a:r>
                  <a:rPr lang="sr-Latn-BA" sz="2400" dirty="0" smtClean="0">
                    <a:solidFill>
                      <a:prstClr val="white"/>
                    </a:solidFill>
                  </a:rPr>
                  <a:t>36 · 3 ·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sr-Latn-BA" sz="2400" dirty="0" smtClean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endParaRPr lang="sr-Latn-BA" sz="2400" dirty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endParaRPr lang="sr-Latn-BA" sz="2400" dirty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endParaRPr lang="sr-Latn-BA" sz="2800" dirty="0">
                  <a:solidFill>
                    <a:prstClr val="white"/>
                  </a:solidFill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400" y="2794000"/>
                <a:ext cx="3302000" cy="3107774"/>
              </a:xfrm>
              <a:prstGeom prst="rect">
                <a:avLst/>
              </a:prstGeom>
              <a:blipFill>
                <a:blip r:embed="rId5"/>
                <a:stretch>
                  <a:fillRect l="-388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V="1">
            <a:off x="5867400" y="3340100"/>
            <a:ext cx="254000" cy="2032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946900" y="3136900"/>
            <a:ext cx="266700" cy="2032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83285" y="4076700"/>
            <a:ext cx="247515" cy="1778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975485" y="3886200"/>
            <a:ext cx="234815" cy="1905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37050" y="4470400"/>
                <a:ext cx="2120900" cy="7112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>
                    <a:solidFill>
                      <a:prstClr val="white"/>
                    </a:solidFill>
                  </a:rPr>
                  <a:t>V = 36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sr-Latn-BA" sz="24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400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sr-Latn-BA" sz="2400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BA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050" y="4470400"/>
                <a:ext cx="2120900" cy="7112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8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9755189" cy="1400530"/>
              </a:xfrm>
            </p:spPr>
            <p:txBody>
              <a:bodyPr/>
              <a:lstStyle/>
              <a:p>
                <a:pPr algn="just"/>
                <a:r>
                  <a:rPr lang="sr-Cyrl-BA" sz="2800" dirty="0" smtClean="0"/>
                  <a:t>Примјер 2. Ако је површина омотача правилне четворостране пирамиде М= 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dm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r-Latn-BA" sz="2800" dirty="0" smtClean="0"/>
                  <a:t> a </a:t>
                </a:r>
                <a:r>
                  <a:rPr lang="sr-Cyrl-BA" sz="2800" dirty="0" smtClean="0"/>
                  <a:t>бочна висина </a:t>
                </a:r>
                <a:r>
                  <a:rPr lang="sr-Latn-BA" sz="2800" dirty="0" smtClean="0"/>
                  <a:t>h= 25 cm, </a:t>
                </a:r>
                <a:r>
                  <a:rPr lang="sr-Cyrl-BA" sz="2800" dirty="0" smtClean="0"/>
                  <a:t>колика је запремина? </a:t>
                </a:r>
                <a:endParaRPr lang="sr-Latn-BA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9755189" cy="1400530"/>
              </a:xfrm>
              <a:blipFill>
                <a:blip r:embed="rId2"/>
                <a:stretch>
                  <a:fillRect l="-1313" t="-4348" r="-1250" b="-10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2" y="2052918"/>
                <a:ext cx="3455988" cy="419548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800" dirty="0" smtClean="0">
                    <a:solidFill>
                      <a:srgbClr val="EBEBEB"/>
                    </a:solidFill>
                  </a:rPr>
                  <a:t>М= 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dm</m:t>
                        </m:r>
                      </m:e>
                      <m:sup>
                        <m:r>
                          <a:rPr lang="sr-Latn-BA" sz="280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BA" sz="2800" dirty="0" smtClean="0"/>
                  <a:t> = 700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0" smtClean="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  <m:r>
                          <m:rPr>
                            <m:sty m:val="p"/>
                          </m:rPr>
                          <a:rPr lang="sr-Latn-BA" sz="280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sr-Latn-BA" sz="280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Cyrl-BA" sz="2800" dirty="0" smtClean="0"/>
              </a:p>
              <a:p>
                <a:pPr marL="0" indent="0">
                  <a:buNone/>
                </a:pPr>
                <a:r>
                  <a:rPr lang="sr-Latn-BA" sz="2800" dirty="0">
                    <a:solidFill>
                      <a:srgbClr val="EBEBEB"/>
                    </a:solidFill>
                  </a:rPr>
                  <a:t>h= 25 </a:t>
                </a:r>
                <a:r>
                  <a:rPr lang="sr-Latn-BA" sz="2800" dirty="0" smtClean="0">
                    <a:solidFill>
                      <a:srgbClr val="EBEBEB"/>
                    </a:solidFill>
                  </a:rPr>
                  <a:t>cm</a:t>
                </a:r>
                <a:endParaRPr lang="sr-Cyrl-BA" sz="2800" dirty="0" smtClean="0">
                  <a:solidFill>
                    <a:srgbClr val="EBEBEB"/>
                  </a:solidFill>
                </a:endParaRPr>
              </a:p>
              <a:p>
                <a:pPr marL="0" indent="0">
                  <a:buNone/>
                </a:pPr>
                <a:r>
                  <a:rPr lang="sr-Latn-BA" sz="2800" dirty="0" smtClean="0">
                    <a:solidFill>
                      <a:srgbClr val="EBEBEB"/>
                    </a:solidFill>
                  </a:rPr>
                  <a:t>V =?</a:t>
                </a:r>
                <a:endParaRPr lang="sr-Cyrl-BA" sz="2800" dirty="0" smtClean="0"/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>
                    <a:solidFill>
                      <a:prstClr val="white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·</a:t>
                </a:r>
                <a:r>
                  <a:rPr lang="sr-Cyrl-BA" sz="2800" dirty="0" smtClean="0">
                    <a:solidFill>
                      <a:prstClr val="white"/>
                    </a:solidFill>
                  </a:rPr>
                  <a:t>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B</a:t>
                </a:r>
                <a:r>
                  <a:rPr lang="sr-Latn-BA" sz="2800" dirty="0">
                    <a:solidFill>
                      <a:prstClr val="white"/>
                    </a:solidFill>
                  </a:rPr>
                  <a:t>·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H</a:t>
                </a:r>
                <a:endParaRPr lang="sr-Latn-BA" sz="2800" dirty="0" smtClean="0"/>
              </a:p>
              <a:p>
                <a:pPr marL="0" indent="0">
                  <a:buNone/>
                </a:pPr>
                <a:r>
                  <a:rPr lang="sr-Latn-BA" sz="2800" dirty="0" smtClean="0"/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 smtClean="0"/>
                  <a:t> </a:t>
                </a: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 smtClean="0"/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i="1" dirty="0">
                    <a:solidFill>
                      <a:prstClr val="white"/>
                    </a:solidFill>
                  </a:rPr>
                  <a:t> </a:t>
                </a:r>
                <a:r>
                  <a:rPr lang="sr-Latn-BA" sz="2800" i="1" dirty="0" smtClean="0">
                    <a:solidFill>
                      <a:prstClr val="white"/>
                    </a:solidFill>
                  </a:rPr>
                  <a:t>·</a:t>
                </a:r>
                <a:r>
                  <a:rPr lang="sr-Cyrl-BA" sz="2800" i="1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· H</a:t>
                </a:r>
              </a:p>
              <a:p>
                <a:pPr marL="0" indent="0">
                  <a:buNone/>
                </a:pPr>
                <a:endParaRPr lang="sr-Latn-BA" sz="2800" dirty="0" smtClean="0"/>
              </a:p>
              <a:p>
                <a:pPr marL="0" indent="0">
                  <a:buNone/>
                </a:pPr>
                <a:endParaRPr lang="sr-Latn-BA" sz="2800" dirty="0" smtClean="0"/>
              </a:p>
              <a:p>
                <a:pPr marL="0" indent="0">
                  <a:buNone/>
                </a:pPr>
                <a:endParaRPr lang="sr-Latn-BA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2" y="2052918"/>
                <a:ext cx="3455988" cy="4195481"/>
              </a:xfrm>
              <a:blipFill>
                <a:blip r:embed="rId3"/>
                <a:stretch>
                  <a:fillRect l="-3704" t="-159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46111" y="3187700"/>
            <a:ext cx="3328989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205" y="1517799"/>
            <a:ext cx="2527167" cy="28430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298321" y="2052918"/>
                <a:ext cx="2450767" cy="4054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sr-Latn-BA" sz="2800" dirty="0" smtClean="0">
                    <a:solidFill>
                      <a:prstClr val="white"/>
                    </a:solidFill>
                  </a:rPr>
                  <a:t>M = 4 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· </m:t>
                        </m:r>
                        <m: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3200" i="1" dirty="0" smtClean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800" dirty="0">
                    <a:solidFill>
                      <a:prstClr val="white"/>
                    </a:solidFill>
                  </a:rPr>
                  <a:t>M =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2·</a:t>
                </a:r>
                <a:r>
                  <a:rPr lang="sr-Latn-BA" sz="2800" i="1" dirty="0" smtClean="0">
                    <a:solidFill>
                      <a:prstClr val="white"/>
                    </a:solidFill>
                  </a:rPr>
                  <a:t>a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·h</a:t>
                </a:r>
              </a:p>
              <a:p>
                <a:pPr lvl="0"/>
                <a:r>
                  <a:rPr lang="sr-Latn-BA" sz="2800" dirty="0" smtClean="0">
                    <a:solidFill>
                      <a:prstClr val="white"/>
                    </a:solidFill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32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r-Latn-BA" sz="32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a:rPr lang="sr-Latn-BA" sz="32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2·</m:t>
                        </m:r>
                        <m:r>
                          <a:rPr lang="sr-Latn-BA" sz="32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sr-Latn-BA" sz="3200" dirty="0" smtClean="0">
                  <a:solidFill>
                    <a:prstClr val="white"/>
                  </a:solidFill>
                </a:endParaRPr>
              </a:p>
              <a:p>
                <a:pPr lvl="0"/>
                <a:r>
                  <a:rPr lang="sr-Latn-BA" sz="2800" dirty="0">
                    <a:solidFill>
                      <a:prstClr val="white"/>
                    </a:solidFill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32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700</m:t>
                        </m:r>
                      </m:num>
                      <m:den>
                        <m:r>
                          <a:rPr lang="sr-Latn-BA" sz="32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2·</m:t>
                        </m:r>
                        <m:r>
                          <a:rPr lang="sr-Latn-BA" sz="32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sr-Latn-BA" sz="3200" dirty="0" smtClean="0">
                  <a:solidFill>
                    <a:prstClr val="white"/>
                  </a:solidFill>
                </a:endParaRPr>
              </a:p>
              <a:p>
                <a:pPr lvl="0"/>
                <a:endParaRPr lang="sr-Latn-BA" sz="3200" dirty="0" smtClean="0">
                  <a:solidFill>
                    <a:prstClr val="white"/>
                  </a:solidFill>
                </a:endParaRPr>
              </a:p>
              <a:p>
                <a:pPr lvl="0"/>
                <a:endParaRPr lang="sr-Latn-BA" sz="3200" dirty="0">
                  <a:solidFill>
                    <a:prstClr val="white"/>
                  </a:solidFill>
                </a:endParaRPr>
              </a:p>
              <a:p>
                <a:pPr lvl="0"/>
                <a:endParaRPr lang="sr-Latn-BA" sz="28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321" y="2052918"/>
                <a:ext cx="2450767" cy="4054443"/>
              </a:xfrm>
              <a:prstGeom prst="rect">
                <a:avLst/>
              </a:prstGeom>
              <a:blipFill>
                <a:blip r:embed="rId5"/>
                <a:stretch>
                  <a:fillRect l="-497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5134656" y="2413000"/>
            <a:ext cx="215766" cy="1651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07208" y="2597150"/>
            <a:ext cx="237992" cy="1905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98321" y="4749800"/>
            <a:ext cx="1866833" cy="5461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solidFill>
                  <a:prstClr val="white"/>
                </a:solidFill>
              </a:rPr>
              <a:t>a= 14 cm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55895" y="2578100"/>
                <a:ext cx="3771900" cy="3474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b="0" i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sr-Latn-BA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 smtClean="0"/>
                  <a:t>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sr-Latn-BA" sz="2800" b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sr-Latn-BA" sz="2800" dirty="0">
                            <a:solidFill>
                              <a:prstClr val="white"/>
                            </a:solidFill>
                          </a:rPr>
                          <m:t>(</m:t>
                        </m:r>
                        <m:f>
                          <m:f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sr-Latn-BA" sz="2800" i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i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sr-Latn-BA" sz="2800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sr-Latn-BA" sz="2800" dirty="0">
                            <a:solidFill>
                              <a:prstClr val="white"/>
                            </a:solidFill>
                          </a:rPr>
                          <m:t>(</m:t>
                        </m:r>
                        <m:f>
                          <m:f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800" b="0" i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num>
                          <m:den>
                            <m:r>
                              <a:rPr lang="sr-Latn-BA" sz="2800" i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r-Latn-BA" sz="2800" i="0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i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BA" sz="2800" dirty="0" smtClean="0"/>
                  <a:t> 625 – 49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i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BA" sz="2800" i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BA" sz="2800" dirty="0" smtClean="0"/>
                  <a:t> 576</a:t>
                </a:r>
              </a:p>
              <a:p>
                <a:r>
                  <a:rPr lang="sr-Latn-BA" sz="2800" dirty="0" smtClean="0">
                    <a:solidFill>
                      <a:prstClr val="white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sr-Latn-BA" sz="2800" i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BA" sz="28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8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0" dirty="0" smtClean="0">
                            <a:latin typeface="Cambria Math" panose="02040503050406030204" pitchFamily="18" charset="0"/>
                          </a:rPr>
                          <m:t>576</m:t>
                        </m:r>
                      </m:e>
                    </m:rad>
                  </m:oMath>
                </a14:m>
                <a:endParaRPr lang="sr-Latn-BA" sz="2800" dirty="0" smtClean="0"/>
              </a:p>
              <a:p>
                <a:endParaRPr lang="sr-Latn-BA" sz="2800" dirty="0" smtClean="0"/>
              </a:p>
              <a:p>
                <a:endParaRPr lang="sr-Latn-BA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895" y="2578100"/>
                <a:ext cx="3771900" cy="3474284"/>
              </a:xfrm>
              <a:prstGeom prst="rect">
                <a:avLst/>
              </a:prstGeom>
              <a:blipFill>
                <a:blip r:embed="rId6"/>
                <a:stretch>
                  <a:fillRect l="-3393" t="-70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749088" y="5260723"/>
            <a:ext cx="1866833" cy="5461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solidFill>
                  <a:prstClr val="white"/>
                </a:solidFill>
              </a:rPr>
              <a:t>H</a:t>
            </a:r>
            <a:r>
              <a:rPr lang="sr-Latn-BA" sz="2400" dirty="0" smtClean="0">
                <a:solidFill>
                  <a:prstClr val="white"/>
                </a:solidFill>
              </a:rPr>
              <a:t>= </a:t>
            </a:r>
            <a:r>
              <a:rPr lang="sr-Latn-BA" sz="2400" dirty="0">
                <a:solidFill>
                  <a:prstClr val="white"/>
                </a:solidFill>
              </a:rPr>
              <a:t>2</a:t>
            </a:r>
            <a:r>
              <a:rPr lang="sr-Latn-BA" sz="2400" dirty="0" smtClean="0">
                <a:solidFill>
                  <a:prstClr val="white"/>
                </a:solidFill>
              </a:rPr>
              <a:t>4 cm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080500" y="4749800"/>
                <a:ext cx="2897872" cy="2000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  <a:r>
                  <a:rPr lang="sr-Latn-BA" sz="28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·</a:t>
                </a:r>
                <a:r>
                  <a:rPr lang="sr-Cyrl-BA" sz="28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pPr>
                      <m:e>
                        <m:r>
                          <a:rPr lang="sr-Latn-BA" sz="28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14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  <a:ea typeface="+mj-ea"/>
                    <a:cs typeface="+mj-cs"/>
                  </a:rPr>
                  <a:t>· </a:t>
                </a:r>
                <a:r>
                  <a:rPr lang="sr-Latn-BA" sz="28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24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800" dirty="0">
                    <a:solidFill>
                      <a:prstClr val="white"/>
                    </a:solidFill>
                  </a:rPr>
                  <a:t>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·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196· </a:t>
                </a:r>
                <a:r>
                  <a:rPr lang="sr-Latn-BA" sz="2800" dirty="0">
                    <a:solidFill>
                      <a:prstClr val="white"/>
                    </a:solidFill>
                  </a:rPr>
                  <a:t>24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endParaRPr lang="sr-Latn-BA" sz="2800" dirty="0">
                  <a:solidFill>
                    <a:prstClr val="white"/>
                  </a:solidFill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500" y="4749800"/>
                <a:ext cx="2897872" cy="2000804"/>
              </a:xfrm>
              <a:prstGeom prst="rect">
                <a:avLst/>
              </a:prstGeom>
              <a:blipFill>
                <a:blip r:embed="rId7"/>
                <a:stretch>
                  <a:fillRect l="-4421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 flipV="1">
            <a:off x="9754148" y="5943600"/>
            <a:ext cx="130648" cy="16376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0953701" y="5750202"/>
            <a:ext cx="463599" cy="27527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9213221" y="6174982"/>
                <a:ext cx="2077079" cy="5461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 smtClean="0">
                    <a:solidFill>
                      <a:prstClr val="white"/>
                    </a:solidFill>
                  </a:rPr>
                  <a:t>V= 1568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Cyrl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BA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221" y="6174982"/>
                <a:ext cx="2077079" cy="5461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V="1">
            <a:off x="4991100" y="3987800"/>
            <a:ext cx="533400" cy="203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02200" y="4470400"/>
            <a:ext cx="232456" cy="152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233495" y="4470400"/>
            <a:ext cx="291005" cy="152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9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20" grpId="0" animBg="1"/>
      <p:bldP spid="24" grpId="0"/>
      <p:bldP spid="25" grpId="0" animBg="1"/>
      <p:bldP spid="26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9805989" cy="1400530"/>
              </a:xfrm>
            </p:spPr>
            <p:txBody>
              <a:bodyPr/>
              <a:lstStyle/>
              <a:p>
                <a:pPr algn="just"/>
                <a:r>
                  <a:rPr lang="sr-Cyrl-BA" sz="2800" dirty="0" smtClean="0"/>
                  <a:t>Примјер 3. Основна ивица правилне шестостране пирамиде је 1</a:t>
                </a:r>
                <a:r>
                  <a:rPr lang="sr-Latn-BA" sz="2800" dirty="0" smtClean="0"/>
                  <a:t>cm, a </a:t>
                </a:r>
                <a:r>
                  <a:rPr lang="sr-Cyrl-BA" sz="2800" dirty="0" smtClean="0"/>
                  <a:t>запремина пирамиде је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Latn-BA" sz="2800" dirty="0" smtClean="0"/>
                  <a:t>. </a:t>
                </a:r>
                <a:r>
                  <a:rPr lang="sr-Cyrl-BA" sz="2800" dirty="0" smtClean="0"/>
                  <a:t>Колика је бочна ивица?</a:t>
                </a:r>
                <a:endParaRPr lang="sr-Latn-BA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9805989" cy="1400530"/>
              </a:xfrm>
              <a:blipFill>
                <a:blip r:embed="rId2"/>
                <a:stretch>
                  <a:fillRect l="-1305" t="-4348" r="-1181" b="-10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2" y="2052918"/>
                <a:ext cx="3481388" cy="419548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sr-Latn-BA" sz="2800" dirty="0" smtClean="0"/>
                  <a:t>a= </a:t>
                </a:r>
                <a:r>
                  <a:rPr lang="sr-Cyrl-BA" sz="2800" dirty="0">
                    <a:solidFill>
                      <a:srgbClr val="EBEBEB"/>
                    </a:solidFill>
                  </a:rPr>
                  <a:t>1</a:t>
                </a:r>
                <a:r>
                  <a:rPr lang="sr-Latn-BA" sz="2800" dirty="0" smtClean="0">
                    <a:solidFill>
                      <a:srgbClr val="EBEBEB"/>
                    </a:solidFill>
                  </a:rPr>
                  <a:t>cm</a:t>
                </a:r>
              </a:p>
              <a:p>
                <a:pPr marL="0" indent="0">
                  <a:buNone/>
                </a:pPr>
                <a:r>
                  <a:rPr lang="sr-Latn-BA" sz="2800" dirty="0" smtClean="0">
                    <a:solidFill>
                      <a:srgbClr val="EBEBEB"/>
                    </a:solidFill>
                  </a:rPr>
                  <a:t>V= </a:t>
                </a:r>
                <a:r>
                  <a:rPr lang="sr-Cyrl-BA" sz="2800" dirty="0">
                    <a:solidFill>
                      <a:srgbClr val="EBEBEB"/>
                    </a:solidFill>
                  </a:rPr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sr-Latn-BA" sz="280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cm</m:t>
                        </m:r>
                      </m:e>
                      <m:sup>
                        <m:r>
                          <a:rPr lang="sr-Latn-BA" sz="2800">
                            <a:solidFill>
                              <a:srgbClr val="EBEBEB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sr-Latn-BA" sz="2800" dirty="0" smtClean="0"/>
              </a:p>
              <a:p>
                <a:pPr marL="0" indent="0">
                  <a:buNone/>
                </a:pPr>
                <a:r>
                  <a:rPr lang="sr-Latn-BA" sz="2800" dirty="0" smtClean="0"/>
                  <a:t>s= ?</a:t>
                </a: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>
                    <a:solidFill>
                      <a:prstClr val="white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B· H</a:t>
                </a: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>
                    <a:solidFill>
                      <a:prstClr val="white"/>
                    </a:solidFill>
                  </a:rPr>
                  <a:t>B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= 6</a:t>
                </a:r>
                <a:r>
                  <a:rPr lang="sr-Latn-BA" sz="2800" dirty="0">
                    <a:solidFill>
                      <a:prstClr val="white"/>
                    </a:solidFill>
                  </a:rPr>
                  <a:t> ·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BA" sz="2800" dirty="0" smtClean="0">
                    <a:solidFill>
                      <a:prstClr val="white"/>
                    </a:solidFill>
                  </a:rPr>
                  <a:t> = 3 </a:t>
                </a:r>
                <a:r>
                  <a:rPr lang="sr-Latn-BA" sz="2800" dirty="0">
                    <a:solidFill>
                      <a:prstClr val="white"/>
                    </a:solidFill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BA" sz="2800" dirty="0">
                  <a:solidFill>
                    <a:prstClr val="white"/>
                  </a:solidFill>
                </a:endParaRPr>
              </a:p>
              <a:p>
                <a:pPr marL="0" lvl="0" indent="0">
                  <a:buClr>
                    <a:srgbClr val="1E5155">
                      <a:lumMod val="40000"/>
                      <a:lumOff val="60000"/>
                    </a:srgbClr>
                  </a:buClr>
                  <a:buNone/>
                </a:pPr>
                <a:r>
                  <a:rPr lang="sr-Latn-BA" sz="2800" dirty="0">
                    <a:solidFill>
                      <a:prstClr val="white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· H</a:t>
                </a:r>
              </a:p>
              <a:p>
                <a:pPr marL="0" indent="0">
                  <a:buNone/>
                </a:pPr>
                <a:endParaRPr lang="sr-Latn-BA" sz="2800" dirty="0" smtClean="0"/>
              </a:p>
              <a:p>
                <a:pPr marL="0" indent="0">
                  <a:buNone/>
                </a:pPr>
                <a:endParaRPr lang="sr-Latn-B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2" y="2052918"/>
                <a:ext cx="3481388" cy="4195481"/>
              </a:xfrm>
              <a:blipFill>
                <a:blip r:embed="rId3"/>
                <a:stretch>
                  <a:fillRect l="-3152" t="-130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46111" y="3111500"/>
            <a:ext cx="20716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06500" y="4597400"/>
            <a:ext cx="254000" cy="2159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905000" y="4851400"/>
            <a:ext cx="203200" cy="1397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810" y="1404089"/>
            <a:ext cx="2591181" cy="25287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612190" y="3933874"/>
                <a:ext cx="25653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sr-Latn-BA" sz="2800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sr-Latn-BA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190" y="3933874"/>
                <a:ext cx="2565399" cy="523220"/>
              </a:xfrm>
              <a:prstGeom prst="rect">
                <a:avLst/>
              </a:prstGeom>
              <a:blipFill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5800" y="1826896"/>
                <a:ext cx="2832100" cy="4909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6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𝑎</m:t>
                            </m:r>
                          </m:e>
                          <m:sup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600" dirty="0">
                    <a:solidFill>
                      <a:prstClr val="white"/>
                    </a:solidFill>
                    <a:ea typeface="+mj-ea"/>
                    <a:cs typeface="+mj-cs"/>
                  </a:rPr>
                  <a:t> · </a:t>
                </a:r>
                <a:r>
                  <a:rPr lang="sr-Latn-BA" sz="2600" dirty="0" smtClean="0">
                    <a:solidFill>
                      <a:prstClr val="white"/>
                    </a:solidFill>
                    <a:ea typeface="+mj-ea"/>
                    <a:cs typeface="+mj-cs"/>
                  </a:rPr>
                  <a:t>H = V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BA" sz="26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600" dirty="0">
                    <a:solidFill>
                      <a:prstClr val="white"/>
                    </a:solidFill>
                  </a:rPr>
                  <a:t> · H = </a:t>
                </a:r>
                <a:r>
                  <a:rPr lang="sr-Latn-BA" sz="2600" dirty="0" smtClean="0">
                    <a:solidFill>
                      <a:prstClr val="white"/>
                    </a:solidFill>
                  </a:rPr>
                  <a:t>6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sz="2600" dirty="0">
                    <a:solidFill>
                      <a:prstClr val="white"/>
                    </a:solidFill>
                  </a:rPr>
                  <a:t> · H = </a:t>
                </a:r>
                <a:r>
                  <a:rPr lang="sr-Latn-BA" sz="2600" dirty="0" smtClean="0">
                    <a:solidFill>
                      <a:prstClr val="white"/>
                    </a:solidFill>
                  </a:rPr>
                  <a:t>6   ⁄ ·2</a:t>
                </a: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6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6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</m:e>
                    </m:rad>
                  </m:oMath>
                </a14:m>
                <a:r>
                  <a:rPr lang="sr-Latn-BA" sz="2600" dirty="0" smtClean="0">
                    <a:solidFill>
                      <a:prstClr val="white"/>
                    </a:solidFill>
                  </a:rPr>
                  <a:t> </a:t>
                </a:r>
                <a:r>
                  <a:rPr lang="sr-Latn-BA" sz="2600" dirty="0">
                    <a:solidFill>
                      <a:prstClr val="white"/>
                    </a:solidFill>
                  </a:rPr>
                  <a:t>· H = </a:t>
                </a:r>
                <a:r>
                  <a:rPr lang="sr-Latn-BA" sz="2600" dirty="0" smtClean="0">
                    <a:solidFill>
                      <a:prstClr val="white"/>
                    </a:solidFill>
                  </a:rPr>
                  <a:t>12  ⁄ 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3 </m:t>
                        </m:r>
                      </m:e>
                    </m:rad>
                  </m:oMath>
                </a14:m>
                <a:endParaRPr lang="sr-Latn-BA" sz="2600" dirty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600" dirty="0" smtClean="0">
                    <a:solidFill>
                      <a:prstClr val="white"/>
                    </a:solidFill>
                  </a:rPr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6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BA" sz="260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sr-Latn-BA" sz="2600" dirty="0" smtClean="0">
                    <a:solidFill>
                      <a:prstClr val="white"/>
                    </a:solidFill>
                  </a:rPr>
                  <a:t> </a:t>
                </a:r>
                <a:r>
                  <a:rPr lang="sr-Cyrl-BA" sz="2600" dirty="0" smtClean="0">
                    <a:solidFill>
                      <a:prstClr val="white"/>
                    </a:solidFill>
                  </a:rPr>
                  <a:t>/ </a:t>
                </a:r>
                <a:r>
                  <a:rPr lang="sr-Latn-BA" sz="2600" dirty="0" smtClean="0">
                    <a:solidFill>
                      <a:prstClr val="white"/>
                    </a:solidFill>
                  </a:rPr>
                  <a:t>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sr-Latn-BA" sz="2600" dirty="0" smtClean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r>
                  <a:rPr lang="sr-Latn-BA" sz="2600" dirty="0" smtClean="0">
                    <a:solidFill>
                      <a:prstClr val="white"/>
                    </a:solidFill>
                  </a:rPr>
                  <a:t>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6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6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ad>
                          <m:radPr>
                            <m:degHide m:val="on"/>
                            <m:ctrlP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6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</m:num>
                      <m:den>
                        <m:r>
                          <a:rPr lang="sr-Latn-BA" sz="26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Latn-BA" sz="2600" dirty="0" smtClean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000"/>
                  </a:spcBef>
                  <a:buClr>
                    <a:srgbClr val="1E5155">
                      <a:lumMod val="40000"/>
                      <a:lumOff val="60000"/>
                    </a:srgbClr>
                  </a:buClr>
                  <a:buSzPct val="80000"/>
                </a:pPr>
                <a:endParaRPr lang="sr-Latn-BA" sz="26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826896"/>
                <a:ext cx="2832100" cy="4909421"/>
              </a:xfrm>
              <a:prstGeom prst="rect">
                <a:avLst/>
              </a:prstGeom>
              <a:blipFill>
                <a:blip r:embed="rId6"/>
                <a:stretch>
                  <a:fillRect l="-387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5125772" y="5582682"/>
            <a:ext cx="268288" cy="1651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59916" y="6012418"/>
            <a:ext cx="289189" cy="17779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495800" y="6248399"/>
                <a:ext cx="1866833" cy="5461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BA" sz="2400" dirty="0" smtClean="0">
                    <a:solidFill>
                      <a:prstClr val="white"/>
                    </a:solidFill>
                  </a:rPr>
                  <a:t>H=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4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sr-Latn-BA" sz="2400" dirty="0" smtClean="0">
                    <a:solidFill>
                      <a:prstClr val="white"/>
                    </a:solidFill>
                  </a:rPr>
                  <a:t> cm</a:t>
                </a:r>
                <a:endParaRPr lang="sr-Latn-BA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248399"/>
                <a:ext cx="1866833" cy="5461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640235" y="4366538"/>
                <a:ext cx="2840756" cy="2347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BA" sz="28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(4</m:t>
                        </m:r>
                        <m:rad>
                          <m:radPr>
                            <m:degHide m:val="on"/>
                            <m:ctrlP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8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sr-Latn-BA" sz="28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Latn-BA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=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1+ 16·3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=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1 + 48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BA" sz="28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sr-Latn-BA" sz="28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sz="2800" dirty="0">
                    <a:solidFill>
                      <a:prstClr val="white"/>
                    </a:solidFill>
                  </a:rPr>
                  <a:t> =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49</a:t>
                </a:r>
              </a:p>
              <a:p>
                <a:r>
                  <a:rPr lang="sr-Latn-BA" sz="2800" dirty="0" smtClean="0">
                    <a:solidFill>
                      <a:prstClr val="white"/>
                    </a:solidFill>
                  </a:rPr>
                  <a:t>s=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BA" sz="280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BA" sz="28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endParaRPr lang="sr-Latn-BA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235" y="4366538"/>
                <a:ext cx="2840756" cy="2347822"/>
              </a:xfrm>
              <a:prstGeom prst="rect">
                <a:avLst/>
              </a:prstGeom>
              <a:blipFill>
                <a:blip r:embed="rId8"/>
                <a:stretch>
                  <a:fillRect l="-4292" t="-779" b="-545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0391125" y="6101317"/>
            <a:ext cx="1572928" cy="5461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solidFill>
                  <a:prstClr val="white"/>
                </a:solidFill>
              </a:rPr>
              <a:t>s</a:t>
            </a:r>
            <a:r>
              <a:rPr lang="sr-Latn-BA" sz="2400" dirty="0" smtClean="0">
                <a:solidFill>
                  <a:prstClr val="white"/>
                </a:solidFill>
              </a:rPr>
              <a:t>= 7 cm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59336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12" grpId="0"/>
      <p:bldP spid="17" grpId="0" animBg="1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052918"/>
            <a:ext cx="10261600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800" dirty="0" smtClean="0"/>
              <a:t>За домаћу задаћу запишите у свеску само текст задатака рађених на часу. Покушајте да их урадите сами, без поновног гледања. </a:t>
            </a:r>
            <a:r>
              <a:rPr lang="sr-Cyrl-BA" sz="2800" smtClean="0"/>
              <a:t>Након што завршите, провјерите поступак и рјешење.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19760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1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251</TotalTime>
  <Words>827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Ion</vt:lpstr>
      <vt:lpstr>МАТЕМАТИКА 9. РАЗРЕД</vt:lpstr>
      <vt:lpstr>ЗАПРЕМИНА ПИРАМИДЕ</vt:lpstr>
      <vt:lpstr>ЗАПРЕМИНА ПИРАМИДЕ</vt:lpstr>
      <vt:lpstr>Примјер 1. Основна ивица правилне тростране пирамиде износи а= 6√3 cm, висина Н= 4cm. Израчунати запремину пирамиде.</vt:lpstr>
      <vt:lpstr>Примјер 2. Ако је површина омотача правилне четворостране пирамиде М= 7dm^2, a бочна висина h= 25 cm, колика је запремина? </vt:lpstr>
      <vt:lpstr>Примјер 3. Основна ивица правилне шестостране пирамиде је 1cm, a запремина пирамиде је 6〖 cm〗^3. Колика је бочна ивица?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9. РАЗРЕД</dc:title>
  <dc:creator>Korisnik</dc:creator>
  <cp:lastModifiedBy>Korisnik</cp:lastModifiedBy>
  <cp:revision>27</cp:revision>
  <dcterms:created xsi:type="dcterms:W3CDTF">2020-12-10T14:43:17Z</dcterms:created>
  <dcterms:modified xsi:type="dcterms:W3CDTF">2020-12-14T14:36:31Z</dcterms:modified>
</cp:coreProperties>
</file>