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58" r:id="rId9"/>
    <p:sldId id="263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0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1147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0272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203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1176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56343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499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27535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6057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2779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2330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6428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6477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2796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4473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7723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1454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A6CA86-EA82-4D1F-815D-97E28C462F43}" type="datetimeFigureOut">
              <a:rPr lang="sr-Latn-BA" smtClean="0"/>
              <a:t>12.12.2020.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996A-1F9D-41EA-9A1A-53320C0EBE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76707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1F78-60FF-4EF1-96B0-7B66ADF56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922" y="463827"/>
            <a:ext cx="10336695" cy="4876799"/>
          </a:xfrm>
        </p:spPr>
        <p:txBody>
          <a:bodyPr/>
          <a:lstStyle/>
          <a:p>
            <a:pPr algn="ctr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 ГРАДИВА</a:t>
            </a:r>
            <a:r>
              <a:rPr lang="sr-Latn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(ЈЕЗИК)</a:t>
            </a:r>
            <a:endParaRPr lang="sr-Latn-BA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1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E42BF-9040-4D26-9909-01EFB635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Напиши службу (функцију) ријечи у реченици: </a:t>
            </a:r>
            <a:r>
              <a:rPr lang="sr-Cyrl-B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Дјед је недавно обрао јабуке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3F45A-D19C-4DD3-9405-A94299458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Дјед</a:t>
            </a:r>
          </a:p>
          <a:p>
            <a:pPr>
              <a:lnSpc>
                <a:spcPct val="200000"/>
              </a:lnSpc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обрао</a:t>
            </a:r>
          </a:p>
          <a:p>
            <a:pPr>
              <a:lnSpc>
                <a:spcPct val="200000"/>
              </a:lnSpc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недавно</a:t>
            </a:r>
          </a:p>
          <a:p>
            <a:pPr>
              <a:lnSpc>
                <a:spcPct val="200000"/>
              </a:lnSpc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јабуке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DB5976-B10B-45EF-A255-62FBA7992123}"/>
              </a:ext>
            </a:extLst>
          </p:cNvPr>
          <p:cNvSpPr/>
          <p:nvPr/>
        </p:nvSpPr>
        <p:spPr>
          <a:xfrm>
            <a:off x="3405808" y="2292626"/>
            <a:ext cx="5976729" cy="583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 (ГРАМАТИЧКИ)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D571D8-E047-42CE-8F07-0A8A6B7BAEC3}"/>
              </a:ext>
            </a:extLst>
          </p:cNvPr>
          <p:cNvSpPr/>
          <p:nvPr/>
        </p:nvSpPr>
        <p:spPr>
          <a:xfrm>
            <a:off x="3405808" y="3319669"/>
            <a:ext cx="5976730" cy="583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 (ГЛАГОЛСКИ)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629FAE4-8C34-43A8-A36A-33067174F8E4}"/>
              </a:ext>
            </a:extLst>
          </p:cNvPr>
          <p:cNvSpPr/>
          <p:nvPr/>
        </p:nvSpPr>
        <p:spPr>
          <a:xfrm>
            <a:off x="3405807" y="4270512"/>
            <a:ext cx="5976731" cy="583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ПРИЛОШКА ОДРЕДБА ЗА ВРИЈЕМЕ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8E57043-8941-4A16-A2CD-8C325EE64299}"/>
              </a:ext>
            </a:extLst>
          </p:cNvPr>
          <p:cNvSpPr/>
          <p:nvPr/>
        </p:nvSpPr>
        <p:spPr>
          <a:xfrm>
            <a:off x="3405807" y="5255655"/>
            <a:ext cx="5976729" cy="583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 (БЛИЖИ/ПРАВИ)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6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E5F3-1B54-43CE-A269-F6AD3E10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У којој од сљедећих реченица је подвучен субјекат?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ADD8B-8A44-42D9-BD40-F74D76C6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Она нагло подиже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поглед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Стајао је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 се клатећи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Полако је кренула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стазом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Брзо су прошле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двије године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F676F1-A289-40C2-AAD3-60AFF23F173D}"/>
              </a:ext>
            </a:extLst>
          </p:cNvPr>
          <p:cNvSpPr/>
          <p:nvPr/>
        </p:nvSpPr>
        <p:spPr>
          <a:xfrm>
            <a:off x="1103312" y="4253948"/>
            <a:ext cx="380931" cy="41354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5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2695-CED4-45A5-B77F-F16286FFE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36" y="369949"/>
            <a:ext cx="3855415" cy="1087791"/>
          </a:xfrm>
        </p:spPr>
        <p:txBody>
          <a:bodyPr>
            <a:normAutofit fontScale="90000"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Укрштеница – глаголски облици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DE06BC-E0F1-497F-96DC-F0B6BE40D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49565" y="1220856"/>
            <a:ext cx="6346822" cy="5085522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7DB7C-A738-41B2-AAA0-CDFE1B4FF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5036" y="1686339"/>
            <a:ext cx="4578632" cy="4184374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Напиши како гласи инфинитивна основа глагола ТРГАТИ.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Напиши 2. лице једнине перфекта глагола РЕЋИ у женском роду.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Напиши 2. лице једнине глагола ГЛЕДАТИ у имперфекту.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Напиши 2. лице једнине глагола ПЕГЛАТИ у презенту.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Напиши глагол ВОЉЕТИ у 1. лицу једнине презента.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Напиши 3. лице множине футура првог глагола МОЛИТИ.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Напиши 1. лице једнине аориста помоћног глагола БИТИ.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све ријешиш тачно, добићеш једну врсту ријечи у обиљеженој вертикалној колони.</a:t>
            </a:r>
            <a:endParaRPr lang="sr-Latn-BA" sz="1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E5F24-8E0E-47FC-B791-E630DCCAA183}"/>
              </a:ext>
            </a:extLst>
          </p:cNvPr>
          <p:cNvSpPr/>
          <p:nvPr/>
        </p:nvSpPr>
        <p:spPr>
          <a:xfrm>
            <a:off x="5194852" y="2809461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1863CE-F6C7-49F2-858B-26789AA04EDE}"/>
              </a:ext>
            </a:extLst>
          </p:cNvPr>
          <p:cNvSpPr/>
          <p:nvPr/>
        </p:nvSpPr>
        <p:spPr>
          <a:xfrm>
            <a:off x="5797828" y="2809461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1484CC-19AB-49C7-8E66-C1B5B38E4CC0}"/>
              </a:ext>
            </a:extLst>
          </p:cNvPr>
          <p:cNvSpPr/>
          <p:nvPr/>
        </p:nvSpPr>
        <p:spPr>
          <a:xfrm>
            <a:off x="6400804" y="2809461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ABB071-027B-438A-BD5A-E359B76BD037}"/>
              </a:ext>
            </a:extLst>
          </p:cNvPr>
          <p:cNvSpPr/>
          <p:nvPr/>
        </p:nvSpPr>
        <p:spPr>
          <a:xfrm>
            <a:off x="9422297" y="3313043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295007-C6BC-4098-BF06-C1D04872936C}"/>
              </a:ext>
            </a:extLst>
          </p:cNvPr>
          <p:cNvSpPr/>
          <p:nvPr/>
        </p:nvSpPr>
        <p:spPr>
          <a:xfrm>
            <a:off x="8825949" y="2794553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BCDAE4-F583-44E8-A909-6591418F64DD}"/>
              </a:ext>
            </a:extLst>
          </p:cNvPr>
          <p:cNvSpPr/>
          <p:nvPr/>
        </p:nvSpPr>
        <p:spPr>
          <a:xfrm>
            <a:off x="8212552" y="2802835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39893A-1DDA-4B28-9E5F-6630E9F82BB6}"/>
              </a:ext>
            </a:extLst>
          </p:cNvPr>
          <p:cNvSpPr/>
          <p:nvPr/>
        </p:nvSpPr>
        <p:spPr>
          <a:xfrm>
            <a:off x="7606753" y="2809461"/>
            <a:ext cx="569844" cy="4638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424371-175A-41EC-9E72-58AEEFE49E57}"/>
              </a:ext>
            </a:extLst>
          </p:cNvPr>
          <p:cNvSpPr/>
          <p:nvPr/>
        </p:nvSpPr>
        <p:spPr>
          <a:xfrm>
            <a:off x="7003780" y="2802835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C01AB1-D8DE-4D6E-A3D6-5F90D714A80D}"/>
              </a:ext>
            </a:extLst>
          </p:cNvPr>
          <p:cNvSpPr/>
          <p:nvPr/>
        </p:nvSpPr>
        <p:spPr>
          <a:xfrm>
            <a:off x="8222976" y="2305879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6EDC8B-9ADB-4787-A245-5CE44DB75AB5}"/>
              </a:ext>
            </a:extLst>
          </p:cNvPr>
          <p:cNvSpPr/>
          <p:nvPr/>
        </p:nvSpPr>
        <p:spPr>
          <a:xfrm>
            <a:off x="7613378" y="2305879"/>
            <a:ext cx="569844" cy="4638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316E58-F727-49F0-9C57-3B444137337D}"/>
              </a:ext>
            </a:extLst>
          </p:cNvPr>
          <p:cNvSpPr/>
          <p:nvPr/>
        </p:nvSpPr>
        <p:spPr>
          <a:xfrm>
            <a:off x="7003780" y="2305879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B28AEB2-3D5C-4431-9D63-C0ED3F8021AE}"/>
              </a:ext>
            </a:extLst>
          </p:cNvPr>
          <p:cNvSpPr/>
          <p:nvPr/>
        </p:nvSpPr>
        <p:spPr>
          <a:xfrm>
            <a:off x="6400804" y="2305879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0F3683-E459-4231-B340-27E9E355A779}"/>
              </a:ext>
            </a:extLst>
          </p:cNvPr>
          <p:cNvSpPr/>
          <p:nvPr/>
        </p:nvSpPr>
        <p:spPr>
          <a:xfrm>
            <a:off x="5797828" y="2305879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01F7EC9-F3E0-486E-8F9B-0AE56B40E36A}"/>
              </a:ext>
            </a:extLst>
          </p:cNvPr>
          <p:cNvSpPr/>
          <p:nvPr/>
        </p:nvSpPr>
        <p:spPr>
          <a:xfrm>
            <a:off x="8832577" y="2305879"/>
            <a:ext cx="569844" cy="4638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A23CE4-4174-4860-839E-248C609D865A}"/>
              </a:ext>
            </a:extLst>
          </p:cNvPr>
          <p:cNvSpPr/>
          <p:nvPr/>
        </p:nvSpPr>
        <p:spPr>
          <a:xfrm>
            <a:off x="9442172" y="2305879"/>
            <a:ext cx="569844" cy="4638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90F3F4-2049-4FA1-9EA3-B5D750E941B9}"/>
              </a:ext>
            </a:extLst>
          </p:cNvPr>
          <p:cNvSpPr/>
          <p:nvPr/>
        </p:nvSpPr>
        <p:spPr>
          <a:xfrm>
            <a:off x="8222976" y="1802297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D7567E-FFB9-4B3A-8B70-BF0E5BDCA856}"/>
              </a:ext>
            </a:extLst>
          </p:cNvPr>
          <p:cNvSpPr/>
          <p:nvPr/>
        </p:nvSpPr>
        <p:spPr>
          <a:xfrm>
            <a:off x="7613378" y="1790700"/>
            <a:ext cx="569844" cy="4638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396CA8-EFF7-4DB6-8F23-E93268C32D65}"/>
              </a:ext>
            </a:extLst>
          </p:cNvPr>
          <p:cNvSpPr/>
          <p:nvPr/>
        </p:nvSpPr>
        <p:spPr>
          <a:xfrm>
            <a:off x="7010405" y="1802297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A6D004-E5EE-42AF-9186-27E3FD08099C}"/>
              </a:ext>
            </a:extLst>
          </p:cNvPr>
          <p:cNvSpPr/>
          <p:nvPr/>
        </p:nvSpPr>
        <p:spPr>
          <a:xfrm>
            <a:off x="6440561" y="1802297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F3CD177-6593-49F9-BBC0-9FB6C5DD2135}"/>
              </a:ext>
            </a:extLst>
          </p:cNvPr>
          <p:cNvSpPr/>
          <p:nvPr/>
        </p:nvSpPr>
        <p:spPr>
          <a:xfrm>
            <a:off x="6407432" y="3306417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3A1EC1-040F-4F69-9D2E-AF2FFDC87BDB}"/>
              </a:ext>
            </a:extLst>
          </p:cNvPr>
          <p:cNvSpPr/>
          <p:nvPr/>
        </p:nvSpPr>
        <p:spPr>
          <a:xfrm>
            <a:off x="8825949" y="3299791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F82648-C2F3-4D57-B0DE-8DA8AAC347AE}"/>
              </a:ext>
            </a:extLst>
          </p:cNvPr>
          <p:cNvSpPr/>
          <p:nvPr/>
        </p:nvSpPr>
        <p:spPr>
          <a:xfrm>
            <a:off x="8229124" y="3313043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6F80FC4-97A5-462E-848D-6B588A5464E2}"/>
              </a:ext>
            </a:extLst>
          </p:cNvPr>
          <p:cNvSpPr/>
          <p:nvPr/>
        </p:nvSpPr>
        <p:spPr>
          <a:xfrm>
            <a:off x="7618804" y="3318014"/>
            <a:ext cx="569844" cy="4638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F8BD9C-F727-492A-B258-DAAEF51FD2DD}"/>
              </a:ext>
            </a:extLst>
          </p:cNvPr>
          <p:cNvSpPr/>
          <p:nvPr/>
        </p:nvSpPr>
        <p:spPr>
          <a:xfrm>
            <a:off x="7003780" y="3306417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7262B26-F6D3-44FE-B230-9FE19FB3E309}"/>
              </a:ext>
            </a:extLst>
          </p:cNvPr>
          <p:cNvSpPr/>
          <p:nvPr/>
        </p:nvSpPr>
        <p:spPr>
          <a:xfrm>
            <a:off x="8222976" y="3823251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4BDB79A-F188-4448-A3BE-FF7F1103BB48}"/>
              </a:ext>
            </a:extLst>
          </p:cNvPr>
          <p:cNvSpPr/>
          <p:nvPr/>
        </p:nvSpPr>
        <p:spPr>
          <a:xfrm>
            <a:off x="7613378" y="3809999"/>
            <a:ext cx="569844" cy="4638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2CB6DD-A04B-4277-A6C4-B35EF5B5BFD2}"/>
              </a:ext>
            </a:extLst>
          </p:cNvPr>
          <p:cNvSpPr/>
          <p:nvPr/>
        </p:nvSpPr>
        <p:spPr>
          <a:xfrm>
            <a:off x="7010405" y="3809999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483623-A112-4921-95F1-88A8D3962E0C}"/>
              </a:ext>
            </a:extLst>
          </p:cNvPr>
          <p:cNvSpPr/>
          <p:nvPr/>
        </p:nvSpPr>
        <p:spPr>
          <a:xfrm>
            <a:off x="9428922" y="3805029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FC37A6-8C78-4C1E-BAFF-DC1BCC9EE724}"/>
              </a:ext>
            </a:extLst>
          </p:cNvPr>
          <p:cNvSpPr/>
          <p:nvPr/>
        </p:nvSpPr>
        <p:spPr>
          <a:xfrm>
            <a:off x="8825949" y="3805029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58BF146-1424-4D2A-922C-8B4A0C8C9C05}"/>
              </a:ext>
            </a:extLst>
          </p:cNvPr>
          <p:cNvSpPr/>
          <p:nvPr/>
        </p:nvSpPr>
        <p:spPr>
          <a:xfrm>
            <a:off x="9442172" y="4288733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236C09E-1E52-4CFB-B2F2-613D66A43309}"/>
              </a:ext>
            </a:extLst>
          </p:cNvPr>
          <p:cNvSpPr/>
          <p:nvPr/>
        </p:nvSpPr>
        <p:spPr>
          <a:xfrm>
            <a:off x="8839199" y="4288733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Ћ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DF835B5-6183-4613-BD35-1AA9F96EBCC7}"/>
              </a:ext>
            </a:extLst>
          </p:cNvPr>
          <p:cNvSpPr/>
          <p:nvPr/>
        </p:nvSpPr>
        <p:spPr>
          <a:xfrm>
            <a:off x="8222976" y="4313581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3EDA114-7738-40B0-A4F3-465F50863243}"/>
              </a:ext>
            </a:extLst>
          </p:cNvPr>
          <p:cNvSpPr/>
          <p:nvPr/>
        </p:nvSpPr>
        <p:spPr>
          <a:xfrm>
            <a:off x="7606753" y="4313581"/>
            <a:ext cx="569844" cy="4638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344649-DB55-4D4E-BFD8-92416FC34C67}"/>
              </a:ext>
            </a:extLst>
          </p:cNvPr>
          <p:cNvSpPr/>
          <p:nvPr/>
        </p:nvSpPr>
        <p:spPr>
          <a:xfrm>
            <a:off x="7010405" y="4301985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C401468-6AFB-4620-85B0-447E08E1D4C8}"/>
              </a:ext>
            </a:extLst>
          </p:cNvPr>
          <p:cNvSpPr/>
          <p:nvPr/>
        </p:nvSpPr>
        <p:spPr>
          <a:xfrm>
            <a:off x="6407432" y="4301985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867F42A-5DB7-489F-B1CE-FD1CC1DA263B}"/>
              </a:ext>
            </a:extLst>
          </p:cNvPr>
          <p:cNvSpPr/>
          <p:nvPr/>
        </p:nvSpPr>
        <p:spPr>
          <a:xfrm>
            <a:off x="8222976" y="4793971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E6EDDBA-0263-41BE-B4EE-5FCB50220D1B}"/>
              </a:ext>
            </a:extLst>
          </p:cNvPr>
          <p:cNvSpPr/>
          <p:nvPr/>
        </p:nvSpPr>
        <p:spPr>
          <a:xfrm>
            <a:off x="7606753" y="4793971"/>
            <a:ext cx="569844" cy="4638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329B95-DAE9-4526-AFD6-3A5AAEB5704F}"/>
              </a:ext>
            </a:extLst>
          </p:cNvPr>
          <p:cNvSpPr/>
          <p:nvPr/>
        </p:nvSpPr>
        <p:spPr>
          <a:xfrm>
            <a:off x="7010405" y="4793971"/>
            <a:ext cx="569844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3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27876-F444-4B42-8736-AD04BA84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sr-Cyrl-B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sr-Cyrl-C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којем су падежу подвучене ријечи?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E384E315-43FC-4B2D-BA5F-42B33B309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 </a:t>
            </a:r>
            <a:r>
              <a:rPr lang="sr-Cyrl-CS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снијега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 пије </a:t>
            </a:r>
            <a:r>
              <a:rPr lang="sr-Cyrl-CS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Краљевићу Марко.</a:t>
            </a:r>
          </a:p>
          <a:p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 </a:t>
            </a:r>
            <a:r>
              <a:rPr lang="sr-Cyrl-CS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је отишао у војску.</a:t>
            </a:r>
          </a:p>
          <a:p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Препливао је </a:t>
            </a:r>
            <a:r>
              <a:rPr lang="sr-Cyrl-CS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ријеку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Дјеца се играју </a:t>
            </a:r>
            <a:r>
              <a:rPr lang="sr-Cyrl-CS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ливади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CS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Недјељом</a:t>
            </a:r>
            <a: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ништа не радим.</a:t>
            </a:r>
            <a:endParaRPr lang="sr-Latn-BA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BA" dirty="0"/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12004C67-28A4-4D23-A284-FB45841AE776}"/>
              </a:ext>
            </a:extLst>
          </p:cNvPr>
          <p:cNvSpPr/>
          <p:nvPr/>
        </p:nvSpPr>
        <p:spPr>
          <a:xfrm>
            <a:off x="3803373" y="2070047"/>
            <a:ext cx="2451653" cy="4903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E34094BE-90E9-41F3-8946-CA87126741F7}"/>
              </a:ext>
            </a:extLst>
          </p:cNvPr>
          <p:cNvSpPr/>
          <p:nvPr/>
        </p:nvSpPr>
        <p:spPr>
          <a:xfrm>
            <a:off x="6255026" y="2650153"/>
            <a:ext cx="2451653" cy="4903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925536E8-FE4A-42C2-ABDC-338E30E6BC22}"/>
              </a:ext>
            </a:extLst>
          </p:cNvPr>
          <p:cNvSpPr/>
          <p:nvPr/>
        </p:nvSpPr>
        <p:spPr>
          <a:xfrm>
            <a:off x="5576582" y="3206642"/>
            <a:ext cx="2451653" cy="4903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2ABF06F4-78E7-40F0-989D-9F4316DABE0F}"/>
              </a:ext>
            </a:extLst>
          </p:cNvPr>
          <p:cNvSpPr/>
          <p:nvPr/>
        </p:nvSpPr>
        <p:spPr>
          <a:xfrm>
            <a:off x="4870173" y="3796184"/>
            <a:ext cx="2451653" cy="4903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54389C25-747F-465D-9A77-BBC27C5792D5}"/>
              </a:ext>
            </a:extLst>
          </p:cNvPr>
          <p:cNvSpPr/>
          <p:nvPr/>
        </p:nvSpPr>
        <p:spPr>
          <a:xfrm>
            <a:off x="5726860" y="4343811"/>
            <a:ext cx="2451653" cy="4903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18BEA75F-C7E7-4CB5-8818-93A5C3C5CAC7}"/>
              </a:ext>
            </a:extLst>
          </p:cNvPr>
          <p:cNvSpPr/>
          <p:nvPr/>
        </p:nvSpPr>
        <p:spPr>
          <a:xfrm>
            <a:off x="5726859" y="4888072"/>
            <a:ext cx="2979820" cy="4903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1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7FAF-6CE9-4482-972D-82967E3F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C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Сљедеће ријечи разврстај према врсти творбе.</a:t>
            </a:r>
            <a:b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Cyrl-C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C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писмо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C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поштар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C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потписати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C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рачунар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C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кућа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C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кућни</a:t>
            </a:r>
            <a:r>
              <a:rPr lang="sr-Cyrl-C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Cyrl-C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кишобран</a:t>
            </a:r>
            <a:br>
              <a:rPr lang="sr-Latn-B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r-Latn-B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E997EF-0288-41E6-92E8-A4B910C47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932027"/>
              </p:ext>
            </p:extLst>
          </p:nvPr>
        </p:nvGraphicFramePr>
        <p:xfrm>
          <a:off x="646111" y="2074460"/>
          <a:ext cx="10476814" cy="338464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097089">
                  <a:extLst>
                    <a:ext uri="{9D8B030D-6E8A-4147-A177-3AD203B41FA5}">
                      <a16:colId xmlns:a16="http://schemas.microsoft.com/office/drawing/2014/main" val="127268534"/>
                    </a:ext>
                  </a:extLst>
                </a:gridCol>
                <a:gridCol w="8379725">
                  <a:extLst>
                    <a:ext uri="{9D8B030D-6E8A-4147-A177-3AD203B41FA5}">
                      <a16:colId xmlns:a16="http://schemas.microsoft.com/office/drawing/2014/main" val="415338052"/>
                    </a:ext>
                  </a:extLst>
                </a:gridCol>
              </a:tblGrid>
              <a:tr h="11169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</a:pPr>
                      <a:r>
                        <a:rPr lang="sr-Cyrl-CS" sz="2000" cap="small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просте</a:t>
                      </a:r>
                      <a:endParaRPr lang="sr-Latn-B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sr-Cyrl-CS" sz="1100" dirty="0">
                          <a:effectLst/>
                        </a:rPr>
                        <a:t> </a:t>
                      </a:r>
                      <a:endParaRPr lang="sr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72848"/>
                  </a:ext>
                </a:extLst>
              </a:tr>
              <a:tr h="1116932"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</a:pPr>
                      <a:r>
                        <a:rPr lang="sr-Cyrl-CS" sz="2000" cap="small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изведене</a:t>
                      </a:r>
                      <a:endParaRPr lang="sr-Latn-B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sr-Cyrl-CS" sz="1100" dirty="0">
                          <a:effectLst/>
                        </a:rPr>
                        <a:t> </a:t>
                      </a:r>
                      <a:endParaRPr lang="sr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6144896"/>
                  </a:ext>
                </a:extLst>
              </a:tr>
              <a:tr h="11507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</a:pPr>
                      <a:r>
                        <a:rPr lang="sr-Cyrl-CS" sz="2000" cap="small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сложене</a:t>
                      </a:r>
                      <a:endParaRPr lang="sr-Latn-B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sr-Cyrl-CS" sz="1100" dirty="0">
                          <a:effectLst/>
                        </a:rPr>
                        <a:t> </a:t>
                      </a:r>
                      <a:endParaRPr lang="sr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7120681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BDA6E65-10DF-4B63-BE94-FFB0E689A697}"/>
              </a:ext>
            </a:extLst>
          </p:cNvPr>
          <p:cNvSpPr/>
          <p:nvPr/>
        </p:nvSpPr>
        <p:spPr>
          <a:xfrm>
            <a:off x="2942757" y="3429000"/>
            <a:ext cx="1869743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ПИСМО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B3E2A7E-12A3-4673-9BBE-2EF879E2FFBA}"/>
              </a:ext>
            </a:extLst>
          </p:cNvPr>
          <p:cNvSpPr/>
          <p:nvPr/>
        </p:nvSpPr>
        <p:spPr>
          <a:xfrm>
            <a:off x="4949646" y="3429000"/>
            <a:ext cx="1869743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ПОШТАР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A3003CF-3BE3-4C74-BAB7-6D7969C0C99A}"/>
              </a:ext>
            </a:extLst>
          </p:cNvPr>
          <p:cNvSpPr/>
          <p:nvPr/>
        </p:nvSpPr>
        <p:spPr>
          <a:xfrm>
            <a:off x="2942757" y="4444051"/>
            <a:ext cx="1869743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ПОТПИСАТИ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FE2CAC-9460-4084-AB07-7218DB71BFBF}"/>
              </a:ext>
            </a:extLst>
          </p:cNvPr>
          <p:cNvSpPr/>
          <p:nvPr/>
        </p:nvSpPr>
        <p:spPr>
          <a:xfrm>
            <a:off x="2942757" y="2338959"/>
            <a:ext cx="1869743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КУЋА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614A31E-5D49-433F-883A-762DA845E7E6}"/>
              </a:ext>
            </a:extLst>
          </p:cNvPr>
          <p:cNvSpPr/>
          <p:nvPr/>
        </p:nvSpPr>
        <p:spPr>
          <a:xfrm>
            <a:off x="6971927" y="3429000"/>
            <a:ext cx="1869743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РАЧУНАР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D224E8D-1350-4D65-A2B9-E8BF299854A0}"/>
              </a:ext>
            </a:extLst>
          </p:cNvPr>
          <p:cNvSpPr/>
          <p:nvPr/>
        </p:nvSpPr>
        <p:spPr>
          <a:xfrm>
            <a:off x="8994208" y="3429000"/>
            <a:ext cx="1869743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КУЋНИ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0E82EC7-F867-4034-A53A-B37B61E0C04E}"/>
              </a:ext>
            </a:extLst>
          </p:cNvPr>
          <p:cNvSpPr/>
          <p:nvPr/>
        </p:nvSpPr>
        <p:spPr>
          <a:xfrm>
            <a:off x="4949646" y="4422119"/>
            <a:ext cx="1869743" cy="49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КИШОБРАН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31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6E2E-7ACA-43ED-A280-16CE6B9A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604985" cy="1400530"/>
          </a:xfrm>
        </p:spPr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Препознај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коријен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творбене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наставке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ријечи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млинарка</a:t>
            </a:r>
            <a:r>
              <a:rPr lang="sr-Cyrl-C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1A64-3B27-4FDF-AD76-128F3B4C9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коријен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Cyrl-BA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sr-Cyrl-BA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творбени</a:t>
            </a:r>
            <a:r>
              <a:rPr lang="en-U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наставци</a:t>
            </a: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r-Cyrl-C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sr-Latn-B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BA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D64F238-B18A-4FD9-83C9-49F2A1ACFA7A}"/>
              </a:ext>
            </a:extLst>
          </p:cNvPr>
          <p:cNvSpPr/>
          <p:nvPr/>
        </p:nvSpPr>
        <p:spPr>
          <a:xfrm>
            <a:off x="2862470" y="2129442"/>
            <a:ext cx="2570922" cy="516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МЛИН-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8DBC458-F315-4B0B-8CBA-0F5FD735CCC9}"/>
              </a:ext>
            </a:extLst>
          </p:cNvPr>
          <p:cNvSpPr/>
          <p:nvPr/>
        </p:nvSpPr>
        <p:spPr>
          <a:xfrm>
            <a:off x="4359965" y="3733658"/>
            <a:ext cx="1828800" cy="516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-АР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5225A5-57C2-4A05-B81D-4D294D47B31E}"/>
              </a:ext>
            </a:extLst>
          </p:cNvPr>
          <p:cNvSpPr/>
          <p:nvPr/>
        </p:nvSpPr>
        <p:spPr>
          <a:xfrm>
            <a:off x="4359965" y="4450163"/>
            <a:ext cx="1828800" cy="516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CF13-1F92-4168-9150-54ADB8CF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C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ојом врстом творбе су настале сљедеће ријечи?</a:t>
            </a:r>
            <a:br>
              <a:rPr lang="sr-Latn-B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F9DB9-301A-4684-9E51-27765365D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algn="just">
              <a:lnSpc>
                <a:spcPct val="200000"/>
              </a:lnSpc>
            </a:pPr>
            <a:r>
              <a:rPr lang="sr-Cyrl-C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писање</a:t>
            </a:r>
            <a:r>
              <a:rPr lang="sr-Cyrl-C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 algn="just">
              <a:lnSpc>
                <a:spcPct val="200000"/>
              </a:lnSpc>
            </a:pPr>
            <a:r>
              <a:rPr lang="sr-Cyrl-C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Београд</a:t>
            </a:r>
            <a:endParaRPr lang="sr-Cyrl-CS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200000"/>
              </a:lnSpc>
              <a:spcAft>
                <a:spcPts val="1000"/>
              </a:spcAft>
            </a:pPr>
            <a:r>
              <a:rPr lang="sr-Cyrl-C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прашина</a:t>
            </a:r>
            <a:endParaRPr lang="sr-Latn-B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sr-Cyrl-CS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довратак</a:t>
            </a:r>
            <a:endParaRPr lang="sr-Cyrl-CS" sz="1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5A4696C-7432-4FA0-B6AB-F68EE548EBBD}"/>
              </a:ext>
            </a:extLst>
          </p:cNvPr>
          <p:cNvSpPr/>
          <p:nvPr/>
        </p:nvSpPr>
        <p:spPr>
          <a:xfrm>
            <a:off x="2796208" y="2213113"/>
            <a:ext cx="5393633" cy="450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ИЗВОЂЕЊЕ (ДЕРИВАЦИЈА)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F9E1529-E545-4935-890D-7D62FA6D9B98}"/>
              </a:ext>
            </a:extLst>
          </p:cNvPr>
          <p:cNvSpPr/>
          <p:nvPr/>
        </p:nvSpPr>
        <p:spPr>
          <a:xfrm>
            <a:off x="2796209" y="2951922"/>
            <a:ext cx="5393634" cy="450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СЛАГАЊЕ (КОМПОЗИЦИЈА)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0167CF8-6F67-4B9A-AB22-46822755D3B6}"/>
              </a:ext>
            </a:extLst>
          </p:cNvPr>
          <p:cNvSpPr/>
          <p:nvPr/>
        </p:nvSpPr>
        <p:spPr>
          <a:xfrm>
            <a:off x="2796207" y="3636064"/>
            <a:ext cx="5393631" cy="450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ИЗВОЂЕЊЕ (ДЕРИВАЦИЈА)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12CFEB-3333-427B-B9B0-FF48E73C8500}"/>
              </a:ext>
            </a:extLst>
          </p:cNvPr>
          <p:cNvSpPr/>
          <p:nvPr/>
        </p:nvSpPr>
        <p:spPr>
          <a:xfrm>
            <a:off x="2796208" y="4374873"/>
            <a:ext cx="5393630" cy="450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КОМБИНОВАНА ТВОРБА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1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ADA52-054F-44E3-A8D0-50E4B374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Које гласовне промјене су извршене у сљедећим ријечима</a:t>
            </a:r>
            <a:r>
              <a:rPr lang="sr-Latn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EF54D-2E44-4E3D-ACF5-5D9CF5E03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лишће</a:t>
            </a:r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прашина</a:t>
            </a:r>
          </a:p>
          <a:p>
            <a:endParaRPr lang="sr-Cyrl-BA" dirty="0"/>
          </a:p>
          <a:p>
            <a:endParaRPr lang="sr-Cyrl-BA" dirty="0"/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француски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FBF58F-F671-4142-A5BB-2E726EF32A23}"/>
              </a:ext>
            </a:extLst>
          </p:cNvPr>
          <p:cNvSpPr/>
          <p:nvPr/>
        </p:nvSpPr>
        <p:spPr>
          <a:xfrm>
            <a:off x="3167270" y="2093843"/>
            <a:ext cx="3048000" cy="50358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ЛИСТ+ЈЕ; Т+Ј = Ћ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1BD3A8-A94E-4946-A36D-F737C0993626}"/>
              </a:ext>
            </a:extLst>
          </p:cNvPr>
          <p:cNvSpPr/>
          <p:nvPr/>
        </p:nvSpPr>
        <p:spPr>
          <a:xfrm>
            <a:off x="3167270" y="3804529"/>
            <a:ext cx="3048000" cy="50358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ПРАХ+ИНА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E682CF-9692-4481-A7AC-5514F728DFE1}"/>
              </a:ext>
            </a:extLst>
          </p:cNvPr>
          <p:cNvSpPr/>
          <p:nvPr/>
        </p:nvSpPr>
        <p:spPr>
          <a:xfrm>
            <a:off x="3167270" y="5121975"/>
            <a:ext cx="3048000" cy="50358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ФРАЗЦУЗ+СКИ; 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56C8AEB-0C6E-49DC-8523-C9B5B7FF5B83}"/>
              </a:ext>
            </a:extLst>
          </p:cNvPr>
          <p:cNvSpPr/>
          <p:nvPr/>
        </p:nvSpPr>
        <p:spPr>
          <a:xfrm>
            <a:off x="3167270" y="5725393"/>
            <a:ext cx="3048000" cy="50358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ФРАНЦУС+СКИ; С 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1F484D-7491-495E-BAA2-51BC7BD74E43}"/>
              </a:ext>
            </a:extLst>
          </p:cNvPr>
          <p:cNvSpPr/>
          <p:nvPr/>
        </p:nvSpPr>
        <p:spPr>
          <a:xfrm>
            <a:off x="3167270" y="2725591"/>
            <a:ext cx="3048000" cy="50358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ЛИСЋЕ; 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 + Ћ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60F8F83-54DB-4087-8DDF-705CF233AAC5}"/>
              </a:ext>
            </a:extLst>
          </p:cNvPr>
          <p:cNvSpPr/>
          <p:nvPr/>
        </p:nvSpPr>
        <p:spPr>
          <a:xfrm>
            <a:off x="6420678" y="2107095"/>
            <a:ext cx="4472607" cy="503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ЈОТОВАЊЕ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83FC088-965C-42B6-BF2F-ADA7EDEE4EA7}"/>
              </a:ext>
            </a:extLst>
          </p:cNvPr>
          <p:cNvSpPr/>
          <p:nvPr/>
        </p:nvSpPr>
        <p:spPr>
          <a:xfrm>
            <a:off x="6420679" y="2715095"/>
            <a:ext cx="4472608" cy="503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ЈЕДНАЧЕЊЕ СУГЛАСНИКА ПО МЈЕСТУ ТВОРБЕ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5D5C1C2-B9E8-4BE9-A2C7-AA33E919CA9B}"/>
              </a:ext>
            </a:extLst>
          </p:cNvPr>
          <p:cNvSpPr/>
          <p:nvPr/>
        </p:nvSpPr>
        <p:spPr>
          <a:xfrm>
            <a:off x="6420677" y="3804529"/>
            <a:ext cx="4472607" cy="503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ПАЛАТАЛИЗАЦИЈА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E230B79-B31F-46F0-A4FF-3F46B66A75B5}"/>
              </a:ext>
            </a:extLst>
          </p:cNvPr>
          <p:cNvSpPr/>
          <p:nvPr/>
        </p:nvSpPr>
        <p:spPr>
          <a:xfrm>
            <a:off x="6420677" y="5121975"/>
            <a:ext cx="4472607" cy="503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ЈЕДНАЧЕЊЕ СУГЛАСНИКА ПО ЗВУЧНОСТИ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D596564-F82A-424E-B595-3BD843F8B0C9}"/>
              </a:ext>
            </a:extLst>
          </p:cNvPr>
          <p:cNvSpPr/>
          <p:nvPr/>
        </p:nvSpPr>
        <p:spPr>
          <a:xfrm>
            <a:off x="6420676" y="5725393"/>
            <a:ext cx="4472607" cy="503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ГУБЉЕЊЕ СУГЛАСНИКА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4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8D49-4951-44EC-BDEF-B2E91DD1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Latn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којих гласовних промјена се одступа у сљедећим примјерима?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1693-8549-4D9E-8C43-A1E99682B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коцки</a:t>
            </a:r>
          </a:p>
          <a:p>
            <a:pPr marL="0" indent="0">
              <a:buNone/>
            </a:pP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најједноставнији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људски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DC1525-8293-4766-9B0D-C1C62BE364F8}"/>
              </a:ext>
            </a:extLst>
          </p:cNvPr>
          <p:cNvSpPr/>
          <p:nvPr/>
        </p:nvSpPr>
        <p:spPr>
          <a:xfrm>
            <a:off x="4492485" y="2107096"/>
            <a:ext cx="5557368" cy="437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ОДСТУПАЊЕ ОД СИБИЛАРИЗАЦИЈЕ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B9DC55-60E7-4126-A9BB-8255EA17752B}"/>
              </a:ext>
            </a:extLst>
          </p:cNvPr>
          <p:cNvSpPr/>
          <p:nvPr/>
        </p:nvSpPr>
        <p:spPr>
          <a:xfrm>
            <a:off x="4492485" y="3097220"/>
            <a:ext cx="5557368" cy="437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ОДСТУПАЊЕ ОД ГУБЉЕЊА СУГЛАСНИКА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EA0839-52A4-4704-AC8A-A47D58D7BDDF}"/>
              </a:ext>
            </a:extLst>
          </p:cNvPr>
          <p:cNvSpPr/>
          <p:nvPr/>
        </p:nvSpPr>
        <p:spPr>
          <a:xfrm>
            <a:off x="4492485" y="4054212"/>
            <a:ext cx="5557368" cy="570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ОДСТУПАЊЕ ОД ЈЕДНАЧЕЊА СУГЛАСНИКА ПО ЗВУЧНОСТИ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534F1C-5F6A-41F0-A5ED-5417B6D2DBA1}"/>
              </a:ext>
            </a:extLst>
          </p:cNvPr>
          <p:cNvSpPr/>
          <p:nvPr/>
        </p:nvSpPr>
        <p:spPr>
          <a:xfrm>
            <a:off x="4492485" y="5049706"/>
            <a:ext cx="5557368" cy="437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ОДСТУПАЊЕ ОД ПРОМЈЕНЕ Л У О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08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4398F-987D-4625-8EFD-325C08C4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Повежи зависне реченице са њиховом врстом.</a:t>
            </a:r>
            <a:br>
              <a:rPr lang="sr-Cyrl-BA" sz="3200" dirty="0"/>
            </a:br>
            <a:endParaRPr lang="sr-Latn-BA" sz="32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ADFAF37-927F-4F6D-8089-8E241BB12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052918"/>
            <a:ext cx="1147638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/>
              <a:t>                                                                                                                               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ОБЈЕКАТСКА</a:t>
            </a:r>
            <a:r>
              <a:rPr lang="sr-Cyrl-BA" dirty="0"/>
              <a:t>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Младић је чувао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што је стекао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        </a:t>
            </a:r>
          </a:p>
          <a:p>
            <a:pPr marL="0" indent="0">
              <a:buNone/>
            </a:pPr>
            <a:r>
              <a:rPr lang="sr-Cyrl-BA" dirty="0"/>
              <a:t>                                                                                                                                 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НАМЈЕРНА</a:t>
            </a:r>
            <a:r>
              <a:rPr lang="sr-Cyrl-BA" dirty="0"/>
              <a:t>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иди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гдје ниси позван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sr-Cyrl-BA" dirty="0"/>
              <a:t>                                                                                                                                   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УЗРОЧНА</a:t>
            </a:r>
            <a:r>
              <a:rPr lang="sr-Cyrl-BA" dirty="0"/>
              <a:t>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Сјео сам у први ред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бих изблиза гледао утакмицу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</a:t>
            </a:r>
          </a:p>
          <a:p>
            <a:pPr marL="0" indent="0">
              <a:buNone/>
            </a:pPr>
            <a:r>
              <a:rPr lang="sr-Cyrl-BA" dirty="0"/>
              <a:t>                                                                                                                                    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МЈЕСНА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Били смо тужни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јер смо поражени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</a:t>
            </a:r>
          </a:p>
          <a:p>
            <a:endParaRPr lang="sr-Latn-BA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C74367-184C-4975-9463-636F2218CC0C}"/>
              </a:ext>
            </a:extLst>
          </p:cNvPr>
          <p:cNvCxnSpPr/>
          <p:nvPr/>
        </p:nvCxnSpPr>
        <p:spPr>
          <a:xfrm>
            <a:off x="4079308" y="3825678"/>
            <a:ext cx="6082748" cy="11661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63C093E-538A-4503-A16A-05993E6C1994}"/>
              </a:ext>
            </a:extLst>
          </p:cNvPr>
          <p:cNvCxnSpPr>
            <a:cxnSpLocks/>
          </p:cNvCxnSpPr>
          <p:nvPr/>
        </p:nvCxnSpPr>
        <p:spPr>
          <a:xfrm flipV="1">
            <a:off x="5348472" y="4471720"/>
            <a:ext cx="4431632" cy="1298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DDF0EB-B773-435D-95AE-18CD615BBE54}"/>
              </a:ext>
            </a:extLst>
          </p:cNvPr>
          <p:cNvCxnSpPr>
            <a:cxnSpLocks/>
          </p:cNvCxnSpPr>
          <p:nvPr/>
        </p:nvCxnSpPr>
        <p:spPr>
          <a:xfrm flipV="1">
            <a:off x="7820346" y="3429000"/>
            <a:ext cx="1959758" cy="13378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E358F8A-1D05-41BE-9787-96151076E545}"/>
              </a:ext>
            </a:extLst>
          </p:cNvPr>
          <p:cNvCxnSpPr>
            <a:cxnSpLocks/>
          </p:cNvCxnSpPr>
          <p:nvPr/>
        </p:nvCxnSpPr>
        <p:spPr>
          <a:xfrm flipV="1">
            <a:off x="4784035" y="2378800"/>
            <a:ext cx="4521835" cy="370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27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1E92-DAEB-470D-80BD-C682F8D7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Latn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има четири акцента. Која су то четири акцента и како се обиљежавају?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B5C11-9DEF-4CC3-BC38-930059742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BA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B71D667-5042-4337-A03E-8753F1C86CA1}"/>
              </a:ext>
            </a:extLst>
          </p:cNvPr>
          <p:cNvSpPr/>
          <p:nvPr/>
        </p:nvSpPr>
        <p:spPr>
          <a:xfrm>
            <a:off x="1828800" y="2292626"/>
            <a:ext cx="3366052" cy="87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КРАТКОСИЛАЗНИ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A3BC79C-A90C-4C20-B260-593C7703CE97}"/>
              </a:ext>
            </a:extLst>
          </p:cNvPr>
          <p:cNvSpPr/>
          <p:nvPr/>
        </p:nvSpPr>
        <p:spPr>
          <a:xfrm>
            <a:off x="5920340" y="2292626"/>
            <a:ext cx="3366052" cy="87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ДУГОСИЛАЗНИ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F164B7-E157-4CBA-857A-832C322C0C97}"/>
              </a:ext>
            </a:extLst>
          </p:cNvPr>
          <p:cNvSpPr/>
          <p:nvPr/>
        </p:nvSpPr>
        <p:spPr>
          <a:xfrm>
            <a:off x="5920340" y="4394353"/>
            <a:ext cx="3366052" cy="87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ДУГОУЗЛАЗНИ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FA410E0-923A-4E23-A979-BA28430385E6}"/>
              </a:ext>
            </a:extLst>
          </p:cNvPr>
          <p:cNvSpPr/>
          <p:nvPr/>
        </p:nvSpPr>
        <p:spPr>
          <a:xfrm>
            <a:off x="1749287" y="4394353"/>
            <a:ext cx="3366052" cy="87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КРАТКОУЗЛАЗНИ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923746D-D4BC-43A7-A9FA-97D2E43948FE}"/>
              </a:ext>
            </a:extLst>
          </p:cNvPr>
          <p:cNvSpPr/>
          <p:nvPr/>
        </p:nvSpPr>
        <p:spPr>
          <a:xfrm>
            <a:off x="3008243" y="3167270"/>
            <a:ext cx="980661" cy="87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6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\\</a:t>
            </a:r>
            <a:endParaRPr lang="sr-Latn-BA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8A5AD4B-2AB2-4AE7-9CAE-3AF75A2B72EC}"/>
              </a:ext>
            </a:extLst>
          </p:cNvPr>
          <p:cNvSpPr/>
          <p:nvPr/>
        </p:nvSpPr>
        <p:spPr>
          <a:xfrm>
            <a:off x="3021495" y="5268997"/>
            <a:ext cx="980661" cy="87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endParaRPr lang="sr-Latn-BA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31CBC77-FC77-443F-A5B7-B4844739918C}"/>
              </a:ext>
            </a:extLst>
          </p:cNvPr>
          <p:cNvSpPr/>
          <p:nvPr/>
        </p:nvSpPr>
        <p:spPr>
          <a:xfrm>
            <a:off x="7168465" y="3167271"/>
            <a:ext cx="980661" cy="87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6000" dirty="0"/>
              <a:t>∩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E518E91-33A9-4E4C-ADA0-5E0A9F5757FF}"/>
              </a:ext>
            </a:extLst>
          </p:cNvPr>
          <p:cNvSpPr/>
          <p:nvPr/>
        </p:nvSpPr>
        <p:spPr>
          <a:xfrm>
            <a:off x="7158526" y="5269181"/>
            <a:ext cx="980661" cy="87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sr-Latn-BA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5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245</TotalTime>
  <Words>530</Words>
  <Application>Microsoft Office PowerPoint</Application>
  <PresentationFormat>Widescreen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Georgia</vt:lpstr>
      <vt:lpstr>Times New Roman</vt:lpstr>
      <vt:lpstr>Wingdings 3</vt:lpstr>
      <vt:lpstr>Ion</vt:lpstr>
      <vt:lpstr>ПОНАВЉАЊЕ ГРАДИВА  (ЈЕЗИК)</vt:lpstr>
      <vt:lpstr>1. У којем су падежу подвучене ријечи?</vt:lpstr>
      <vt:lpstr>2. Сљедеће ријечи разврстај према врсти творбе.  писмо, поштар, потписати, рачунар, кућа, кућни, кишобран  </vt:lpstr>
      <vt:lpstr>3. Препознај коријен и творбене наставке код ријечи млинарка.</vt:lpstr>
      <vt:lpstr>4. Којом врстом творбе су настале сљедеће ријечи? </vt:lpstr>
      <vt:lpstr>5. Које гласовне промјене су извршене у сљедећим ријечима?</vt:lpstr>
      <vt:lpstr>6. Од којих гласовних промјена се одступа у сљедећим примјерима?</vt:lpstr>
      <vt:lpstr>7. Повежи зависне реченице са њиховом врстом. </vt:lpstr>
      <vt:lpstr>8. Српски језик има четири акцента. Која су то четири акцента и како се обиљежавају?</vt:lpstr>
      <vt:lpstr>9. Напиши службу (функцију) ријечи у реченици: Дјед је недавно обрао јабуке. </vt:lpstr>
      <vt:lpstr>10. У којој од сљедећих реченица је подвучен субјекат?</vt:lpstr>
      <vt:lpstr>11. Укрштеница – глаголски облици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 ГРАДИВА (ЈЕЗИК)</dc:title>
  <dc:creator>mm</dc:creator>
  <cp:lastModifiedBy>mm</cp:lastModifiedBy>
  <cp:revision>68</cp:revision>
  <dcterms:created xsi:type="dcterms:W3CDTF">2020-12-11T14:05:48Z</dcterms:created>
  <dcterms:modified xsi:type="dcterms:W3CDTF">2020-12-12T18:15:42Z</dcterms:modified>
</cp:coreProperties>
</file>