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12/4/2020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12/4/2020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63" y="-594"/>
            <a:ext cx="573073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and superlative adjectives</a:t>
            </a:r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6244046" cy="1723570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12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tack of books on the ground">
            <a:extLst>
              <a:ext uri="{FF2B5EF4-FFF2-40B4-BE49-F238E27FC236}">
                <a16:creationId xmlns:a16="http://schemas.microsoft.com/office/drawing/2014/main" xmlns="" id="{4E408D58-0A21-4D16-A8D8-54C17D5AD4A1}"/>
              </a:ext>
            </a:extLst>
          </p:cNvPr>
          <p:cNvPicPr>
            <a:picLocks noGrp="1"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64300" y="0"/>
            <a:ext cx="5727700" cy="6858000"/>
          </a:xfrm>
          <a:custGeom>
            <a:avLst/>
            <a:gdLst>
              <a:gd name="connsiteX0" fmla="*/ 1708150 w 5727700"/>
              <a:gd name="connsiteY0" fmla="*/ 0 h 6858000"/>
              <a:gd name="connsiteX1" fmla="*/ 5727700 w 5727700"/>
              <a:gd name="connsiteY1" fmla="*/ 0 h 6858000"/>
              <a:gd name="connsiteX2" fmla="*/ 5727700 w 5727700"/>
              <a:gd name="connsiteY2" fmla="*/ 6858000 h 6858000"/>
              <a:gd name="connsiteX3" fmla="*/ 0 w 5727700"/>
              <a:gd name="connsiteY3" fmla="*/ 6858000 h 6858000"/>
              <a:gd name="connsiteX4" fmla="*/ 0 w 5727700"/>
              <a:gd name="connsiteY4" fmla="*/ 68326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27700" h="6858000">
                <a:moveTo>
                  <a:pt x="1708150" y="0"/>
                </a:moveTo>
                <a:lnTo>
                  <a:pt x="5727700" y="0"/>
                </a:lnTo>
                <a:lnTo>
                  <a:pt x="5727700" y="6858000"/>
                </a:lnTo>
                <a:lnTo>
                  <a:pt x="0" y="6858000"/>
                </a:lnTo>
                <a:lnTo>
                  <a:pt x="0" y="6832600"/>
                </a:lnTo>
                <a:close/>
              </a:path>
            </a:pathLst>
          </a:cu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" y="266700"/>
            <a:ext cx="11239500" cy="5951985"/>
          </a:xfrm>
        </p:spPr>
        <p:txBody>
          <a:bodyPr>
            <a:normAutofit/>
          </a:bodyPr>
          <a:lstStyle/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Comparative adjective: compares one person or thing with another. (between two things) 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when we compare one thing with another.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My book is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bigger than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yours.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She is two years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older than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me.</a:t>
            </a:r>
          </a:p>
          <a:p>
            <a:pPr marL="0" indent="0">
              <a:buNone/>
            </a:pPr>
            <a:endParaRPr lang="en-US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Superlative adjective: compares one person or thing with several others. (more than two) 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use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superlative adjectives.</a:t>
            </a:r>
          </a:p>
          <a:p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Example: My book is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biggest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the group.</a:t>
            </a:r>
          </a:p>
          <a:p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Jane is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oldest </a:t>
            </a:r>
            <a:r>
              <a:rPr lang="en-US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Angela is </a:t>
            </a:r>
            <a:r>
              <a:rPr lang="en-US" sz="2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youngest.</a:t>
            </a:r>
          </a:p>
        </p:txBody>
      </p:sp>
    </p:spTree>
    <p:extLst>
      <p:ext uri="{BB962C8B-B14F-4D97-AF65-F5344CB8AC3E}">
        <p14:creationId xmlns:p14="http://schemas.microsoft.com/office/powerpoint/2010/main" val="3024046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63" y="0"/>
            <a:ext cx="573073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597" y="368416"/>
            <a:ext cx="10947400" cy="5880100"/>
          </a:xfrm>
        </p:spPr>
        <p:txBody>
          <a:bodyPr/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to form comparative and superlative adjectives</a:t>
            </a: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 usually add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one-syllable words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make comparatives and superlatives:</a:t>
            </a: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adjective ends in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–e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add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–r or –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</a:t>
            </a:r>
            <a:endParaRPr lang="en-US" b="1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adjective ends in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vowel and consonant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double the consonant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endParaRPr lang="en-US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 an adjective ends in a consonant an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–y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we change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–y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–I </a:t>
            </a:r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and add 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er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or –</a:t>
            </a:r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est</a:t>
            </a:r>
            <a:r>
              <a:rPr lang="en-US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699543"/>
              </p:ext>
            </p:extLst>
          </p:nvPr>
        </p:nvGraphicFramePr>
        <p:xfrm>
          <a:off x="609600" y="1432564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26566743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120852589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448955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OLD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OLDEST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1665698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LONG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LONGEST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55214235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7252793"/>
              </p:ext>
            </p:extLst>
          </p:nvPr>
        </p:nvGraphicFramePr>
        <p:xfrm>
          <a:off x="609599" y="2566786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69491272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915643945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59691919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NICE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NICEST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4717245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LARGE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LARGEST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07286374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6262098"/>
              </p:ext>
            </p:extLst>
          </p:nvPr>
        </p:nvGraphicFramePr>
        <p:xfrm>
          <a:off x="609598" y="3813230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3396326226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119907378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402853603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BIG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BIGGER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BIGGEST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370952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FAT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FATTEST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72007173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2216745"/>
              </p:ext>
            </p:extLst>
          </p:nvPr>
        </p:nvGraphicFramePr>
        <p:xfrm>
          <a:off x="609597" y="5012687"/>
          <a:ext cx="8127999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9333">
                  <a:extLst>
                    <a:ext uri="{9D8B030D-6E8A-4147-A177-3AD203B41FA5}">
                      <a16:colId xmlns:a16="http://schemas.microsoft.com/office/drawing/2014/main" xmlns="" val="811453213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2806178349"/>
                    </a:ext>
                  </a:extLst>
                </a:gridCol>
                <a:gridCol w="2709333">
                  <a:extLst>
                    <a:ext uri="{9D8B030D-6E8A-4147-A177-3AD203B41FA5}">
                      <a16:colId xmlns:a16="http://schemas.microsoft.com/office/drawing/2014/main" xmlns="" val="364230406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HAPPY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HAPPIER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HAPPIEST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58243437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SILLY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SILLIER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SILLIEST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7085308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80116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263" y="0"/>
            <a:ext cx="5730737" cy="68585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342895"/>
          </a:xfrm>
        </p:spPr>
        <p:txBody>
          <a:bodyPr>
            <a:normAutofit fontScale="90000"/>
          </a:bodyPr>
          <a:lstStyle/>
          <a:p>
            <a:r>
              <a:rPr lang="en-US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HOMEWORK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527300"/>
            <a:ext cx="9575800" cy="2387599"/>
          </a:xfrm>
        </p:spPr>
        <p:txBody>
          <a:bodyPr>
            <a:normAutofit/>
          </a:bodyPr>
          <a:lstStyle/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SB. Pg.35            GRAMMAR </a:t>
            </a:r>
          </a:p>
          <a:p>
            <a:r>
              <a:rPr lang="en-US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Complete the sentences with comparative and superlative</a:t>
            </a:r>
          </a:p>
          <a:p>
            <a:r>
              <a:rPr lang="en-US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Text 3.3 will help you with some of them.</a:t>
            </a:r>
            <a:endParaRPr lang="en-US" sz="32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53567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TM04033937[[fn=Vapor Trail]]</Template>
  <TotalTime>53</TotalTime>
  <Words>223</Words>
  <Application>Microsoft Office PowerPoint</Application>
  <PresentationFormat>Widescreen</PresentationFormat>
  <Paragraphs>49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Century Gothic</vt:lpstr>
      <vt:lpstr>Vapor Trail</vt:lpstr>
      <vt:lpstr>Comparative and superlative adjectives</vt:lpstr>
      <vt:lpstr>PowerPoint Presentation</vt:lpstr>
      <vt:lpstr>PowerPoint Presentation</vt:lpstr>
      <vt:lpstr>HOMEWORK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Comparative and superlative adjectives</dc:title>
  <dc:creator>WIN10</dc:creator>
  <cp:lastModifiedBy>11. Kristina Mataruga</cp:lastModifiedBy>
  <cp:revision>7</cp:revision>
  <dcterms:created xsi:type="dcterms:W3CDTF">2020-12-03T12:42:07Z</dcterms:created>
  <dcterms:modified xsi:type="dcterms:W3CDTF">2020-12-04T07:59:32Z</dcterms:modified>
</cp:coreProperties>
</file>