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59" r:id="rId4"/>
    <p:sldId id="266" r:id="rId5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63B"/>
    <a:srgbClr val="192810"/>
    <a:srgbClr val="101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7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8" Type="http://schemas.openxmlformats.org/officeDocument/2006/relationships/notesSlide" Target="../notesSlides/notesSlide1.xml"/><Relationship Id="rId17" Type="http://schemas.openxmlformats.org/officeDocument/2006/relationships/vmlDrawing" Target="../drawings/vmlDrawing1.vml"/><Relationship Id="rId16" Type="http://schemas.openxmlformats.org/officeDocument/2006/relationships/slideLayout" Target="../slideLayouts/slideLayout1.xml"/><Relationship Id="rId15" Type="http://schemas.openxmlformats.org/officeDocument/2006/relationships/image" Target="../media/image10.wmf"/><Relationship Id="rId14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2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wmf"/><Relationship Id="rId8" Type="http://schemas.openxmlformats.org/officeDocument/2006/relationships/oleObject" Target="../embeddings/oleObject11.bin"/><Relationship Id="rId7" Type="http://schemas.openxmlformats.org/officeDocument/2006/relationships/image" Target="../media/image13.wmf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Relationship Id="rId3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4" Type="http://schemas.openxmlformats.org/officeDocument/2006/relationships/notesSlide" Target="../notesSlides/notesSlide2.xml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 Box 4"/>
          <p:cNvSpPr txBox="1"/>
          <p:nvPr/>
        </p:nvSpPr>
        <p:spPr>
          <a:xfrm>
            <a:off x="608965" y="3602355"/>
            <a:ext cx="123545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Cyrl-R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Површина четворостране пирамиде</a:t>
            </a:r>
            <a:endParaRPr lang="sr-Cyrl-RS" altLang="sr-Cyrl-RS" sz="5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608965" y="4735830"/>
            <a:ext cx="6438900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Биљана Ђукић, децембар 2020.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 Box 4"/>
          <p:cNvSpPr txBox="1"/>
          <p:nvPr/>
        </p:nvSpPr>
        <p:spPr>
          <a:xfrm>
            <a:off x="860425" y="704850"/>
            <a:ext cx="98075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Површина пирамиде: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2134235" y="1993900"/>
            <a:ext cx="5080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2800" b="0" i="1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P = B + M</a:t>
            </a:r>
            <a:endParaRPr lang="en-US" sz="2800" b="0" i="1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1877060" y="1825625"/>
            <a:ext cx="2258695" cy="797560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1524000" y="3738245"/>
            <a:ext cx="369887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В - база пирамиде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М - омотач (троуглови)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22" name="Picture 21" descr="B9g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695" y="514985"/>
            <a:ext cx="5768975" cy="5300345"/>
          </a:xfrm>
          <a:prstGeom prst="rect">
            <a:avLst/>
          </a:prstGeom>
        </p:spPr>
      </p:pic>
      <p:pic>
        <p:nvPicPr>
          <p:cNvPr id="24" name="Picture 23" descr="B9g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185" y="2531745"/>
            <a:ext cx="2499995" cy="2849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  <p:bldP spid="7" grpId="0" bldLvl="0" animBg="1"/>
      <p:bldP spid="7" grpId="1" animBg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Text Box 6"/>
          <p:cNvSpPr txBox="1"/>
          <p:nvPr/>
        </p:nvSpPr>
        <p:spPr>
          <a:xfrm>
            <a:off x="361950" y="319405"/>
            <a:ext cx="112712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r>
              <a:rPr lang="sr-Latn-BA" alt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Бочна ивица праве правилне четворостране пирамиде нагнута је према бази под </a:t>
            </a:r>
            <a:b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углом од 60°. Ако је дужина ове ивице 6 </a:t>
            </a:r>
            <a:r>
              <a:rPr lang="sr-Latn-BA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cm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, а бочне висине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</a:t>
            </a:r>
            <a:r>
              <a:rPr lang="sr-Latn-BA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cm</a:t>
            </a:r>
            <a:r>
              <a:rPr lang="sr-Cyrl-RS" altLang="sr-Latn-BA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колика је </a:t>
            </a:r>
            <a:b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површина пирамиде?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16915" y="5247640"/>
            <a:ext cx="2569845" cy="13271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71345" y="4827270"/>
            <a:ext cx="288290" cy="9683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9135" y="5392420"/>
            <a:ext cx="1460500" cy="4203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77545" y="4827270"/>
            <a:ext cx="1203325" cy="571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83895" y="3258185"/>
            <a:ext cx="1374140" cy="212217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72005" y="3258185"/>
            <a:ext cx="1273810" cy="20129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871345" y="3265170"/>
            <a:ext cx="184150" cy="15525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142490" y="5247640"/>
            <a:ext cx="1203325" cy="571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1"/>
          <p:cNvSpPr txBox="1"/>
          <p:nvPr/>
        </p:nvSpPr>
        <p:spPr>
          <a:xfrm>
            <a:off x="548005" y="2041525"/>
            <a:ext cx="19335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ѕ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6 cm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α </a:t>
            </a:r>
            <a:r>
              <a:rPr lang="sr-Cyrl-R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= 60°</a:t>
            </a:r>
            <a:b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Text Box 24"/>
          <p:cNvSpPr txBox="1"/>
          <p:nvPr/>
        </p:nvSpPr>
        <p:spPr>
          <a:xfrm>
            <a:off x="2787650" y="3888105"/>
            <a:ext cx="875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Latn-BA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ѕ</a:t>
            </a:r>
            <a:endParaRPr lang="sr-Cyrl-RS" altLang="sr-Latn-BA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Text Box 26"/>
          <p:cNvSpPr txBox="1"/>
          <p:nvPr/>
        </p:nvSpPr>
        <p:spPr>
          <a:xfrm>
            <a:off x="563880" y="2808605"/>
            <a:ext cx="8750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Р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?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8" name="Text Box 27"/>
          <p:cNvSpPr txBox="1"/>
          <p:nvPr/>
        </p:nvSpPr>
        <p:spPr>
          <a:xfrm>
            <a:off x="2787650" y="3198495"/>
            <a:ext cx="17970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?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869440" y="4827270"/>
            <a:ext cx="1450340" cy="42354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071370" y="3272790"/>
            <a:ext cx="88265" cy="255016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026920" y="3258185"/>
            <a:ext cx="75565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2" name="Text Box 41"/>
          <p:cNvSpPr txBox="1"/>
          <p:nvPr/>
        </p:nvSpPr>
        <p:spPr>
          <a:xfrm>
            <a:off x="1604645" y="5271135"/>
            <a:ext cx="450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sr-Latn-BA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endParaRPr lang="en-US" altLang="sr-Latn-BA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4" name="Text Box 53"/>
          <p:cNvSpPr txBox="1"/>
          <p:nvPr/>
        </p:nvSpPr>
        <p:spPr>
          <a:xfrm>
            <a:off x="5464175" y="5195570"/>
            <a:ext cx="1066800" cy="3987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sr-Cyrl-R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s = d</a:t>
            </a:r>
            <a:endParaRPr lang="sr-Latn-BA" altLang="sr-Latn-BA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7" name="Text Box 56"/>
          <p:cNvSpPr txBox="1"/>
          <p:nvPr/>
        </p:nvSpPr>
        <p:spPr>
          <a:xfrm>
            <a:off x="4454525" y="2978150"/>
            <a:ext cx="39668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Latn-BA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 =&gt;  У </a:t>
            </a:r>
            <a:r>
              <a:rPr lang="sr-Latn-BA" altLang="en-US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∆</a:t>
            </a:r>
            <a:r>
              <a:rPr lang="sr-Cyrl-RS" altLang="sr-Latn-BA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АВС су сви углови од 60</a:t>
            </a:r>
            <a:r>
              <a:rPr lang="sr-Cyrl-RS" altLang="sr-Latn-BA" sz="2000" i="1">
                <a:solidFill>
                  <a:schemeClr val="bg1"/>
                </a:solidFill>
                <a:latin typeface="Arial" panose="020B0604020202020204" pitchFamily="34" charset="0"/>
                <a:cs typeface="Cambria Math" panose="02040503050406030204" charset="0"/>
              </a:rPr>
              <a:t>°</a:t>
            </a:r>
            <a:endParaRPr lang="sr-Cyrl-RS" altLang="sr-Latn-BA" sz="2000" i="1">
              <a:solidFill>
                <a:schemeClr val="bg1"/>
              </a:solidFill>
              <a:latin typeface="Arial" panose="020B0604020202020204" pitchFamily="34" charset="0"/>
              <a:cs typeface="Cambria Math" panose="02040503050406030204" charset="0"/>
            </a:endParaRPr>
          </a:p>
        </p:txBody>
      </p:sp>
      <p:sp>
        <p:nvSpPr>
          <p:cNvPr id="58" name="Text Box 57"/>
          <p:cNvSpPr txBox="1"/>
          <p:nvPr/>
        </p:nvSpPr>
        <p:spPr>
          <a:xfrm>
            <a:off x="4717415" y="1626235"/>
            <a:ext cx="39668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Пирамида је права =&gt; Све бочне ивице су нагнуте према бази под истим углом!</a:t>
            </a:r>
            <a:endParaRPr lang="sr-Cyrl-RS" sz="2000" i="1">
              <a:solidFill>
                <a:schemeClr val="bg1"/>
              </a:solidFill>
              <a:latin typeface="Cambria Math" panose="02040503050406030204" charset="0"/>
              <a:cs typeface="Cambria Math" panose="02040503050406030204" charset="0"/>
            </a:endParaRPr>
          </a:p>
        </p:txBody>
      </p:sp>
      <p:sp>
        <p:nvSpPr>
          <p:cNvPr id="59" name="Text Box 58"/>
          <p:cNvSpPr txBox="1"/>
          <p:nvPr/>
        </p:nvSpPr>
        <p:spPr>
          <a:xfrm>
            <a:off x="9403715" y="3452495"/>
            <a:ext cx="1584960" cy="3987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 = 18 cm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en-US" sz="2000" i="1" baseline="30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9403715" y="6130290"/>
            <a:ext cx="13233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7"/>
          <p:cNvSpPr txBox="1"/>
          <p:nvPr/>
        </p:nvSpPr>
        <p:spPr>
          <a:xfrm>
            <a:off x="916940" y="4827270"/>
            <a:ext cx="6070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b="1">
                <a:solidFill>
                  <a:srgbClr val="92D05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60</a:t>
            </a:r>
            <a:r>
              <a:rPr lang="sr-Cyrl-RS" altLang="en-US" b="1">
                <a:solidFill>
                  <a:srgbClr val="92D050"/>
                </a:solidFill>
                <a:latin typeface="Arial" panose="020B0604020202020204" pitchFamily="34" charset="0"/>
                <a:cs typeface="Times New Roman" panose="02020603050405020304" charset="0"/>
                <a:sym typeface="+mn-ea"/>
              </a:rPr>
              <a:t>°</a:t>
            </a:r>
            <a:endParaRPr lang="sr-Cyrl-RS" altLang="en-US" b="1">
              <a:solidFill>
                <a:srgbClr val="92D050"/>
              </a:solidFill>
              <a:latin typeface="Arial" panose="020B0604020202020204" pitchFamily="3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Arc 12"/>
          <p:cNvSpPr/>
          <p:nvPr/>
        </p:nvSpPr>
        <p:spPr>
          <a:xfrm>
            <a:off x="677545" y="4722495"/>
            <a:ext cx="796925" cy="910590"/>
          </a:xfrm>
          <a:prstGeom prst="arc">
            <a:avLst>
              <a:gd name="adj1" fmla="val 16484628"/>
              <a:gd name="adj2" fmla="val 1378333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677545" y="3258185"/>
            <a:ext cx="1382395" cy="214058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9450" y="5245100"/>
            <a:ext cx="2621280" cy="13843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55495" y="3237865"/>
            <a:ext cx="1273810" cy="201295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55"/>
          <p:cNvSpPr txBox="1"/>
          <p:nvPr/>
        </p:nvSpPr>
        <p:spPr>
          <a:xfrm>
            <a:off x="2722245" y="4827270"/>
            <a:ext cx="6070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b="1">
                <a:solidFill>
                  <a:srgbClr val="92D05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60</a:t>
            </a:r>
            <a:r>
              <a:rPr lang="sr-Cyrl-RS" altLang="en-US" b="1">
                <a:solidFill>
                  <a:srgbClr val="92D050"/>
                </a:solidFill>
                <a:latin typeface="Arial" panose="020B0604020202020204" pitchFamily="34" charset="0"/>
                <a:cs typeface="Times New Roman" panose="02020603050405020304" charset="0"/>
                <a:sym typeface="+mn-ea"/>
              </a:rPr>
              <a:t>°</a:t>
            </a:r>
            <a:endParaRPr lang="sr-Cyrl-RS" altLang="en-US" b="1">
              <a:solidFill>
                <a:srgbClr val="92D050"/>
              </a:solidFill>
              <a:latin typeface="Arial" panose="020B0604020202020204" pitchFamily="3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3" name="Arc 62"/>
          <p:cNvSpPr/>
          <p:nvPr/>
        </p:nvSpPr>
        <p:spPr>
          <a:xfrm rot="7260000">
            <a:off x="1616710" y="3063240"/>
            <a:ext cx="796925" cy="910590"/>
          </a:xfrm>
          <a:prstGeom prst="arc">
            <a:avLst>
              <a:gd name="adj1" fmla="val 16442464"/>
              <a:gd name="adj2" fmla="val 1178708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4" name="Arc 63"/>
          <p:cNvSpPr/>
          <p:nvPr/>
        </p:nvSpPr>
        <p:spPr>
          <a:xfrm rot="13560000">
            <a:off x="2703195" y="4544695"/>
            <a:ext cx="796925" cy="910590"/>
          </a:xfrm>
          <a:prstGeom prst="arc">
            <a:avLst>
              <a:gd name="adj1" fmla="val 16484628"/>
              <a:gd name="adj2" fmla="val 1178708"/>
            </a:avLst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880870" y="3452495"/>
            <a:ext cx="367665" cy="365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sr-Cyrl-RS" altLang="en-US" sz="1200">
              <a:latin typeface="Arial" panose="020B0604020202020204" pitchFamily="34" charset="0"/>
            </a:endParaRPr>
          </a:p>
        </p:txBody>
      </p:sp>
      <p:sp>
        <p:nvSpPr>
          <p:cNvPr id="62" name="Text Box 61"/>
          <p:cNvSpPr txBox="1"/>
          <p:nvPr/>
        </p:nvSpPr>
        <p:spPr>
          <a:xfrm>
            <a:off x="1853565" y="3449955"/>
            <a:ext cx="628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b="1">
                <a:solidFill>
                  <a:srgbClr val="92D05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60</a:t>
            </a:r>
            <a:r>
              <a:rPr lang="sr-Cyrl-RS" altLang="en-US" b="1">
                <a:solidFill>
                  <a:srgbClr val="92D050"/>
                </a:solidFill>
                <a:latin typeface="Arial" panose="020B0604020202020204" pitchFamily="34" charset="0"/>
                <a:cs typeface="Times New Roman" panose="02020603050405020304" charset="0"/>
                <a:sym typeface="+mn-ea"/>
              </a:rPr>
              <a:t>°</a:t>
            </a:r>
            <a:endParaRPr lang="sr-Cyrl-RS" altLang="en-US" b="1">
              <a:solidFill>
                <a:srgbClr val="92D050"/>
              </a:solidFill>
              <a:latin typeface="Arial" panose="020B0604020202020204" pitchFamily="3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7" name="Text Box 66"/>
          <p:cNvSpPr txBox="1"/>
          <p:nvPr/>
        </p:nvSpPr>
        <p:spPr>
          <a:xfrm>
            <a:off x="2812415" y="2086610"/>
            <a:ext cx="1191895" cy="4603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sr-Cyrl-RS" altLang="en-US" sz="2400" i="1">
                <a:latin typeface="Times New Roman" panose="02020603050405020304" charset="0"/>
                <a:cs typeface="Times New Roman" panose="02020603050405020304" charset="0"/>
              </a:rPr>
              <a:t>В = а</a:t>
            </a:r>
            <a:r>
              <a:rPr lang="sr-Cyrl-RS" altLang="en-US" sz="2400" i="1" baseline="30000"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Cyrl-RS" altLang="en-US" sz="2400" i="1" baseline="30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8" name="Text Box 67"/>
          <p:cNvSpPr txBox="1"/>
          <p:nvPr/>
        </p:nvSpPr>
        <p:spPr>
          <a:xfrm>
            <a:off x="2787650" y="1626235"/>
            <a:ext cx="16668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000" b="0" i="1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P = B + M</a:t>
            </a:r>
            <a:endParaRPr lang="en-US" sz="2000" b="0" i="1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graphicFrame>
        <p:nvGraphicFramePr>
          <p:cNvPr id="69" name="Object -2147482622"/>
          <p:cNvGraphicFramePr>
            <a:graphicFrameLocks noChangeAspect="1"/>
          </p:cNvGraphicFramePr>
          <p:nvPr/>
        </p:nvGraphicFramePr>
        <p:xfrm>
          <a:off x="2812415" y="2649220"/>
          <a:ext cx="1191895" cy="407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" name="" r:id="rId2" imgW="545465" imgH="203200" progId="Equation.KSEE3">
                  <p:embed/>
                </p:oleObj>
              </mc:Choice>
              <mc:Fallback>
                <p:oleObj name="" r:id="rId2" imgW="545465" imgH="203200" progId="Equation.KSEE3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12415" y="2649220"/>
                        <a:ext cx="1191895" cy="4070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 Box 70"/>
          <p:cNvSpPr txBox="1"/>
          <p:nvPr/>
        </p:nvSpPr>
        <p:spPr>
          <a:xfrm>
            <a:off x="361950" y="5302885"/>
            <a:ext cx="4070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2" name="Text Box 71"/>
          <p:cNvSpPr txBox="1"/>
          <p:nvPr/>
        </p:nvSpPr>
        <p:spPr>
          <a:xfrm>
            <a:off x="3286125" y="5247640"/>
            <a:ext cx="4070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3" name="Text Box 72"/>
          <p:cNvSpPr txBox="1"/>
          <p:nvPr/>
        </p:nvSpPr>
        <p:spPr>
          <a:xfrm>
            <a:off x="1880870" y="2777490"/>
            <a:ext cx="4070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5" name="Text Box 74"/>
          <p:cNvSpPr txBox="1"/>
          <p:nvPr/>
        </p:nvSpPr>
        <p:spPr>
          <a:xfrm>
            <a:off x="4408170" y="3597275"/>
            <a:ext cx="39668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sr-Cyrl-RS" altLang="sr-Latn-BA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 =&gt;  </a:t>
            </a:r>
            <a:r>
              <a:rPr lang="sr-Latn-BA" altLang="en-US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∆</a:t>
            </a:r>
            <a:r>
              <a:rPr lang="sr-Cyrl-RS" altLang="sr-Latn-BA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АВС  је једнакостранични</a:t>
            </a:r>
            <a:endParaRPr lang="sr-Cyrl-RS" altLang="sr-Latn-BA" sz="2000" i="1">
              <a:solidFill>
                <a:schemeClr val="bg1"/>
              </a:solidFill>
              <a:latin typeface="Arial" panose="020B0604020202020204" pitchFamily="34" charset="0"/>
              <a:cs typeface="Cambria Math" panose="02040503050406030204" charset="0"/>
            </a:endParaRPr>
          </a:p>
        </p:txBody>
      </p:sp>
      <p:sp>
        <p:nvSpPr>
          <p:cNvPr id="76" name="Text Box 75"/>
          <p:cNvSpPr txBox="1"/>
          <p:nvPr/>
        </p:nvSpPr>
        <p:spPr>
          <a:xfrm>
            <a:off x="4382135" y="4348480"/>
            <a:ext cx="46374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Latn-BA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 =&gt;  У </a:t>
            </a:r>
            <a:r>
              <a:rPr lang="sr-Latn-BA" altLang="en-US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∆</a:t>
            </a:r>
            <a:r>
              <a:rPr lang="sr-Cyrl-RS" altLang="sr-Latn-BA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АВС су све странице једнаке</a:t>
            </a:r>
            <a:endParaRPr lang="sr-Cyrl-RS" altLang="sr-Latn-BA" sz="2000" i="1">
              <a:solidFill>
                <a:schemeClr val="bg1"/>
              </a:solidFill>
              <a:latin typeface="Arial" panose="020B0604020202020204" pitchFamily="34" charset="0"/>
              <a:cs typeface="Cambria Math" panose="02040503050406030204" charset="0"/>
            </a:endParaRPr>
          </a:p>
        </p:txBody>
      </p:sp>
      <p:sp>
        <p:nvSpPr>
          <p:cNvPr id="79" name="Text Box 78"/>
          <p:cNvSpPr txBox="1"/>
          <p:nvPr/>
        </p:nvSpPr>
        <p:spPr>
          <a:xfrm>
            <a:off x="4454525" y="5195570"/>
            <a:ext cx="7689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Latn-BA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 =&gt;  </a:t>
            </a:r>
            <a:endParaRPr lang="sr-Cyrl-RS" altLang="sr-Latn-BA" sz="2000" i="1">
              <a:solidFill>
                <a:schemeClr val="bg1"/>
              </a:solidFill>
              <a:latin typeface="Arial" panose="020B0604020202020204" pitchFamily="34" charset="0"/>
              <a:cs typeface="Cambria Math" panose="02040503050406030204" charset="0"/>
            </a:endParaRPr>
          </a:p>
        </p:txBody>
      </p:sp>
      <p:sp>
        <p:nvSpPr>
          <p:cNvPr id="80" name="Text Box 79"/>
          <p:cNvSpPr txBox="1"/>
          <p:nvPr/>
        </p:nvSpPr>
        <p:spPr>
          <a:xfrm>
            <a:off x="4454525" y="5822950"/>
            <a:ext cx="28829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Latn-BA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 =&gt;         </a:t>
            </a:r>
            <a:r>
              <a:rPr lang="sr-Latn-BA" altLang="sr-Cyrl-RS" sz="2000" i="1">
                <a:solidFill>
                  <a:schemeClr val="bg1"/>
                </a:solidFill>
                <a:latin typeface="Cambria Math" panose="02040503050406030204" charset="0"/>
                <a:cs typeface="Cambria Math" panose="02040503050406030204" charset="0"/>
              </a:rPr>
              <a:t>d= 6 cm</a:t>
            </a:r>
            <a:endParaRPr lang="sr-Latn-BA" altLang="sr-Cyrl-RS" sz="2000" i="1">
              <a:solidFill>
                <a:schemeClr val="bg1"/>
              </a:solidFill>
              <a:latin typeface="Cambria Math" panose="02040503050406030204" charset="0"/>
              <a:cs typeface="Cambria Math" panose="02040503050406030204" charset="0"/>
            </a:endParaRPr>
          </a:p>
        </p:txBody>
      </p:sp>
      <p:graphicFrame>
        <p:nvGraphicFramePr>
          <p:cNvPr id="82" name="Object 8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403715" y="2124075"/>
          <a:ext cx="902970" cy="653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596900" imgH="431800" progId="Equation.KSEE3">
                  <p:embed/>
                </p:oleObj>
              </mc:Choice>
              <mc:Fallback>
                <p:oleObj name="" r:id="rId4" imgW="596900" imgH="431800" progId="Equation.KSEE3">
                  <p:embed/>
                  <p:pic>
                    <p:nvPicPr>
                      <p:cNvPr id="0" name="Picture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03715" y="2124075"/>
                        <a:ext cx="902970" cy="6534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85"/>
          <p:cNvSpPr txBox="1"/>
          <p:nvPr/>
        </p:nvSpPr>
        <p:spPr>
          <a:xfrm>
            <a:off x="9403715" y="4578350"/>
            <a:ext cx="1708150" cy="3987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 84 cm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7" name="Text Box 86"/>
          <p:cNvSpPr txBox="1"/>
          <p:nvPr/>
        </p:nvSpPr>
        <p:spPr>
          <a:xfrm>
            <a:off x="9280525" y="5195570"/>
            <a:ext cx="2698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 = 18 + 84  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8" name="Text Box 87"/>
          <p:cNvSpPr txBox="1"/>
          <p:nvPr/>
        </p:nvSpPr>
        <p:spPr>
          <a:xfrm>
            <a:off x="9274810" y="5708015"/>
            <a:ext cx="15811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 = 102 cm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9403715" y="6221730"/>
            <a:ext cx="13233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30225" y="2777490"/>
            <a:ext cx="132334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382443" y="2976880"/>
          <a:ext cx="903605" cy="35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6" imgW="545465" imgH="215900" progId="Equation.KSEE3">
                  <p:embed/>
                </p:oleObj>
              </mc:Choice>
              <mc:Fallback>
                <p:oleObj name="" r:id="rId6" imgW="545465" imgH="215900" progId="Equation.KSEE3">
                  <p:embed/>
                  <p:pic>
                    <p:nvPicPr>
                      <p:cNvPr id="0" name="Picture 102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382443" y="2976880"/>
                        <a:ext cx="903605" cy="35750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382760" y="4010660"/>
          <a:ext cx="1728470" cy="33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8" imgW="1104900" imgH="215900" progId="Equation.KSEE3">
                  <p:embed/>
                </p:oleObj>
              </mc:Choice>
              <mc:Fallback>
                <p:oleObj name="" r:id="rId8" imgW="1104900" imgH="215900" progId="Equation.KSEE3">
                  <p:embed/>
                  <p:pic>
                    <p:nvPicPr>
                      <p:cNvPr id="0" name="Picture 102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82760" y="4010660"/>
                        <a:ext cx="1728470" cy="33782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382760" y="1518285"/>
          <a:ext cx="105029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10" imgW="571500" imgH="215900" progId="Equation.KSEE3">
                  <p:embed/>
                </p:oleObj>
              </mc:Choice>
              <mc:Fallback>
                <p:oleObj name="" r:id="rId10" imgW="571500" imgH="215900" progId="Equation.KSEE3">
                  <p:embed/>
                  <p:pic>
                    <p:nvPicPr>
                      <p:cNvPr id="0" name="Picture 102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382760" y="1518285"/>
                        <a:ext cx="1050290" cy="3968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123680" y="740410"/>
          <a:ext cx="478155" cy="325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" r:id="rId12" imgW="316865" imgH="215900" progId="Equation.KSEE3">
                  <p:embed/>
                </p:oleObj>
              </mc:Choice>
              <mc:Fallback>
                <p:oleObj name="" r:id="rId12" imgW="316865" imgH="215900" progId="Equation.KSEE3">
                  <p:embed/>
                  <p:pic>
                    <p:nvPicPr>
                      <p:cNvPr id="0" name="Picture 10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123680" y="740410"/>
                        <a:ext cx="478155" cy="32575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3730" y="1654810"/>
          <a:ext cx="1219835" cy="370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" r:id="rId14" imgW="711200" imgH="215900" progId="Equation.KSEE3">
                  <p:embed/>
                </p:oleObj>
              </mc:Choice>
              <mc:Fallback>
                <p:oleObj name="" r:id="rId14" imgW="711200" imgH="215900" progId="Equation.KSEE3">
                  <p:embed/>
                  <p:pic>
                    <p:nvPicPr>
                      <p:cNvPr id="0" name="Picture 102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33730" y="1654810"/>
                        <a:ext cx="1219835" cy="37020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54" grpId="0" bldLvl="0" animBg="1"/>
      <p:bldP spid="54" grpId="1"/>
      <p:bldP spid="57" grpId="0"/>
      <p:bldP spid="57" grpId="1"/>
      <p:bldP spid="58" grpId="0"/>
      <p:bldP spid="58" grpId="1"/>
      <p:bldP spid="13" grpId="0" bldLvl="0" animBg="1"/>
      <p:bldP spid="13" grpId="1" animBg="1"/>
      <p:bldP spid="8" grpId="0"/>
      <p:bldP spid="8" grpId="1"/>
      <p:bldP spid="56" grpId="0"/>
      <p:bldP spid="56" grpId="1"/>
      <p:bldP spid="62" grpId="0"/>
      <p:bldP spid="62" grpId="1"/>
      <p:bldP spid="64" grpId="0" animBg="1"/>
      <p:bldP spid="64" grpId="1" animBg="1"/>
      <p:bldP spid="63" grpId="0" animBg="1"/>
      <p:bldP spid="63" grpId="1" animBg="1"/>
      <p:bldP spid="66" grpId="0" animBg="1"/>
      <p:bldP spid="66" grpId="1" animBg="1"/>
      <p:bldP spid="22" grpId="0"/>
      <p:bldP spid="22" grpId="1"/>
      <p:bldP spid="42" grpId="0"/>
      <p:bldP spid="42" grpId="1"/>
      <p:bldP spid="25" grpId="0"/>
      <p:bldP spid="25" grpId="1"/>
      <p:bldP spid="67" grpId="0" bldLvl="0" animBg="1"/>
      <p:bldP spid="67" grpId="1" animBg="1"/>
      <p:bldP spid="68" grpId="0"/>
      <p:bldP spid="68" grpId="1"/>
      <p:bldP spid="71" grpId="0"/>
      <p:bldP spid="71" grpId="1"/>
      <p:bldP spid="72" grpId="0"/>
      <p:bldP spid="72" grpId="1"/>
      <p:bldP spid="73" grpId="0"/>
      <p:bldP spid="73" grpId="1"/>
      <p:bldP spid="75" grpId="0"/>
      <p:bldP spid="75" grpId="1"/>
      <p:bldP spid="76" grpId="0"/>
      <p:bldP spid="76" grpId="1"/>
      <p:bldP spid="79" grpId="0"/>
      <p:bldP spid="79" grpId="1"/>
      <p:bldP spid="80" grpId="0"/>
      <p:bldP spid="80" grpId="1"/>
      <p:bldP spid="27" grpId="0"/>
      <p:bldP spid="27" grpId="1"/>
      <p:bldP spid="59" grpId="0" animBg="1"/>
      <p:bldP spid="59" grpId="1" animBg="1"/>
      <p:bldP spid="86" grpId="0" animBg="1"/>
      <p:bldP spid="86" grpId="1" animBg="1"/>
      <p:bldP spid="87" grpId="0"/>
      <p:bldP spid="87" grpId="1"/>
      <p:bldP spid="88" grpId="0"/>
      <p:bldP spid="8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540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Text Box 6"/>
          <p:cNvSpPr txBox="1"/>
          <p:nvPr/>
        </p:nvSpPr>
        <p:spPr>
          <a:xfrm>
            <a:off x="361950" y="319405"/>
            <a:ext cx="112712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2. Израчунај површину праве четворостране пирамиде чија је база правоугаоник, ако </a:t>
            </a:r>
            <a:b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су познате све њене висине. Бочне висине су 17 </a:t>
            </a:r>
            <a:r>
              <a:rPr lang="sr-Latn-BA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cm 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и 1 </a:t>
            </a:r>
            <a:r>
              <a:rPr lang="sr-Latn-BA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dm, 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а висина тијела је 8 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cm. </a:t>
            </a:r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16915" y="5380355"/>
            <a:ext cx="3521710" cy="15494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33880" y="4827270"/>
            <a:ext cx="1266825" cy="126174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8020" y="5380355"/>
            <a:ext cx="2428240" cy="71310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77545" y="4827270"/>
            <a:ext cx="1203325" cy="571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77545" y="1955165"/>
            <a:ext cx="1793240" cy="344360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490470" y="1955165"/>
            <a:ext cx="1791970" cy="356806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871345" y="1988820"/>
            <a:ext cx="605790" cy="28289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94355" y="5521960"/>
            <a:ext cx="1203325" cy="5715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1"/>
          <p:cNvSpPr txBox="1"/>
          <p:nvPr/>
        </p:nvSpPr>
        <p:spPr>
          <a:xfrm>
            <a:off x="4571365" y="1513205"/>
            <a:ext cx="15392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en-US" altLang="sr-Latn-BA" sz="20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1</a:t>
            </a:r>
            <a:r>
              <a:rPr lang="en-U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7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cm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en-US" altLang="sr-Latn-BA" sz="20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= 1</a:t>
            </a:r>
            <a:r>
              <a:rPr lang="en-U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0 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cm</a:t>
            </a:r>
            <a:b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 = </a:t>
            </a:r>
            <a:r>
              <a:rPr lang="en-U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cm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3681730" y="5760085"/>
            <a:ext cx="875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1444625" y="5774055"/>
            <a:ext cx="875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Text Box 24"/>
          <p:cNvSpPr txBox="1"/>
          <p:nvPr/>
        </p:nvSpPr>
        <p:spPr>
          <a:xfrm>
            <a:off x="2470785" y="4366895"/>
            <a:ext cx="8750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4556760" y="2527935"/>
            <a:ext cx="1445895" cy="1206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26"/>
          <p:cNvSpPr txBox="1"/>
          <p:nvPr/>
        </p:nvSpPr>
        <p:spPr>
          <a:xfrm>
            <a:off x="4571365" y="2651125"/>
            <a:ext cx="8750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 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= ?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8" name="Text Box 27"/>
          <p:cNvSpPr txBox="1"/>
          <p:nvPr/>
        </p:nvSpPr>
        <p:spPr>
          <a:xfrm>
            <a:off x="4617720" y="4001135"/>
            <a:ext cx="1797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a, 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= ?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477135" y="5451475"/>
            <a:ext cx="1228725" cy="334645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69440" y="4827270"/>
            <a:ext cx="2428240" cy="71310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70785" y="1962150"/>
            <a:ext cx="6350" cy="3517900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900555" y="5451475"/>
            <a:ext cx="589915" cy="308610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4120" y="1955165"/>
            <a:ext cx="598805" cy="41198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900555" y="1965325"/>
            <a:ext cx="574040" cy="3808730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490470" y="1946910"/>
            <a:ext cx="1224280" cy="3827145"/>
          </a:xfrm>
          <a:prstGeom prst="line">
            <a:avLst/>
          </a:prstGeom>
          <a:ln w="28575">
            <a:solidFill>
              <a:srgbClr val="E23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448560" y="1932305"/>
            <a:ext cx="75565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1" name="Text Box 40"/>
          <p:cNvSpPr txBox="1"/>
          <p:nvPr/>
        </p:nvSpPr>
        <p:spPr>
          <a:xfrm>
            <a:off x="3231515" y="4001135"/>
            <a:ext cx="4832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2" name="Text Box 41"/>
          <p:cNvSpPr txBox="1"/>
          <p:nvPr/>
        </p:nvSpPr>
        <p:spPr>
          <a:xfrm>
            <a:off x="1590040" y="4037330"/>
            <a:ext cx="4508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sr-Latn-BA" altLang="en-US" sz="24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43" name="Object -2147482622"/>
          <p:cNvGraphicFramePr>
            <a:graphicFrameLocks noChangeAspect="1"/>
          </p:cNvGraphicFramePr>
          <p:nvPr/>
        </p:nvGraphicFramePr>
        <p:xfrm>
          <a:off x="4652645" y="4496435"/>
          <a:ext cx="1457325" cy="699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" name="" r:id="rId2" imgW="977900" imgH="469900" progId="Equation.KSEE3">
                  <p:embed/>
                </p:oleObj>
              </mc:Choice>
              <mc:Fallback>
                <p:oleObj name="" r:id="rId2" imgW="977900" imgH="469900" progId="Equation.KSEE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52645" y="4496435"/>
                        <a:ext cx="1457325" cy="6997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-2147482622"/>
          <p:cNvGraphicFramePr>
            <a:graphicFrameLocks noChangeAspect="1"/>
          </p:cNvGraphicFramePr>
          <p:nvPr/>
        </p:nvGraphicFramePr>
        <p:xfrm>
          <a:off x="4627245" y="5349240"/>
          <a:ext cx="1427480" cy="67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" name="" r:id="rId4" imgW="990600" imgH="469900" progId="Equation.KSEE3">
                  <p:embed/>
                </p:oleObj>
              </mc:Choice>
              <mc:Fallback>
                <p:oleObj name="" r:id="rId4" imgW="990600" imgH="469900" progId="Equation.KSEE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27245" y="5349240"/>
                        <a:ext cx="1427480" cy="6781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50"/>
          <p:cNvSpPr txBox="1"/>
          <p:nvPr/>
        </p:nvSpPr>
        <p:spPr>
          <a:xfrm>
            <a:off x="6977380" y="3920490"/>
            <a:ext cx="23495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4 (10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- 8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) 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9533890" y="6434455"/>
            <a:ext cx="17348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9534525" y="6352540"/>
            <a:ext cx="173482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5"/>
          <p:cNvSpPr txBox="1"/>
          <p:nvPr/>
        </p:nvSpPr>
        <p:spPr>
          <a:xfrm>
            <a:off x="4556760" y="3111500"/>
            <a:ext cx="1116330" cy="3987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 </a:t>
            </a:r>
            <a:r>
              <a:rPr lang="sr-Latn-BA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= ab</a:t>
            </a:r>
            <a:endParaRPr lang="sr-Latn-BA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556760" y="3602355"/>
            <a:ext cx="1722755" cy="39878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 ah</a:t>
            </a:r>
            <a:r>
              <a:rPr lang="sr-Latn-BA" altLang="en-US" sz="20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+ bh</a:t>
            </a:r>
            <a:r>
              <a:rPr lang="sr-Latn-BA" altLang="en-US" sz="2000" i="1" baseline="-25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sr-Latn-BA" altLang="en-US" sz="2000" i="1" baseline="-25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13" name="Object -2147482622"/>
          <p:cNvGraphicFramePr>
            <a:graphicFrameLocks noChangeAspect="1"/>
          </p:cNvGraphicFramePr>
          <p:nvPr/>
        </p:nvGraphicFramePr>
        <p:xfrm>
          <a:off x="7050405" y="1513205"/>
          <a:ext cx="1452245" cy="697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6" imgW="977900" imgH="469900" progId="Equation.KSEE3">
                  <p:embed/>
                </p:oleObj>
              </mc:Choice>
              <mc:Fallback>
                <p:oleObj name="" r:id="rId6" imgW="977900" imgH="469900" progId="Equation.KSEE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50405" y="1513205"/>
                        <a:ext cx="1452245" cy="69723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-2147482622"/>
          <p:cNvGraphicFramePr>
            <a:graphicFrameLocks noChangeAspect="1"/>
          </p:cNvGraphicFramePr>
          <p:nvPr/>
        </p:nvGraphicFramePr>
        <p:xfrm>
          <a:off x="7050405" y="2425065"/>
          <a:ext cx="1451610" cy="724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" name="" r:id="rId8" imgW="838200" imgH="419100" progId="Equation.KSEE3">
                  <p:embed/>
                </p:oleObj>
              </mc:Choice>
              <mc:Fallback>
                <p:oleObj name="" r:id="rId8" imgW="838200" imgH="419100" progId="Equation.KSEE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050405" y="2425065"/>
                        <a:ext cx="1451610" cy="72453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64"/>
          <p:cNvSpPr txBox="1"/>
          <p:nvPr/>
        </p:nvSpPr>
        <p:spPr>
          <a:xfrm>
            <a:off x="7050405" y="3293745"/>
            <a:ext cx="2043430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000" i="1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 </a:t>
            </a:r>
            <a:r>
              <a:rPr lang="sr-Latn-BA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= 4 ( h</a:t>
            </a:r>
            <a:r>
              <a:rPr lang="sr-Latn-BA" altLang="en-US" sz="2000" i="1" baseline="-25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000" i="1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- H</a:t>
            </a:r>
            <a:r>
              <a:rPr lang="sr-Latn-BA" altLang="en-US" sz="2000" i="1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sr-Latn-BA" altLang="en-US" sz="2000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6" name="Text Box 65"/>
          <p:cNvSpPr txBox="1"/>
          <p:nvPr/>
        </p:nvSpPr>
        <p:spPr>
          <a:xfrm>
            <a:off x="6977380" y="4398010"/>
            <a:ext cx="23495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4 ( 100 - 64) 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7" name="Text Box 66"/>
          <p:cNvSpPr txBox="1"/>
          <p:nvPr/>
        </p:nvSpPr>
        <p:spPr>
          <a:xfrm>
            <a:off x="6977380" y="4913630"/>
            <a:ext cx="23495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= 4 · 36   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9" name="Text Box 68"/>
          <p:cNvSpPr txBox="1"/>
          <p:nvPr/>
        </p:nvSpPr>
        <p:spPr>
          <a:xfrm>
            <a:off x="6977380" y="5953760"/>
            <a:ext cx="15690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 = 12 cm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0" name="Text Box 69"/>
          <p:cNvSpPr txBox="1"/>
          <p:nvPr/>
        </p:nvSpPr>
        <p:spPr>
          <a:xfrm>
            <a:off x="9617710" y="2129155"/>
            <a:ext cx="15690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 = 30 cm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1" name="Text Box 70"/>
          <p:cNvSpPr txBox="1"/>
          <p:nvPr/>
        </p:nvSpPr>
        <p:spPr>
          <a:xfrm>
            <a:off x="9616440" y="2651125"/>
            <a:ext cx="14789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 = 12 · 30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2" name="Text Box 71"/>
          <p:cNvSpPr txBox="1"/>
          <p:nvPr/>
        </p:nvSpPr>
        <p:spPr>
          <a:xfrm>
            <a:off x="9571355" y="3229610"/>
            <a:ext cx="14789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 =360 cm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en-US" sz="2000" i="1" baseline="30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3" name="Text Box 72"/>
          <p:cNvSpPr txBox="1"/>
          <p:nvPr/>
        </p:nvSpPr>
        <p:spPr>
          <a:xfrm>
            <a:off x="9571355" y="3920490"/>
            <a:ext cx="28219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 30 </a:t>
            </a:r>
            <a:r>
              <a:rPr lang="sr-Latn-BA" altLang="en-US" sz="2000" i="1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·</a:t>
            </a:r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10 + 12 · 17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4" name="Text Box 73"/>
          <p:cNvSpPr txBox="1"/>
          <p:nvPr/>
        </p:nvSpPr>
        <p:spPr>
          <a:xfrm>
            <a:off x="9571355" y="4418965"/>
            <a:ext cx="28219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=300 + 204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6" name="Text Box 75"/>
          <p:cNvSpPr txBox="1"/>
          <p:nvPr/>
        </p:nvSpPr>
        <p:spPr>
          <a:xfrm>
            <a:off x="9571355" y="4913630"/>
            <a:ext cx="16605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M =504 cm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en-US" sz="2000" i="1" baseline="30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7" name="Text Box 76"/>
          <p:cNvSpPr txBox="1"/>
          <p:nvPr/>
        </p:nvSpPr>
        <p:spPr>
          <a:xfrm>
            <a:off x="9616440" y="5406390"/>
            <a:ext cx="28219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 = 360 + 504</a:t>
            </a:r>
            <a:endParaRPr lang="sr-Latn-BA" altLang="en-US" sz="20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8" name="Text Box 77"/>
          <p:cNvSpPr txBox="1"/>
          <p:nvPr/>
        </p:nvSpPr>
        <p:spPr>
          <a:xfrm>
            <a:off x="9616440" y="5953760"/>
            <a:ext cx="14338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 =864 cm</a:t>
            </a:r>
            <a:r>
              <a:rPr lang="sr-Latn-BA" altLang="en-US" sz="2000" i="1" baseline="300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sr-Latn-BA" altLang="en-US" sz="2000" i="1" baseline="300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9" name="Text Box 78"/>
          <p:cNvSpPr txBox="1"/>
          <p:nvPr/>
        </p:nvSpPr>
        <p:spPr>
          <a:xfrm>
            <a:off x="9571355" y="1513205"/>
            <a:ext cx="2043430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sr-Latn-BA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sr-Latn-BA" altLang="en-US" sz="2000" i="1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 </a:t>
            </a:r>
            <a:r>
              <a:rPr lang="sr-Latn-BA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= 4 ( h</a:t>
            </a:r>
            <a:r>
              <a:rPr lang="sr-Latn-BA" altLang="en-US" sz="2000" i="1" baseline="-25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r>
              <a:rPr lang="sr-Latn-BA" altLang="en-US" sz="2000" i="1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- H</a:t>
            </a:r>
            <a:r>
              <a:rPr lang="sr-Latn-BA" altLang="en-US" sz="2000" i="1" baseline="300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sr-Latn-BA" altLang="en-US" sz="2000" i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sr-Latn-BA" altLang="en-US" sz="2000" i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graphicFrame>
        <p:nvGraphicFramePr>
          <p:cNvPr id="5" name="Object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050405" y="5366385"/>
          <a:ext cx="1374775" cy="393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0" imgW="800100" imgH="228600" progId="Equation.KSEE3">
                  <p:embed/>
                </p:oleObj>
              </mc:Choice>
              <mc:Fallback>
                <p:oleObj name="" r:id="rId10" imgW="800100" imgH="228600" progId="Equation.KSEE3">
                  <p:embed/>
                  <p:pic>
                    <p:nvPicPr>
                      <p:cNvPr id="0" name="Picture 204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050405" y="5366385"/>
                        <a:ext cx="1374775" cy="39306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7" grpId="0"/>
      <p:bldP spid="27" grpId="1"/>
      <p:bldP spid="6" grpId="0" animBg="1"/>
      <p:bldP spid="6" grpId="1" animBg="1"/>
      <p:bldP spid="8" grpId="0" animBg="1"/>
      <p:bldP spid="8" grpId="1" animBg="1"/>
      <p:bldP spid="28" grpId="0"/>
      <p:bldP spid="28" grpId="1"/>
      <p:bldP spid="25" grpId="0"/>
      <p:bldP spid="25" grpId="1"/>
      <p:bldP spid="42" grpId="0"/>
      <p:bldP spid="42" grpId="1"/>
      <p:bldP spid="41" grpId="0"/>
      <p:bldP spid="41" grpId="1"/>
      <p:bldP spid="65" grpId="0" animBg="1"/>
      <p:bldP spid="65" grpId="1" animBg="1"/>
      <p:bldP spid="51" grpId="0"/>
      <p:bldP spid="51" grpId="1"/>
      <p:bldP spid="66" grpId="0"/>
      <p:bldP spid="66" grpId="1"/>
      <p:bldP spid="67" grpId="0"/>
      <p:bldP spid="67" grpId="1"/>
      <p:bldP spid="69" grpId="0"/>
      <p:bldP spid="69" grpId="1"/>
      <p:bldP spid="79" grpId="0" animBg="1"/>
      <p:bldP spid="79" grpId="1" animBg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6" grpId="0"/>
      <p:bldP spid="76" grpId="1"/>
      <p:bldP spid="77" grpId="0"/>
      <p:bldP spid="77" grpId="1"/>
      <p:bldP spid="78" grpId="0"/>
      <p:bldP spid="7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 Box 5"/>
          <p:cNvSpPr txBox="1"/>
          <p:nvPr/>
        </p:nvSpPr>
        <p:spPr>
          <a:xfrm>
            <a:off x="1524000" y="1122680"/>
            <a:ext cx="6438900" cy="224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Домаћа задаћа: 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Збирка,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страница број </a:t>
            </a:r>
            <a:r>
              <a:rPr lang="sr-Latn-BA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64</a:t>
            </a:r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задаци 3</a:t>
            </a:r>
            <a:r>
              <a:rPr lang="sr-Latn-BA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70</a:t>
            </a:r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. и 3</a:t>
            </a:r>
            <a:r>
              <a:rPr lang="sr-Latn-BA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71</a:t>
            </a:r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 Box 5"/>
          <p:cNvSpPr txBox="1"/>
          <p:nvPr/>
        </p:nvSpPr>
        <p:spPr>
          <a:xfrm>
            <a:off x="3062605" y="2239645"/>
            <a:ext cx="6438900" cy="9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sr-Cyrl-R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Хвала на пажњи!</a:t>
            </a:r>
            <a:endParaRPr lang="sr-Cyrl-RS" altLang="sr-Cyrl-RS" sz="5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cene3d>
          <a:camera prst="perspectiveFront"/>
          <a:lightRig rig="threePt" dir="t"/>
        </a:scene3d>
      </a:spPr>
      <a:bodyPr rtlCol="0" anchor="ctr"/>
      <a:lstStyle>
        <a:defPPr algn="ctr">
          <a:defRPr lang="en-US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WPS Presentation</Application>
  <PresentationFormat>Widescreen</PresentationFormat>
  <Paragraphs>122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12</vt:i4>
      </vt:variant>
      <vt:variant>
        <vt:lpstr>幻灯片标题</vt:lpstr>
      </vt:variant>
      <vt:variant>
        <vt:i4>6</vt:i4>
      </vt:variant>
    </vt:vector>
  </HeadingPairs>
  <TitlesOfParts>
    <vt:vector size="30" baseType="lpstr">
      <vt:lpstr>Arial</vt:lpstr>
      <vt:lpstr>SimSun</vt:lpstr>
      <vt:lpstr>Wingdings</vt:lpstr>
      <vt:lpstr>Times New Roman</vt:lpstr>
      <vt:lpstr>Cambria Math</vt:lpstr>
      <vt:lpstr>Calibri</vt:lpstr>
      <vt:lpstr>Calibri Light</vt:lpstr>
      <vt:lpstr>Microsoft YaHei</vt:lpstr>
      <vt:lpstr/>
      <vt:lpstr>Arial Unicode MS</vt:lpstr>
      <vt:lpstr>Segoe Print</vt:lpstr>
      <vt:lpstr>Office Theme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Biljana</cp:lastModifiedBy>
  <cp:revision>7</cp:revision>
  <dcterms:created xsi:type="dcterms:W3CDTF">2020-11-19T23:20:00Z</dcterms:created>
  <dcterms:modified xsi:type="dcterms:W3CDTF">2020-11-23T18:26:30Z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