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2" r:id="rId12"/>
    <p:sldId id="274" r:id="rId13"/>
    <p:sldId id="273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4" d="100"/>
          <a:sy n="74" d="100"/>
        </p:scale>
        <p:origin x="-276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7800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2214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7790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09414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9249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929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07040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8705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2649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1687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31691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0A0C-ECF3-4C33-8C36-EBF57DBD3365}" type="datetimeFigureOut">
              <a:rPr lang="sr-Latn-BA" smtClean="0"/>
              <a:pPr/>
              <a:t>23.11.2020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5B67-C4E4-4DEE-A180-3E943389B8F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4706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63491" y="415745"/>
            <a:ext cx="6789420" cy="19731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ТЕХНИЧКО ОБРАЗОВАЊЕ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800" dirty="0" smtClean="0">
                <a:solidFill>
                  <a:sysClr val="windowText" lastClr="000000"/>
                </a:solidFill>
                <a:latin typeface="Calibri"/>
              </a:rPr>
              <a:t>9. разред</a:t>
            </a:r>
            <a:endParaRPr lang="sr-Latn-BA" sz="48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000" noProof="0" dirty="0">
                <a:solidFill>
                  <a:sysClr val="windowText" lastClr="000000"/>
                </a:solidFill>
                <a:latin typeface="Calibri"/>
              </a:rPr>
              <a:t>Н</a:t>
            </a:r>
            <a:r>
              <a:rPr kumimoji="0" lang="sr-Cyrl-BA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аставна јединица: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53049" y="2602685"/>
            <a:ext cx="6069331" cy="16835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 smtClean="0">
                <a:solidFill>
                  <a:schemeClr val="bg1"/>
                </a:solidFill>
                <a:latin typeface="Calibri"/>
              </a:rPr>
              <a:t>Електротермички </a:t>
            </a:r>
            <a:r>
              <a:rPr lang="ru-RU" dirty="0">
                <a:solidFill>
                  <a:schemeClr val="bg1"/>
                </a:solidFill>
                <a:latin typeface="Calibri"/>
              </a:rPr>
              <a:t>и електромеханички апарати и уређаји (утврђивање)</a:t>
            </a:r>
            <a:endParaRPr lang="sr-Latn-BA" dirty="0" smtClean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91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Електрични усисивач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490405"/>
            <a:ext cx="9958813" cy="546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 усисивачи </a:t>
            </a:r>
            <a:r>
              <a:rPr lang="ru-RU" dirty="0" smtClean="0">
                <a:solidFill>
                  <a:prstClr val="black"/>
                </a:solidFill>
              </a:rPr>
              <a:t>служе за чишћење.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1436" y="4984290"/>
            <a:ext cx="2215386" cy="1512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6946" y="235247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sr-Cyrl-RS" sz="2800" dirty="0">
                <a:solidFill>
                  <a:prstClr val="black"/>
                </a:solidFill>
              </a:rPr>
              <a:t>Главни дијелови усисивача </a:t>
            </a:r>
            <a:r>
              <a:rPr lang="sr-Cyrl-RS" sz="2800" dirty="0" smtClean="0">
                <a:solidFill>
                  <a:prstClr val="black"/>
                </a:solidFill>
              </a:rPr>
              <a:t>су: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 smtClean="0">
                <a:solidFill>
                  <a:prstClr val="black"/>
                </a:solidFill>
              </a:rPr>
              <a:t>колекторски мотор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>
                <a:solidFill>
                  <a:prstClr val="black"/>
                </a:solidFill>
              </a:rPr>
              <a:t>т</a:t>
            </a:r>
            <a:r>
              <a:rPr lang="sr-Cyrl-RS" sz="2800" dirty="0" smtClean="0">
                <a:solidFill>
                  <a:prstClr val="black"/>
                </a:solidFill>
              </a:rPr>
              <a:t>урбина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 smtClean="0">
                <a:solidFill>
                  <a:prstClr val="black"/>
                </a:solidFill>
              </a:rPr>
              <a:t>врећа </a:t>
            </a:r>
            <a:r>
              <a:rPr lang="sr-Cyrl-RS" sz="2800" dirty="0">
                <a:solidFill>
                  <a:prstClr val="black"/>
                </a:solidFill>
              </a:rPr>
              <a:t>за </a:t>
            </a:r>
            <a:r>
              <a:rPr lang="sr-Cyrl-RS" sz="2800" dirty="0" smtClean="0">
                <a:solidFill>
                  <a:prstClr val="black"/>
                </a:solidFill>
              </a:rPr>
              <a:t>прашину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>
                <a:solidFill>
                  <a:prstClr val="black"/>
                </a:solidFill>
              </a:rPr>
              <a:t>м</a:t>
            </a:r>
            <a:r>
              <a:rPr lang="sr-Cyrl-RS" sz="2800" dirty="0" smtClean="0">
                <a:solidFill>
                  <a:prstClr val="black"/>
                </a:solidFill>
              </a:rPr>
              <a:t>икропрекидач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 smtClean="0">
                <a:solidFill>
                  <a:prstClr val="black"/>
                </a:solidFill>
              </a:rPr>
              <a:t>прикњучни кабл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>
                <a:solidFill>
                  <a:prstClr val="black"/>
                </a:solidFill>
              </a:rPr>
              <a:t>к</a:t>
            </a:r>
            <a:r>
              <a:rPr lang="sr-Cyrl-RS" sz="2800" dirty="0" smtClean="0">
                <a:solidFill>
                  <a:prstClr val="black"/>
                </a:solidFill>
              </a:rPr>
              <a:t>ућиште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sr-Cyrl-RS" sz="2800" dirty="0" smtClean="0">
                <a:solidFill>
                  <a:prstClr val="black"/>
                </a:solidFill>
              </a:rPr>
              <a:t>усисна цијев</a:t>
            </a:r>
            <a:endParaRPr lang="sr-Latn-BA" sz="2800" dirty="0" smtClean="0">
              <a:solidFill>
                <a:prstClr val="black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ru-RU" sz="2800" dirty="0" smtClean="0">
                <a:solidFill>
                  <a:prstClr val="black"/>
                </a:solidFill>
              </a:rPr>
              <a:t>мотор </a:t>
            </a:r>
            <a:r>
              <a:rPr lang="ru-RU" sz="2800" dirty="0">
                <a:solidFill>
                  <a:prstClr val="black"/>
                </a:solidFill>
              </a:rPr>
              <a:t>снаге од 150-600 W </a:t>
            </a:r>
          </a:p>
        </p:txBody>
      </p:sp>
    </p:spTree>
    <p:extLst>
      <p:ext uri="{BB962C8B-B14F-4D97-AF65-F5344CB8AC3E}">
        <p14:creationId xmlns:p14="http://schemas.microsoft.com/office/powerpoint/2010/main" xmlns="" val="102686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Електрични миксер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490406"/>
            <a:ext cx="9958813" cy="566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 миксери </a:t>
            </a:r>
            <a:r>
              <a:rPr lang="ru-RU" dirty="0" smtClean="0">
                <a:solidFill>
                  <a:prstClr val="black"/>
                </a:solidFill>
              </a:rPr>
              <a:t>служе за мијешање хране.</a:t>
            </a:r>
          </a:p>
          <a:p>
            <a:pPr marL="0" lvl="0" indent="0">
              <a:buNone/>
              <a:defRPr/>
            </a:pPr>
            <a:endParaRPr lang="sr-Latn-BA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6946" y="2257908"/>
            <a:ext cx="91715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Састоје се од: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/>
              <a:t>е</a:t>
            </a:r>
            <a:r>
              <a:rPr lang="ru-RU" sz="2800" dirty="0" smtClean="0"/>
              <a:t>лектромотора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преносних зупчаника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регулатора брзине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800" dirty="0"/>
              <a:t>л</a:t>
            </a:r>
            <a:r>
              <a:rPr lang="ru-RU" sz="2800" dirty="0" smtClean="0"/>
              <a:t>опатица.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06946" y="4558286"/>
            <a:ext cx="74682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Снага миксера </a:t>
            </a:r>
            <a:r>
              <a:rPr lang="ru-RU" sz="2800" dirty="0"/>
              <a:t>с</a:t>
            </a:r>
            <a:r>
              <a:rPr lang="ru-RU" sz="2800" dirty="0" smtClean="0"/>
              <a:t>е креће од око 100 W до 300 W.</a:t>
            </a:r>
            <a:endParaRPr lang="ru-RU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23572" y="4397408"/>
            <a:ext cx="1576600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621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Закључак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69881" y="1471950"/>
            <a:ext cx="7416619" cy="1321374"/>
          </a:xfrm>
          <a:prstGeom prst="rect">
            <a:avLst/>
          </a:prstGeom>
          <a:ln>
            <a:noFill/>
            <a:miter lim="800000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dirty="0" smtClean="0">
                <a:solidFill>
                  <a:prstClr val="black"/>
                </a:solidFill>
              </a:rPr>
              <a:t>Основна разлика између електротермичких и  електромеханичких апарата је у начину на који користе </a:t>
            </a:r>
            <a:r>
              <a:rPr lang="ru-RU" b="1" dirty="0" smtClean="0">
                <a:solidFill>
                  <a:prstClr val="black"/>
                </a:solidFill>
              </a:rPr>
              <a:t>електричну енергију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  <a:defRPr/>
            </a:pPr>
            <a:endParaRPr lang="sr-Latn-BA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69881" y="3305244"/>
            <a:ext cx="7416619" cy="2192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prstClr val="black"/>
                </a:solidFill>
              </a:rPr>
              <a:t>Е</a:t>
            </a:r>
            <a:r>
              <a:rPr lang="ru-RU" b="1" dirty="0" smtClean="0">
                <a:solidFill>
                  <a:prstClr val="black"/>
                </a:solidFill>
              </a:rPr>
              <a:t>лектротермички</a:t>
            </a:r>
            <a:r>
              <a:rPr lang="ru-RU" dirty="0" smtClean="0">
                <a:solidFill>
                  <a:prstClr val="black"/>
                </a:solidFill>
              </a:rPr>
              <a:t> апарати користе термичко дејство електричне енергије трансформишући је у топлотну, док </a:t>
            </a:r>
            <a:r>
              <a:rPr lang="ru-RU" b="1" dirty="0" smtClean="0">
                <a:solidFill>
                  <a:prstClr val="black"/>
                </a:solidFill>
              </a:rPr>
              <a:t>електромеханички</a:t>
            </a:r>
            <a:r>
              <a:rPr lang="ru-RU" dirty="0" smtClean="0">
                <a:solidFill>
                  <a:prstClr val="black"/>
                </a:solidFill>
              </a:rPr>
              <a:t> апарати трансформишу електричну енергију у механичку.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sr-Latn-BA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191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53049" y="2602685"/>
            <a:ext cx="6069331" cy="16835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dirty="0" smtClean="0">
                <a:solidFill>
                  <a:schemeClr val="bg1"/>
                </a:solidFill>
                <a:latin typeface="Calibri"/>
                <a:sym typeface="Wingdings" panose="05000000000000000000" pitchFamily="2" charset="2"/>
              </a:rPr>
              <a:t> </a:t>
            </a:r>
            <a:r>
              <a:rPr lang="ru-RU" dirty="0" smtClean="0">
                <a:solidFill>
                  <a:schemeClr val="bg1"/>
                </a:solidFill>
                <a:latin typeface="Calibri"/>
              </a:rPr>
              <a:t>Хвала на пажњи </a:t>
            </a:r>
            <a:r>
              <a:rPr lang="ru-RU" dirty="0" smtClean="0">
                <a:solidFill>
                  <a:schemeClr val="bg1"/>
                </a:solidFill>
                <a:latin typeface="Calibri"/>
                <a:sym typeface="Wingdings" panose="05000000000000000000" pitchFamily="2" charset="2"/>
              </a:rPr>
              <a:t></a:t>
            </a:r>
            <a:endParaRPr lang="sr-Latn-BA" dirty="0" smtClean="0">
              <a:solidFill>
                <a:schemeClr val="bg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13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9885" y="938623"/>
            <a:ext cx="6885285" cy="1190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Електротермички апарати који се користе у домаћинствима претварају електричну енергију у </a:t>
            </a:r>
            <a:r>
              <a:rPr lang="ru-RU" sz="2600" dirty="0">
                <a:solidFill>
                  <a:schemeClr val="bg1"/>
                </a:solidFill>
              </a:rPr>
              <a:t>топлотну.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9885" y="2491935"/>
            <a:ext cx="7045305" cy="1706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600" dirty="0">
                <a:solidFill>
                  <a:schemeClr val="bg1"/>
                </a:solidFill>
              </a:rPr>
              <a:t>Уређај који </a:t>
            </a:r>
            <a:r>
              <a:rPr lang="ru-RU" sz="2600" dirty="0" smtClean="0">
                <a:solidFill>
                  <a:schemeClr val="bg1"/>
                </a:solidFill>
              </a:rPr>
              <a:t>врши претварање електричне </a:t>
            </a:r>
            <a:r>
              <a:rPr lang="ru-RU" sz="2600" dirty="0">
                <a:solidFill>
                  <a:schemeClr val="bg1"/>
                </a:solidFill>
              </a:rPr>
              <a:t>енергију у топлотну и уграђује се у електротермичке </a:t>
            </a:r>
            <a:r>
              <a:rPr lang="ru-RU" sz="2600" dirty="0" smtClean="0">
                <a:solidFill>
                  <a:schemeClr val="bg1"/>
                </a:solidFill>
              </a:rPr>
              <a:t>апарате назива </a:t>
            </a:r>
            <a:r>
              <a:rPr lang="ru-RU" sz="2600" dirty="0">
                <a:solidFill>
                  <a:schemeClr val="bg1"/>
                </a:solidFill>
              </a:rPr>
              <a:t>се </a:t>
            </a:r>
            <a:r>
              <a:rPr lang="ru-RU" sz="2600" b="1" dirty="0">
                <a:solidFill>
                  <a:schemeClr val="bg1"/>
                </a:solidFill>
              </a:rPr>
              <a:t>гријна жица </a:t>
            </a:r>
            <a:r>
              <a:rPr lang="ru-RU" sz="2600" dirty="0">
                <a:solidFill>
                  <a:schemeClr val="bg1"/>
                </a:solidFill>
              </a:rPr>
              <a:t>(</a:t>
            </a:r>
            <a:r>
              <a:rPr lang="ru-RU" sz="2600" b="1" dirty="0">
                <a:solidFill>
                  <a:schemeClr val="bg1"/>
                </a:solidFill>
              </a:rPr>
              <a:t>гријач</a:t>
            </a:r>
            <a:r>
              <a:rPr lang="ru-RU" sz="2600" dirty="0">
                <a:solidFill>
                  <a:schemeClr val="bg1"/>
                </a:solidFill>
              </a:rPr>
              <a:t>).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1736" y="2631099"/>
            <a:ext cx="1412861" cy="1836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93120" y="2461649"/>
            <a:ext cx="2038350" cy="22383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1177" y="4806000"/>
            <a:ext cx="2052000" cy="20520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89885" y="186465"/>
            <a:ext cx="7171035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Електротермички</a:t>
            </a:r>
            <a:r>
              <a:rPr kumimoji="0" lang="sr-Cyrl-BA" sz="4800" b="0" i="0" u="none" strike="noStrike" kern="1200" cap="none" spc="0" normalizeH="0" noProof="0" dirty="0" smtClean="0">
                <a:ln>
                  <a:noFill/>
                </a:ln>
                <a:solidFill>
                  <a:srgbClr val="E39A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sr-Cyrl-BA" sz="4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апарати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0318" y="314693"/>
            <a:ext cx="1841152" cy="15911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0588" y="186465"/>
            <a:ext cx="2124000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0492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Електрични</a:t>
            </a:r>
            <a:r>
              <a:rPr kumimoji="0" lang="sr-Cyrl-BA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 решо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7" y="1558986"/>
            <a:ext cx="8942488" cy="41674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 решо </a:t>
            </a:r>
            <a:r>
              <a:rPr lang="ru-RU" dirty="0">
                <a:solidFill>
                  <a:prstClr val="black"/>
                </a:solidFill>
              </a:rPr>
              <a:t>је једноставнији термички уређај. </a:t>
            </a:r>
          </a:p>
          <a:p>
            <a:pPr marL="0" lvl="0" indent="0">
              <a:buNone/>
              <a:defRPr/>
            </a:pPr>
            <a:r>
              <a:rPr lang="ru-RU" dirty="0">
                <a:solidFill>
                  <a:prstClr val="black"/>
                </a:solidFill>
              </a:rPr>
              <a:t>Састоји се од: </a:t>
            </a:r>
            <a:endParaRPr lang="ru-RU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гријне плоче (</a:t>
            </a:r>
            <a:r>
              <a:rPr lang="ru-RU" dirty="0">
                <a:solidFill>
                  <a:prstClr val="black"/>
                </a:solidFill>
              </a:rPr>
              <a:t>с</a:t>
            </a:r>
            <a:r>
              <a:rPr lang="ru-RU" dirty="0" smtClean="0">
                <a:solidFill>
                  <a:prstClr val="black"/>
                </a:solidFill>
              </a:rPr>
              <a:t>нага </a:t>
            </a:r>
            <a:r>
              <a:rPr lang="ru-RU" dirty="0">
                <a:solidFill>
                  <a:prstClr val="black"/>
                </a:solidFill>
              </a:rPr>
              <a:t>гријних плоча се креће од 1000 до </a:t>
            </a:r>
            <a:r>
              <a:rPr lang="ru-RU" dirty="0" smtClean="0">
                <a:solidFill>
                  <a:prstClr val="black"/>
                </a:solidFill>
              </a:rPr>
              <a:t>2000 </a:t>
            </a:r>
            <a:r>
              <a:rPr lang="sr-Latn-BA" dirty="0" smtClean="0">
                <a:solidFill>
                  <a:prstClr val="black"/>
                </a:solidFill>
              </a:rPr>
              <a:t>W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оклопа </a:t>
            </a:r>
            <a:r>
              <a:rPr lang="ru-RU" dirty="0">
                <a:solidFill>
                  <a:prstClr val="black"/>
                </a:solidFill>
              </a:rPr>
              <a:t>решоа са </a:t>
            </a:r>
            <a:r>
              <a:rPr lang="ru-RU" dirty="0" smtClean="0">
                <a:solidFill>
                  <a:prstClr val="black"/>
                </a:solidFill>
              </a:rPr>
              <a:t>ножицама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утикача </a:t>
            </a:r>
            <a:r>
              <a:rPr lang="ru-RU" dirty="0">
                <a:solidFill>
                  <a:prstClr val="black"/>
                </a:solidFill>
              </a:rPr>
              <a:t>за електрични </a:t>
            </a:r>
            <a:r>
              <a:rPr lang="ru-RU" dirty="0" smtClean="0">
                <a:solidFill>
                  <a:prstClr val="black"/>
                </a:solidFill>
              </a:rPr>
              <a:t>прикључак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prstClr val="black"/>
                </a:solidFill>
              </a:rPr>
              <a:t>прекидача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8000" y="4664429"/>
            <a:ext cx="2124000" cy="21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77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>
                <a:solidFill>
                  <a:schemeClr val="tx1"/>
                </a:solidFill>
                <a:latin typeface="Calibri"/>
              </a:rPr>
              <a:t>Електрични штедњак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383384"/>
            <a:ext cx="9857393" cy="34878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 штедњаци</a:t>
            </a:r>
            <a:r>
              <a:rPr lang="ru-RU" sz="2400" dirty="0">
                <a:solidFill>
                  <a:prstClr val="black"/>
                </a:solidFill>
              </a:rPr>
              <a:t> су кућни апарати савремено опремљених </a:t>
            </a:r>
            <a:r>
              <a:rPr lang="ru-RU" sz="2400" dirty="0" smtClean="0">
                <a:solidFill>
                  <a:prstClr val="black"/>
                </a:solidFill>
              </a:rPr>
              <a:t>кухиња. </a:t>
            </a:r>
            <a:endParaRPr lang="ru-RU" sz="2400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Најважнији </a:t>
            </a:r>
            <a:r>
              <a:rPr lang="ru-RU" sz="2400" dirty="0">
                <a:solidFill>
                  <a:prstClr val="black"/>
                </a:solidFill>
              </a:rPr>
              <a:t>дијелови </a:t>
            </a:r>
            <a:r>
              <a:rPr lang="ru-RU" sz="2400" dirty="0" smtClean="0">
                <a:solidFill>
                  <a:prstClr val="black"/>
                </a:solidFill>
              </a:rPr>
              <a:t>електричних штедњака су: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ru-RU" sz="2400" dirty="0" smtClean="0">
                <a:solidFill>
                  <a:prstClr val="black"/>
                </a:solidFill>
              </a:rPr>
              <a:t>лоча (снага гријних плоча од 1000 до 2000 </a:t>
            </a:r>
            <a:r>
              <a:rPr lang="bs-Latn-BA" sz="2400" dirty="0" smtClean="0">
                <a:solidFill>
                  <a:prstClr val="black"/>
                </a:solidFill>
              </a:rPr>
              <a:t>W</a:t>
            </a:r>
            <a:r>
              <a:rPr lang="sr-Cyrl-RS" sz="2400" dirty="0" smtClean="0">
                <a:solidFill>
                  <a:prstClr val="black"/>
                </a:solidFill>
              </a:rPr>
              <a:t>)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ru-RU" sz="2400" dirty="0" smtClean="0">
                <a:solidFill>
                  <a:prstClr val="black"/>
                </a:solidFill>
              </a:rPr>
              <a:t>ећница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термостат</a:t>
            </a:r>
            <a:r>
              <a:rPr lang="sr-Cyrl-BA" sz="2400" dirty="0" smtClean="0">
                <a:solidFill>
                  <a:prstClr val="black"/>
                </a:solidFill>
              </a:rPr>
              <a:t>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програмски сат </a:t>
            </a:r>
            <a:endParaRPr lang="sr-Latn-BA" sz="24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51478" y="4604186"/>
            <a:ext cx="1412861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783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>
                <a:solidFill>
                  <a:schemeClr val="tx1"/>
                </a:solidFill>
                <a:latin typeface="Calibri"/>
              </a:rPr>
              <a:t>Електрични </a:t>
            </a: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бојлер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250376"/>
            <a:ext cx="9958813" cy="350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Бојлери </a:t>
            </a:r>
            <a:r>
              <a:rPr lang="ru-RU" sz="2400" dirty="0">
                <a:solidFill>
                  <a:prstClr val="black"/>
                </a:solidFill>
              </a:rPr>
              <a:t>служе за </a:t>
            </a:r>
            <a:r>
              <a:rPr lang="ru-RU" sz="2400" dirty="0" smtClean="0">
                <a:solidFill>
                  <a:prstClr val="black"/>
                </a:solidFill>
              </a:rPr>
              <a:t>загријавање воде. Израђени </a:t>
            </a:r>
            <a:r>
              <a:rPr lang="ru-RU" sz="2400" dirty="0">
                <a:solidFill>
                  <a:prstClr val="black"/>
                </a:solidFill>
              </a:rPr>
              <a:t>су од челика</a:t>
            </a:r>
            <a:r>
              <a:rPr lang="ru-RU" sz="2400" dirty="0" smtClean="0">
                <a:solidFill>
                  <a:prstClr val="black"/>
                </a:solidFill>
              </a:rPr>
              <a:t>, бакра </a:t>
            </a:r>
            <a:r>
              <a:rPr lang="ru-RU" sz="2400" dirty="0">
                <a:solidFill>
                  <a:prstClr val="black"/>
                </a:solidFill>
              </a:rPr>
              <a:t>или гвожђа.</a:t>
            </a:r>
          </a:p>
          <a:p>
            <a:pPr marL="0" lvl="0" indent="0">
              <a:spcBef>
                <a:spcPts val="1800"/>
              </a:spcBef>
              <a:buNone/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Елекртични бојлери </a:t>
            </a:r>
            <a:r>
              <a:rPr lang="ru-RU" sz="2400" dirty="0">
                <a:solidFill>
                  <a:prstClr val="black"/>
                </a:solidFill>
              </a:rPr>
              <a:t>су уређаји састављени од: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ru-RU" sz="2400" dirty="0" smtClean="0">
                <a:solidFill>
                  <a:prstClr val="black"/>
                </a:solidFill>
              </a:rPr>
              <a:t>осуде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електричног гријача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т</a:t>
            </a:r>
            <a:r>
              <a:rPr lang="ru-RU" sz="2400" dirty="0" smtClean="0">
                <a:solidFill>
                  <a:prstClr val="black"/>
                </a:solidFill>
              </a:rPr>
              <a:t>ермостата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спољашњег кућишта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топлотне </a:t>
            </a:r>
            <a:r>
              <a:rPr lang="ru-RU" sz="2400" dirty="0">
                <a:solidFill>
                  <a:prstClr val="black"/>
                </a:solidFill>
              </a:rPr>
              <a:t>изолације</a:t>
            </a:r>
            <a:r>
              <a:rPr lang="ru-RU" sz="2400" dirty="0" smtClean="0">
                <a:solidFill>
                  <a:prstClr val="black"/>
                </a:solidFill>
              </a:rPr>
              <a:t>. </a:t>
            </a:r>
            <a:endParaRPr lang="sr-Latn-BA" sz="240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46970" y="4452416"/>
            <a:ext cx="2038350" cy="22383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06946" y="4971438"/>
            <a:ext cx="76968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/>
              <a:t>За загр</a:t>
            </a:r>
            <a:r>
              <a:rPr lang="sr-Cyrl-BA" sz="2400" dirty="0" smtClean="0"/>
              <a:t>иј</a:t>
            </a:r>
            <a:r>
              <a:rPr lang="sr-Cyrl-BA" sz="2400" dirty="0"/>
              <a:t>а</a:t>
            </a:r>
            <a:r>
              <a:rPr lang="sr-Latn-BA" sz="2400" dirty="0" smtClean="0"/>
              <a:t>вање већих количина воде користе се проточни бојлери. Њихови гр</a:t>
            </a:r>
            <a:r>
              <a:rPr lang="sr-Cyrl-BA" sz="2400" dirty="0" smtClean="0"/>
              <a:t>и</a:t>
            </a:r>
            <a:r>
              <a:rPr lang="sr-Latn-BA" sz="2400" dirty="0" smtClean="0"/>
              <a:t>јачи имају велику снагу од 12 – 20 kW.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197826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Електрична гријалица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250376"/>
            <a:ext cx="9958813" cy="29787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Електричне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гријалице </a:t>
            </a:r>
            <a:r>
              <a:rPr lang="ru-RU" sz="2400" dirty="0">
                <a:solidFill>
                  <a:prstClr val="black"/>
                </a:solidFill>
              </a:rPr>
              <a:t>служе за повремено загријавање просторија. </a:t>
            </a:r>
          </a:p>
          <a:p>
            <a:pPr marL="0" lvl="0" indent="0">
              <a:spcBef>
                <a:spcPts val="1800"/>
              </a:spcBef>
              <a:buNone/>
              <a:defRPr/>
            </a:pPr>
            <a:endParaRPr lang="ru-RU" sz="12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Према </a:t>
            </a:r>
            <a:r>
              <a:rPr lang="ru-RU" sz="2400" dirty="0">
                <a:solidFill>
                  <a:prstClr val="black"/>
                </a:solidFill>
              </a:rPr>
              <a:t>конструкцији дијеле се </a:t>
            </a:r>
            <a:r>
              <a:rPr lang="ru-RU" sz="2400" dirty="0" smtClean="0">
                <a:solidFill>
                  <a:prstClr val="black"/>
                </a:solidFill>
              </a:rPr>
              <a:t>на: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о</a:t>
            </a:r>
            <a:r>
              <a:rPr lang="ru-RU" sz="2400" dirty="0" smtClean="0">
                <a:solidFill>
                  <a:prstClr val="black"/>
                </a:solidFill>
              </a:rPr>
              <a:t>творене 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sr-Cyrl-BA" sz="2400" dirty="0">
                <a:solidFill>
                  <a:prstClr val="black"/>
                </a:solidFill>
              </a:rPr>
              <a:t>и</a:t>
            </a:r>
            <a:r>
              <a:rPr lang="sr-Cyrl-BA" sz="2400" dirty="0" smtClean="0">
                <a:solidFill>
                  <a:prstClr val="black"/>
                </a:solidFill>
              </a:rPr>
              <a:t>нфра гријалице 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електричне </a:t>
            </a:r>
            <a:r>
              <a:rPr lang="ru-RU" sz="2400" dirty="0" smtClean="0"/>
              <a:t>радијаторе </a:t>
            </a:r>
            <a:endParaRPr lang="sr-Latn-BA" sz="24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7454" y="4401500"/>
            <a:ext cx="3238500" cy="2238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6250" y="4483259"/>
            <a:ext cx="2052000" cy="205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6578" y="4519257"/>
            <a:ext cx="1980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530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Електрична пегла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366758"/>
            <a:ext cx="7951701" cy="474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Електричне пегле </a:t>
            </a:r>
            <a:r>
              <a:rPr lang="ru-RU" dirty="0" smtClean="0">
                <a:solidFill>
                  <a:prstClr val="black"/>
                </a:solidFill>
              </a:rPr>
              <a:t>служе за пеглање веша. </a:t>
            </a: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dirty="0" smtClean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4607" y="5012423"/>
            <a:ext cx="1841152" cy="15911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6946" y="4008005"/>
            <a:ext cx="4776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800" dirty="0" smtClean="0"/>
              <a:t>Снага пегле је око 1000</a:t>
            </a:r>
            <a:r>
              <a:rPr lang="sr-Cyrl-BA" sz="2800" dirty="0" smtClean="0"/>
              <a:t> </a:t>
            </a:r>
            <a:r>
              <a:rPr lang="sr-Latn-BA" sz="2800" dirty="0" smtClean="0"/>
              <a:t>W</a:t>
            </a:r>
            <a:r>
              <a:rPr lang="sr-Cyrl-BA" sz="2800" dirty="0" smtClean="0"/>
              <a:t>.</a:t>
            </a:r>
            <a:endParaRPr lang="sr-Latn-BA" sz="2800" dirty="0"/>
          </a:p>
        </p:txBody>
      </p:sp>
      <p:sp>
        <p:nvSpPr>
          <p:cNvPr id="2" name="Rectangle 1"/>
          <p:cNvSpPr/>
          <p:nvPr/>
        </p:nvSpPr>
        <p:spPr>
          <a:xfrm>
            <a:off x="2006946" y="2232142"/>
            <a:ext cx="91986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/>
              <a:t>Е</a:t>
            </a:r>
            <a:r>
              <a:rPr lang="sr-Cyrl-RS" sz="2800" dirty="0" smtClean="0"/>
              <a:t>лектричном енергијом се загријава гријач </a:t>
            </a:r>
            <a:r>
              <a:rPr lang="sr-Cyrl-RS" sz="2800" dirty="0"/>
              <a:t>у</a:t>
            </a:r>
            <a:r>
              <a:rPr lang="sr-Cyrl-RS" sz="2800" dirty="0" smtClean="0"/>
              <a:t>нутар електричне пегле,</a:t>
            </a:r>
            <a:r>
              <a:rPr lang="bs-Latn-BA" sz="2800" dirty="0" smtClean="0"/>
              <a:t> </a:t>
            </a:r>
            <a:r>
              <a:rPr lang="sr-Cyrl-RS" sz="2800" dirty="0" smtClean="0"/>
              <a:t>који затим грије равну гријаћу плочу и тако загријана плоча се користи за пеглање.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415104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9885" y="1350104"/>
            <a:ext cx="6885285" cy="1339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2600" dirty="0" smtClean="0">
                <a:solidFill>
                  <a:schemeClr val="bg1"/>
                </a:solidFill>
              </a:rPr>
              <a:t>Елeктромеханички апарати који се користе </a:t>
            </a:r>
            <a:r>
              <a:rPr lang="ru-RU" sz="2600" dirty="0">
                <a:solidFill>
                  <a:schemeClr val="bg1"/>
                </a:solidFill>
              </a:rPr>
              <a:t>у </a:t>
            </a:r>
            <a:r>
              <a:rPr lang="ru-RU" sz="2600" dirty="0" smtClean="0">
                <a:solidFill>
                  <a:schemeClr val="bg1"/>
                </a:solidFill>
              </a:rPr>
              <a:t>домаћинствима претварају електричну </a:t>
            </a:r>
            <a:r>
              <a:rPr lang="ru-RU" sz="2600" dirty="0">
                <a:solidFill>
                  <a:schemeClr val="bg1"/>
                </a:solidFill>
              </a:rPr>
              <a:t>енергију </a:t>
            </a:r>
            <a:r>
              <a:rPr lang="ru-RU" sz="2600" dirty="0" smtClean="0">
                <a:solidFill>
                  <a:schemeClr val="bg1"/>
                </a:solidFill>
              </a:rPr>
              <a:t>у </a:t>
            </a:r>
            <a:r>
              <a:rPr lang="ru-RU" sz="2600" dirty="0">
                <a:solidFill>
                  <a:schemeClr val="bg1"/>
                </a:solidFill>
              </a:rPr>
              <a:t>механичку.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9885" y="186465"/>
            <a:ext cx="7171035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Електромеханички</a:t>
            </a:r>
            <a:r>
              <a:rPr kumimoji="0" lang="sr-Cyrl-BA" sz="4400" b="0" i="0" u="none" strike="noStrike" kern="1200" cap="none" spc="0" normalizeH="0" noProof="0" dirty="0" smtClean="0">
                <a:ln>
                  <a:noFill/>
                </a:ln>
                <a:solidFill>
                  <a:srgbClr val="E39A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sr-Cyrl-BA" sz="4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апарати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884" y="2880386"/>
            <a:ext cx="68852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600" dirty="0">
                <a:solidFill>
                  <a:schemeClr val="bg1"/>
                </a:solidFill>
              </a:rPr>
              <a:t>Уређај који врши трансформацију енергије назива се </a:t>
            </a:r>
            <a:r>
              <a:rPr lang="ru-RU" sz="2600" b="1" dirty="0">
                <a:solidFill>
                  <a:schemeClr val="bg1"/>
                </a:solidFill>
              </a:rPr>
              <a:t>електромотор</a:t>
            </a:r>
            <a:r>
              <a:rPr lang="ru-RU" sz="26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7932" y="313963"/>
            <a:ext cx="3979436" cy="27159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3775" y="3772938"/>
            <a:ext cx="2547751" cy="28505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11392"/>
            <a:ext cx="2646608" cy="2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442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55156" y="355911"/>
            <a:ext cx="8246070" cy="610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rgbClr val="E39A3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sr-Cyrl-BA" sz="5400" dirty="0" smtClean="0">
                <a:solidFill>
                  <a:schemeClr val="tx1"/>
                </a:solidFill>
                <a:latin typeface="Calibri"/>
              </a:rPr>
              <a:t>Електрични вентилатор</a:t>
            </a:r>
            <a:endParaRPr lang="en-US" sz="54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6946" y="1490406"/>
            <a:ext cx="9958813" cy="566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Електрични вентилатори </a:t>
            </a:r>
            <a:r>
              <a:rPr lang="ru-RU" dirty="0" smtClean="0">
                <a:solidFill>
                  <a:prstClr val="black"/>
                </a:solidFill>
              </a:rPr>
              <a:t>служе за расхлађивање. </a:t>
            </a:r>
          </a:p>
          <a:p>
            <a:pPr marL="0" lvl="0" indent="0">
              <a:buNone/>
              <a:defRPr/>
            </a:pPr>
            <a:endParaRPr lang="sr-Latn-BA" dirty="0" smtClean="0">
              <a:solidFill>
                <a:prstClr val="black"/>
              </a:solidFill>
            </a:endParaRPr>
          </a:p>
          <a:p>
            <a:pPr marL="0" lvl="0" indent="0">
              <a:buNone/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8000" y="4171140"/>
            <a:ext cx="2664000" cy="266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6946" y="2257908"/>
            <a:ext cx="91715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dirty="0" smtClean="0">
                <a:solidFill>
                  <a:prstClr val="black"/>
                </a:solidFill>
              </a:rPr>
              <a:t>Користе малу количину </a:t>
            </a:r>
            <a:r>
              <a:rPr lang="ru-RU" sz="2800" dirty="0">
                <a:solidFill>
                  <a:prstClr val="black"/>
                </a:solidFill>
              </a:rPr>
              <a:t>електричне енергије јер</a:t>
            </a:r>
            <a:r>
              <a:rPr lang="sr-Cyrl-BA" sz="2800" dirty="0">
                <a:solidFill>
                  <a:prstClr val="black"/>
                </a:solidFill>
              </a:rPr>
              <a:t> им</a:t>
            </a:r>
            <a:r>
              <a:rPr lang="ru-RU" sz="2800" dirty="0">
                <a:solidFill>
                  <a:prstClr val="black"/>
                </a:solidFill>
              </a:rPr>
              <a:t> је мотор јако слаб (од 10 до 25 </a:t>
            </a:r>
            <a:r>
              <a:rPr lang="sr-Latn-BA" sz="2800" dirty="0">
                <a:solidFill>
                  <a:prstClr val="black"/>
                </a:solidFill>
              </a:rPr>
              <a:t>W</a:t>
            </a:r>
            <a:r>
              <a:rPr lang="ru-RU" sz="2800" dirty="0">
                <a:solidFill>
                  <a:prstClr val="black"/>
                </a:solidFill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06946" y="3687258"/>
            <a:ext cx="665837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/>
              <a:t>Главни дијелови вентилатора су</a:t>
            </a:r>
            <a:r>
              <a:rPr lang="bs-Latn-BA" sz="2800" dirty="0" smtClean="0"/>
              <a:t>:</a:t>
            </a:r>
            <a:endParaRPr lang="bs-Latn-BA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пропелер</a:t>
            </a:r>
            <a:endParaRPr lang="bs-Latn-BA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кабл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r-Cyrl-RS" sz="2800" dirty="0" smtClean="0"/>
              <a:t>прекидач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53425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404</Words>
  <Application>Microsoft Office PowerPoint</Application>
  <PresentationFormat>Custom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Elektro Doboj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 Perić</dc:creator>
  <cp:lastModifiedBy>Aleksandra Stankovic</cp:lastModifiedBy>
  <cp:revision>127</cp:revision>
  <dcterms:created xsi:type="dcterms:W3CDTF">2020-11-16T18:47:22Z</dcterms:created>
  <dcterms:modified xsi:type="dcterms:W3CDTF">2020-11-23T06:54:57Z</dcterms:modified>
</cp:coreProperties>
</file>