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9" r:id="rId6"/>
    <p:sldId id="270" r:id="rId7"/>
    <p:sldId id="271" r:id="rId8"/>
    <p:sldId id="258" r:id="rId9"/>
    <p:sldId id="273" r:id="rId10"/>
    <p:sldId id="274" r:id="rId11"/>
  </p:sldIdLst>
  <p:sldSz cx="12192000" cy="6858000"/>
  <p:notesSz cx="6858000" cy="9144000"/>
  <p:defaultTextStyle>
    <a:defPPr rtl="0"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4" autoAdjust="0"/>
    <p:restoredTop sz="94660"/>
  </p:normalViewPr>
  <p:slideViewPr>
    <p:cSldViewPr>
      <p:cViewPr varScale="1">
        <p:scale>
          <a:sx n="83" d="100"/>
          <a:sy n="83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7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B42FC3E-0AF2-4B28-8A6B-ED8BBF50F15F}" type="datetime1">
              <a:rPr lang="sr-Latn-CS" smtClean="0"/>
              <a:t>17.11.2020.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A587B6-35EC-47DC-956B-FDBE30FF8D76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noProof="0" dirty="0"/>
              <a:t>Kliknite da biste uredili stilove za tekst mastera</a:t>
            </a:r>
          </a:p>
          <a:p>
            <a:pPr lvl="1" rtl="0"/>
            <a:r>
              <a:rPr lang="sr-Latn-CS" noProof="0" dirty="0"/>
              <a:t>Drugi nivo</a:t>
            </a:r>
          </a:p>
          <a:p>
            <a:pPr lvl="2" rtl="0"/>
            <a:r>
              <a:rPr lang="sr-Latn-CS" noProof="0" dirty="0"/>
              <a:t>Treći nivo</a:t>
            </a:r>
          </a:p>
          <a:p>
            <a:pPr lvl="3" rtl="0"/>
            <a:r>
              <a:rPr lang="sr-Latn-CS" noProof="0" dirty="0"/>
              <a:t>Četvrti nivo</a:t>
            </a:r>
          </a:p>
          <a:p>
            <a:pPr lvl="4" rtl="0"/>
            <a:r>
              <a:rPr lang="sr-Latn-CS" noProof="0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1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0360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2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51866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3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5248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4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0246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5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95306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6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809757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7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1675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r-Latn-RS" noProof="0"/>
              <a:t>Kliknite da biste uredili stil podnaslova mastera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e slike sa natpis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7" name="Slobodni oblik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5" name="Čuvar mesta za sliku 14" descr="Prazan čuvar mesta za dodavanje slike. Kliknite na čuvar mesta i izaberite sliku koju želite da dodate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18" name="Slobodni oblik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9" name="Čuvar mesta za sliku 18" descr="Prazan čuvar mesta za dodavanje slike. Kliknite na čuvar mesta i izaberite sliku koju želite da dodate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20" name="Čuvar mesta za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r-Latn-RS" noProof="0"/>
              <a:t>Uredi stil teksta mastera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i slike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7" name="Slobodni oblik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5" name="Čuvar mesta za sliku 14" descr="Prazan čuvar mesta za dodavanje slike. Kliknite na čuvar mesta i izaberite sliku koju želite da dodate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8" name="Slobodni oblik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9" name="Čuvar mesta za sliku 18" descr="Prazan čuvar mesta za dodavanje slike. Kliknite na čuvar mesta i izaberite sliku koju želite da dodate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2" name="Slobodni oblik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3" name="Čuvar mesta za sliku 12" descr="Prazan čuvar mesta za dodavanje slike. Kliknite na čuvar mesta i izaberite sliku koju želite da dodate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r-Latn-RS" noProof="0"/>
              <a:t>Uredi stil teksta mastera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t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8" name="Slobodni oblik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9" name="Čuvar mesta za sliku 8" descr="Prazan čuvar mesta za dodavanje slike. Kliknite na čuvar mesta i izaberite sliku koju želite da dodate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0" name="Slobodni oblik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1" name="Čuvar mesta za sliku 10" descr="Prazan čuvar mesta za dodavanje slike. Kliknite na čuvar mesta i izaberite sliku koju želite da dodate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2" name="Slobodni oblik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3" name="Čuvar mesta za sliku 12" descr="Prazan čuvar mesta za dodavanje slike. Kliknite na čuvar mesta i izaberite sliku koju želite da dodate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4" name="Slobodni oblik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5" name="Čuvar mesta za sliku 14" descr="Prazan čuvar mesta za dodavanje slike. Kliknite na čuvar mesta i izaberite sliku koju želite da dodate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20" name="Slobodni oblik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21" name="Čuvar mesta za sliku 20" descr="Prazan čuvar mesta za dodavanje slike. Kliknite na čuvar mesta i izaberite sliku koju želite da dodate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33FCCD-0581-46FB-9FDF-543E1360CDEF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F3A152-CFCD-4891-BFBC-AB680E47AFBD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8495E-A939-4CA0-8842-4252D3748DFA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8DEF72-7775-4E64-830E-9ED4A7F44C27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947B42-8166-4DCC-9D78-DD0821A5F847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C7CC5-7362-4839-BAC2-892EDD31D77C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6B970B-BA01-4EB5-8BFE-E698B5737E71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30EFDB-6407-46FC-9259-6D5E00A588B1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obodni oblik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12" name="Čuvar mesta za sliku 11" descr="Prazan čuvar mesta za dodavanje slike. Kliknite na čuvar mesta i izaberite sliku koju želite da dodate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BCE80F-BAE1-420F-8AC4-764EFBA6D7EC}" type="datetime1">
              <a:rPr lang="sr-Latn-CS" noProof="0" smtClean="0"/>
              <a:t>17.11.2020.</a:t>
            </a:fld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r-Latn-CS" noProof="0" dirty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CS" noProof="0" dirty="0"/>
              <a:t>Kliknite da biste uredili stilove za tekst mastera</a:t>
            </a:r>
          </a:p>
          <a:p>
            <a:pPr lvl="1" rtl="0"/>
            <a:r>
              <a:rPr lang="sr-Latn-CS" noProof="0" dirty="0"/>
              <a:t>Drugi nivo</a:t>
            </a:r>
          </a:p>
          <a:p>
            <a:pPr lvl="2" rtl="0"/>
            <a:r>
              <a:rPr lang="sr-Latn-CS" noProof="0" dirty="0"/>
              <a:t>Treći nivo</a:t>
            </a:r>
          </a:p>
          <a:p>
            <a:pPr lvl="3" rtl="0"/>
            <a:r>
              <a:rPr lang="sr-Latn-CS" noProof="0" dirty="0"/>
              <a:t>Četvrti nivo</a:t>
            </a:r>
          </a:p>
          <a:p>
            <a:pPr lvl="4" rtl="0"/>
            <a:r>
              <a:rPr lang="sr-Latn-CS" noProof="0" dirty="0"/>
              <a:t>Peti nivo</a:t>
            </a:r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5FB49ED-C9A7-4FC3-9C43-04988354AC75}" type="datetime1">
              <a:rPr lang="sr-Latn-CS" smtClean="0"/>
              <a:pPr/>
              <a:t>17.11.2020.</a:t>
            </a:fld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sr-Latn-CS" noProof="0" smtClean="0"/>
              <a:pPr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27448" y="1988840"/>
            <a:ext cx="8458200" cy="18288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sr-Cyrl-RS" dirty="0"/>
              <a:t>Правилно читање проклитика и енклитика у изговореним цјелинама</a:t>
            </a:r>
            <a:endParaRPr lang="sr-Latn-CS" dirty="0"/>
          </a:p>
        </p:txBody>
      </p:sp>
      <p:sp>
        <p:nvSpPr>
          <p:cNvPr id="3" name="Naslov 1">
            <a:extLst>
              <a:ext uri="{FF2B5EF4-FFF2-40B4-BE49-F238E27FC236}">
                <a16:creationId xmlns:a16="http://schemas.microsoft.com/office/drawing/2014/main" id="{48BB9E50-01F2-41A9-9A99-1C0D42303B26}"/>
              </a:ext>
            </a:extLst>
          </p:cNvPr>
          <p:cNvSpPr txBox="1">
            <a:spLocks/>
          </p:cNvSpPr>
          <p:nvPr/>
        </p:nvSpPr>
        <p:spPr>
          <a:xfrm>
            <a:off x="1127448" y="692696"/>
            <a:ext cx="8458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BA" sz="8000" dirty="0"/>
              <a:t>СРПСКИ ЈЕЗИК</a:t>
            </a:r>
          </a:p>
          <a:p>
            <a:pPr algn="ctr"/>
            <a:r>
              <a:rPr lang="sr-Cyrl-BA" sz="8000" dirty="0"/>
              <a:t> </a:t>
            </a:r>
            <a:r>
              <a:rPr lang="sr-Latn-BA" sz="8000" dirty="0"/>
              <a:t>IV </a:t>
            </a:r>
            <a:r>
              <a:rPr lang="sr-Cyrl-BA" sz="8000" dirty="0"/>
              <a:t>разред</a:t>
            </a:r>
            <a:endParaRPr lang="sr-Latn-CS" sz="8000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983432" y="548680"/>
            <a:ext cx="9684568" cy="475484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b="1" dirty="0">
                <a:latin typeface="Arial" panose="020B0604020202020204" pitchFamily="34" charset="0"/>
                <a:ea typeface="Calibri" panose="020F0502020204030204" pitchFamily="34" charset="0"/>
              </a:rPr>
              <a:t>Код изражајног читања морамо обратити пажњу да:</a:t>
            </a:r>
            <a:endParaRPr lang="sr-Latn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правилно изговарамо сваки глас</a:t>
            </a:r>
            <a:r>
              <a:rPr lang="sr-Latn-BA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BA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ријеч и реченицу;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говоримо природно у складу са значењем реченице;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говоримо сувише брзо или сувише споро;</a:t>
            </a: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јачину гласа подесимо према значењу оног што читамо;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пазимо да брзо читање не пређе у брзоплетост;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пазимо гдје направити паузу (иза запете мања пауза,</a:t>
            </a:r>
            <a:r>
              <a:rPr lang="sr-Latn-R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иза тачке дужа).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CS" sz="2400" dirty="0"/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623392" y="620688"/>
            <a:ext cx="10729192" cy="4392488"/>
          </a:xfrm>
        </p:spPr>
        <p:txBody>
          <a:bodyPr rtlCol="0"/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У нашем језику постоје наглашене и ненаглашене </a:t>
            </a: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ријечи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Ненаглашене </a:t>
            </a: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ријечи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стоје испред или иза наглашених </a:t>
            </a: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ријечи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и с њима чине изговорене </a:t>
            </a: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цјелине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Вјештица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је заробила Ивицу и Марицу.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Лукава </a:t>
            </a: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вјештица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заробила је Ивицу и Марицу.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Лукава је </a:t>
            </a: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вјештица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заробила Ивицу и Марицу.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1524000" y="548681"/>
            <a:ext cx="8820472" cy="4032448"/>
          </a:xfrm>
        </p:spPr>
        <p:txBody>
          <a:bodyPr rtlCol="0"/>
          <a:lstStyle/>
          <a:p>
            <a:pPr>
              <a:spcAft>
                <a:spcPts val="0"/>
              </a:spcAft>
            </a:pPr>
            <a:endParaRPr lang="sr-Latn-R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sr-Latn-R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Вјештица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је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заробила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Ивицу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и Марицу.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Лукава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вјештица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заробила је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Ивицу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и Марицу.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Лукава је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r-Cyrl-RS" sz="2400" dirty="0" err="1">
                <a:latin typeface="Arial" panose="020B0604020202020204" pitchFamily="34" charset="0"/>
                <a:ea typeface="Calibri" panose="020F0502020204030204" pitchFamily="34" charset="0"/>
              </a:rPr>
              <a:t>вјештица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заробила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Ивицу 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и Марицу.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415480" y="332656"/>
            <a:ext cx="10153128" cy="2160240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sr-Cyrl-RS" dirty="0">
                <a:latin typeface="Arial" panose="020B0604020202020204" pitchFamily="34" charset="0"/>
                <a:ea typeface="Calibri" panose="020F0502020204030204" pitchFamily="34" charset="0"/>
              </a:rPr>
              <a:t>Реченица „И он те је поздравио.“ има пет правописних, али само </a:t>
            </a:r>
            <a:r>
              <a:rPr lang="sr-Cyrl-RS" dirty="0" err="1">
                <a:latin typeface="Arial" panose="020B0604020202020204" pitchFamily="34" charset="0"/>
                <a:ea typeface="Calibri" panose="020F0502020204030204" pitchFamily="34" charset="0"/>
              </a:rPr>
              <a:t>двије</a:t>
            </a:r>
            <a:r>
              <a:rPr lang="sr-Cyrl-RS" dirty="0">
                <a:latin typeface="Arial" panose="020B0604020202020204" pitchFamily="34" charset="0"/>
                <a:ea typeface="Calibri" panose="020F0502020204030204" pitchFamily="34" charset="0"/>
              </a:rPr>
              <a:t> наглашене </a:t>
            </a:r>
            <a:r>
              <a:rPr lang="sr-Cyrl-RS" dirty="0" err="1">
                <a:latin typeface="Arial" panose="020B0604020202020204" pitchFamily="34" charset="0"/>
                <a:ea typeface="Calibri" panose="020F0502020204030204" pitchFamily="34" charset="0"/>
              </a:rPr>
              <a:t>ријечи</a:t>
            </a:r>
            <a:r>
              <a:rPr lang="sr-Cyrl-RS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sr-Latn-R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  <a:spcAft>
                <a:spcPts val="0"/>
              </a:spcAft>
            </a:pPr>
            <a:r>
              <a:rPr lang="sr-Cyrl-RS" dirty="0">
                <a:latin typeface="Arial" panose="020B0604020202020204" pitchFamily="34" charset="0"/>
                <a:ea typeface="Calibri" panose="020F0502020204030204" pitchFamily="34" charset="0"/>
              </a:rPr>
              <a:t>И он те је  </a:t>
            </a:r>
            <a:r>
              <a:rPr lang="sr-Cyrl-RS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| </a:t>
            </a:r>
            <a:r>
              <a:rPr lang="sr-Cyrl-RS" dirty="0">
                <a:latin typeface="Arial" panose="020B0604020202020204" pitchFamily="34" charset="0"/>
                <a:ea typeface="Calibri" panose="020F0502020204030204" pitchFamily="34" charset="0"/>
              </a:rPr>
              <a:t>поздравио.</a:t>
            </a:r>
            <a:endParaRPr lang="sr-Latn-R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416" y="548680"/>
            <a:ext cx="10297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sr-Cyrl-R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r-Latn-RS" dirty="0">
                <a:latin typeface="Arial" panose="020B0604020202020204" pitchFamily="34" charset="0"/>
                <a:ea typeface="Calibri" panose="020F0502020204030204" pitchFamily="34" charset="0"/>
              </a:rPr>
              <a:t>                                     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СЛОБОДНО ВРЕМЕ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Једном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Јоци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стално се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догађа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да домаће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задатке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пише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на брзину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или да их преп</a:t>
            </a:r>
            <a:r>
              <a:rPr lang="sr-Cyrl-BA" sz="2400" dirty="0">
                <a:latin typeface="Arial" panose="020B0604020202020204" pitchFamily="34" charset="0"/>
                <a:ea typeface="Calibri" panose="020F0502020204030204" pitchFamily="34" charset="0"/>
              </a:rPr>
              <a:t>и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сује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у школи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пред час.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Али то је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сасвим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разумљиво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ако се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зна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шта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све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тај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јадни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Јоца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мора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да уради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у току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једног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дана.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Прво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он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мора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да одигра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једну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 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утакмицу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лопте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главама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 са Милошем.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767408" y="548681"/>
            <a:ext cx="9900592" cy="3816424"/>
          </a:xfrm>
        </p:spPr>
        <p:txBody>
          <a:bodyPr rtlCol="0"/>
          <a:lstStyle/>
          <a:p>
            <a:pPr marL="0" indent="0">
              <a:spcAft>
                <a:spcPts val="0"/>
              </a:spcAft>
              <a:buNone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ЗАДАТАК ЗА САМОСТАЛАН РАД</a:t>
            </a:r>
          </a:p>
          <a:p>
            <a:pPr marL="0" indent="0">
              <a:spcAft>
                <a:spcPts val="0"/>
              </a:spcAft>
              <a:buNone/>
            </a:pPr>
            <a:r>
              <a:rPr lang="sr-Cyrl-RS" sz="2400" dirty="0">
                <a:latin typeface="Arial" panose="020B0604020202020204" pitchFamily="34" charset="0"/>
                <a:ea typeface="Calibri" panose="020F0502020204030204" pitchFamily="34" charset="0"/>
              </a:rPr>
              <a:t>У  датој реченици раздвој изговорене цјелине!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sr-Cyrl-RS" sz="2400" b="1" dirty="0">
                <a:latin typeface="Arial" panose="020B0604020202020204" pitchFamily="34" charset="0"/>
                <a:ea typeface="Calibri" panose="020F0502020204030204" pitchFamily="34" charset="0"/>
              </a:rPr>
              <a:t>Учитељица Татјана увијек са радошћу и</a:t>
            </a:r>
            <a:r>
              <a:rPr lang="sr-Cyrl-BA" sz="2400" b="1" dirty="0">
                <a:latin typeface="Arial" panose="020B0604020202020204" pitchFamily="34" charset="0"/>
                <a:ea typeface="Calibri" panose="020F0502020204030204" pitchFamily="34" charset="0"/>
              </a:rPr>
              <a:t>де</a:t>
            </a:r>
            <a:r>
              <a:rPr lang="sr-Cyrl-RS" sz="2400" b="1" dirty="0">
                <a:latin typeface="Arial" panose="020B0604020202020204" pitchFamily="34" charset="0"/>
                <a:ea typeface="Calibri" panose="020F0502020204030204" pitchFamily="34" charset="0"/>
              </a:rPr>
              <a:t> на посао.</a:t>
            </a:r>
            <a:endParaRPr lang="sr-Latn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ca prijatelji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687_TF03896101" id="{22130D45-C7CD-481C-B4EA-1085CB22D0C3}" vid="{3967E65D-7F52-4285-BB1E-7453D6F9FAD2}"/>
    </a:ext>
  </a:extLst>
</a:theme>
</file>

<file path=ppt/theme/theme2.xml><?xml version="1.0" encoding="utf-8"?>
<a:theme xmlns:a="http://schemas.openxmlformats.org/drawingml/2006/main" name="Office t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purl.org/dc/terms/"/>
    <ds:schemaRef ds:uri="40262f94-9f35-4ac3-9a90-690165a166b7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a4f35948-e619-41b3-aa29-22878b09cfd2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Obrazovna prezentacija sa decom u školskom dvorištu, album (široki ekran)</Template>
  <TotalTime>80</TotalTime>
  <Words>303</Words>
  <Application>Microsoft Office PowerPoint</Application>
  <PresentationFormat>Widescreen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Deca prijatelji 16x9</vt:lpstr>
      <vt:lpstr>Правилно читање проклитика и енклитика у изговореним цјелинама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Правилно читање проклитика и енклитика у изговорним цјелинама</dc:title>
  <dc:creator>Windows User</dc:creator>
  <cp:keywords/>
  <cp:lastModifiedBy>Biljana Dobrilovic</cp:lastModifiedBy>
  <cp:revision>19</cp:revision>
  <dcterms:created xsi:type="dcterms:W3CDTF">2020-11-10T19:14:18Z</dcterms:created>
  <dcterms:modified xsi:type="dcterms:W3CDTF">2020-11-17T21:02:05Z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