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5" r:id="rId4"/>
    <p:sldId id="263" r:id="rId5"/>
    <p:sldId id="264" r:id="rId6"/>
    <p:sldId id="271" r:id="rId7"/>
    <p:sldId id="277" r:id="rId8"/>
    <p:sldId id="278" r:id="rId9"/>
    <p:sldId id="279" r:id="rId10"/>
    <p:sldId id="280" r:id="rId11"/>
    <p:sldId id="281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4D87-725C-4A29-B381-705CBFE6117A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59D6-E0B7-473F-9CB3-C79B0EC0E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D06E-7794-4EB8-AF86-18C03B4315EF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D9A7-CB33-46F9-BAB5-4C63943C0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214428"/>
            <a:ext cx="8101042" cy="3143272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ДРУШТВЕНО-ГЕОГРАФСКЕ КАРАКТЕРИСТИКЕ БОСНЕ И ХЕРЦЕГОВИНЕ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9502"/>
            <a:ext cx="7963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Познавање друштва</a:t>
            </a:r>
          </a:p>
          <a:p>
            <a:pPr algn="ctr"/>
            <a:r>
              <a:rPr lang="sr-Latn-BA" sz="2800" dirty="0" smtClean="0">
                <a:solidFill>
                  <a:schemeClr val="bg1"/>
                </a:solidFill>
              </a:rPr>
              <a:t>V </a:t>
            </a:r>
            <a:r>
              <a:rPr lang="sr-Cyrl-BA" sz="2800" dirty="0" smtClean="0">
                <a:solidFill>
                  <a:schemeClr val="bg1"/>
                </a:solidFill>
              </a:rPr>
              <a:t>разред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БОСНА И ХЕРЦЕГОВИНА И СУСЈЕДНЕ ЗЕМЉЕ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GRANICE BOS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1204469"/>
            <a:ext cx="3929090" cy="33114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Bevel 2"/>
          <p:cNvSpPr/>
          <p:nvPr/>
        </p:nvSpPr>
        <p:spPr>
          <a:xfrm>
            <a:off x="179512" y="1131590"/>
            <a:ext cx="4608512" cy="3456384"/>
          </a:xfrm>
          <a:prstGeom prst="beve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Босна и Херцеговина граничи на истоку са </a:t>
            </a:r>
            <a:r>
              <a:rPr lang="sr-Cyrl-B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Републиком Србијом, </a:t>
            </a:r>
            <a:r>
              <a:rPr lang="sr-Cyrl-B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југоистоку са </a:t>
            </a:r>
            <a:r>
              <a:rPr lang="sr-Cyrl-B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Црном Гором, </a:t>
            </a:r>
            <a:r>
              <a:rPr lang="sr-Cyrl-B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западу и сјеверу са </a:t>
            </a:r>
            <a:r>
              <a:rPr lang="sr-Cyrl-B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Хрватском</a:t>
            </a:r>
            <a:r>
              <a:rPr lang="sr-Cyrl-B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07719" y="2150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eo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9" y="428802"/>
            <a:ext cx="2374323" cy="11670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9512" y="1684747"/>
            <a:ext cx="2832443" cy="28949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БЕОГРАД – главни град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20111024_public_shutterstock__Di003239198_1000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799" y="428802"/>
            <a:ext cx="2419639" cy="11339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6799" y="1684748"/>
            <a:ext cx="2428892" cy="2894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Државна застава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rb srbi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013" y="428802"/>
            <a:ext cx="1908541" cy="1116454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</p:spPr>
      </p:pic>
      <p:sp>
        <p:nvSpPr>
          <p:cNvPr id="19" name="Rectangle 18"/>
          <p:cNvSpPr/>
          <p:nvPr/>
        </p:nvSpPr>
        <p:spPr>
          <a:xfrm>
            <a:off x="6705909" y="1684747"/>
            <a:ext cx="1859005" cy="32517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Грб Србије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1200px-PodgoricaOver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469" y="2044355"/>
            <a:ext cx="2374323" cy="11507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9512" y="3253289"/>
            <a:ext cx="3118195" cy="2487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ПОДГОРИЦА – главни град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zastava-crna-go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6052" y="2073579"/>
            <a:ext cx="2410386" cy="10925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86052" y="3253289"/>
            <a:ext cx="2410386" cy="2728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Државна застава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150px-Coat_of_arms_of_Montenegro_(1992-2004)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450" y="2122632"/>
            <a:ext cx="1071570" cy="93580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05909" y="3236830"/>
            <a:ext cx="1859005" cy="2893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Грб Црне Горе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rsz_zagreb1-1280x8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469" y="3572110"/>
            <a:ext cx="2374323" cy="1087952"/>
          </a:xfrm>
          <a:prstGeom prst="rect">
            <a:avLst/>
          </a:prstGeom>
        </p:spPr>
      </p:pic>
      <p:pic>
        <p:nvPicPr>
          <p:cNvPr id="29" name="Picture 28" descr="1280px-Flag_of_Croati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84345" y="3597210"/>
            <a:ext cx="2412093" cy="1016207"/>
          </a:xfrm>
          <a:prstGeom prst="rect">
            <a:avLst/>
          </a:prstGeom>
        </p:spPr>
      </p:pic>
      <p:pic>
        <p:nvPicPr>
          <p:cNvPr id="30" name="Picture 29" descr="2000px-Coat_of_arms_of_Croatia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9450" y="3698520"/>
            <a:ext cx="1125446" cy="88940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72610" y="4718238"/>
            <a:ext cx="2643206" cy="2385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ЗАГРЕБ – главни град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84345" y="4700638"/>
            <a:ext cx="2412093" cy="2561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Државна застава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909" y="4700638"/>
            <a:ext cx="1870271" cy="25613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itchFamily="34" charset="0"/>
                <a:cs typeface="Arial" pitchFamily="34" charset="0"/>
              </a:rPr>
              <a:t>Грб Хрватске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21" grpId="0" animBg="1"/>
      <p:bldP spid="23" grpId="0" animBg="1"/>
      <p:bldP spid="25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5486"/>
            <a:ext cx="8568952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СТАНОВНИШТВО У БОСНИ И ХЕРЦЕГОВИНИ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84" y="771550"/>
            <a:ext cx="4391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БиХ живе три равноправна народа: </a:t>
            </a: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Срби, Хрвати и Бошњаци.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Према попису из 2013. године, БиХ има око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3 500 000 становника. Најгушћа насељеност становника је у већим градовима: </a:t>
            </a: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Сарајево, Бања Лука, Тузла, Зеница, Бијељина, Мостар, Приједор, Брчко.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iH_population_density_map_2013_by_municipalities-s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90" y="915566"/>
            <a:ext cx="3997678" cy="32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357158"/>
            <a:ext cx="8229600" cy="857250"/>
          </a:xfrm>
        </p:spPr>
        <p:txBody>
          <a:bodyPr>
            <a:no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ВЈЕРСКИ И КУЛТУРНИ ОБЈЕКТИ У БОСНИ И ХЕРЦЕГОВИНИ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Hram_Hrista_spasitelja_Banja_Luka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030" y="1213033"/>
            <a:ext cx="2563788" cy="15206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0577" y="1000114"/>
            <a:ext cx="4041775" cy="3929089"/>
          </a:xfrm>
        </p:spPr>
        <p:txBody>
          <a:bodyPr>
            <a:normAutofit/>
          </a:bodyPr>
          <a:lstStyle/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  <a:p>
            <a:r>
              <a:rPr lang="sr-Cyrl-BA" dirty="0" smtClean="0"/>
              <a:t>                                                </a:t>
            </a:r>
          </a:p>
          <a:p>
            <a:endParaRPr lang="en-US" dirty="0"/>
          </a:p>
        </p:txBody>
      </p:sp>
      <p:pic>
        <p:nvPicPr>
          <p:cNvPr id="8" name="Content Placeholder 7" descr="KATOLICKA CRKV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99892" y="1213033"/>
            <a:ext cx="2601415" cy="1520675"/>
          </a:xfrm>
        </p:spPr>
      </p:pic>
      <p:pic>
        <p:nvPicPr>
          <p:cNvPr id="9" name="Picture 8" descr="DZAM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461" y="1213033"/>
            <a:ext cx="2415939" cy="152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8699" y="3147814"/>
            <a:ext cx="3919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Цркве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вјерски објекти </a:t>
            </a:r>
          </a:p>
          <a:p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хришћана</a:t>
            </a: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(православна и католичка)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6323" y="3052678"/>
            <a:ext cx="292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Џамија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вјерски објекат муслимана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35696" y="2733708"/>
            <a:ext cx="703904" cy="4141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3995936" y="2733708"/>
            <a:ext cx="604664" cy="4861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3595" y="2733708"/>
            <a:ext cx="146718" cy="4141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11"/>
            <a:ext cx="8101042" cy="642941"/>
          </a:xfrm>
        </p:spPr>
        <p:txBody>
          <a:bodyPr>
            <a:noAutofit/>
          </a:bodyPr>
          <a:lstStyle/>
          <a:p>
            <a:r>
              <a:rPr lang="sr-Cyrl-B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47863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           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Narodno-pozoriste-RS-Dervis-i-smrt-Foto-Srpskain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14296"/>
            <a:ext cx="3643337" cy="2143140"/>
          </a:xfrm>
          <a:prstGeom prst="rect">
            <a:avLst/>
          </a:prstGeom>
        </p:spPr>
      </p:pic>
      <p:pic>
        <p:nvPicPr>
          <p:cNvPr id="7" name="Picture 6" descr="Narodna-biblioteka-Filip-Visnjic-Bijelj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715766"/>
            <a:ext cx="3643339" cy="1916210"/>
          </a:xfrm>
          <a:prstGeom prst="rect">
            <a:avLst/>
          </a:prstGeom>
        </p:spPr>
      </p:pic>
      <p:pic>
        <p:nvPicPr>
          <p:cNvPr id="8" name="Picture 7" descr="GALERIJA BRC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629" y="2686250"/>
            <a:ext cx="3929090" cy="1901724"/>
          </a:xfrm>
          <a:prstGeom prst="rect">
            <a:avLst/>
          </a:prstGeom>
        </p:spPr>
      </p:pic>
      <p:pic>
        <p:nvPicPr>
          <p:cNvPr id="9" name="Picture 8" descr="zemaljski_muzej_sarajevo_bi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14297"/>
            <a:ext cx="3958967" cy="2143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7158" y="2357437"/>
            <a:ext cx="3643338" cy="3505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Народно позориште РС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7752" y="2067694"/>
            <a:ext cx="3958968" cy="6273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Земаљски музеј БиХ у Сарајеву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6" y="4371950"/>
            <a:ext cx="3643339" cy="771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Народна библиотека у Бијељини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7629" y="4371950"/>
            <a:ext cx="3929090" cy="771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Градска вијећница Брчко Дистрикта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"/>
            <a:ext cx="8172480" cy="1285865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ВЈЕРА, ОБИЧАЈИ И ТРАДИЦИЈА НАРОДА И </a:t>
            </a:r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НАЦИОНАЛНИХ МАЊИНА БОСНЕ И ХЕРЦЕГОВИНЕ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232098"/>
            <a:ext cx="8501122" cy="35719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Вјеру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чини вјеровање у Бога и понашање према</a:t>
            </a:r>
            <a:endParaRPr lang="sr-Latn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вјерским правилима одређене религије.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Обичај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је начин понашања појединаца у одређеним приликама, у оквиру одређене заједнице.</a:t>
            </a:r>
          </a:p>
          <a:p>
            <a:pPr algn="l">
              <a:buFont typeface="Wingdings" pitchFamily="2" charset="2"/>
              <a:buChar char="Ø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Традиција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је поштовање, чување и усмено преношење</a:t>
            </a:r>
            <a:endParaRPr lang="sr-Latn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старих обичаја, вјеровања, прича с једне генерације на</a:t>
            </a:r>
            <a:endParaRPr lang="sr-Latn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другу.</a:t>
            </a:r>
          </a:p>
          <a:p>
            <a:pPr algn="l"/>
            <a:endParaRPr lang="sr-Cyrl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sr-Cyrl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osnje-ne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95886"/>
            <a:ext cx="1440730" cy="1368152"/>
          </a:xfrm>
          <a:prstGeom prst="rect">
            <a:avLst/>
          </a:prstGeom>
        </p:spPr>
      </p:pic>
      <p:pic>
        <p:nvPicPr>
          <p:cNvPr id="6" name="Picture 5" descr="Nuštar ,Vinnkovci, Slavonija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795886"/>
            <a:ext cx="1386392" cy="1368152"/>
          </a:xfrm>
          <a:prstGeom prst="rect">
            <a:avLst/>
          </a:prstGeom>
        </p:spPr>
      </p:pic>
      <p:pic>
        <p:nvPicPr>
          <p:cNvPr id="7" name="Picture 6" descr="leskovacka nos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465" y="3795886"/>
            <a:ext cx="149392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9821"/>
          </a:xfrm>
        </p:spPr>
        <p:txBody>
          <a:bodyPr>
            <a:no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Обичаји припадника српског, хрватског и бошњачког народа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6"/>
            <a:ext cx="4281518" cy="385763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Cyrl-BA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mir-boziji-hristos-se-rod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14677" y="1000114"/>
            <a:ext cx="270574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aje-440x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0114"/>
            <a:ext cx="2843510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ESN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19" y="1000114"/>
            <a:ext cx="2828045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83" y="3186703"/>
            <a:ext cx="3235825" cy="184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9822"/>
            <a:ext cx="3269611" cy="16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НАСЕЉА, ОПШТИНЕ И ГРАДОВИ У БОСНИ И ХЕРЦЕГОВИНИ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800px-Map_Bih_entities_cy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9622"/>
            <a:ext cx="3750268" cy="3456384"/>
          </a:xfrm>
        </p:spPr>
      </p:pic>
      <p:sp>
        <p:nvSpPr>
          <p:cNvPr id="5" name="TextBox 4"/>
          <p:cNvSpPr txBox="1"/>
          <p:nvPr/>
        </p:nvSpPr>
        <p:spPr>
          <a:xfrm>
            <a:off x="4071934" y="1285866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Насеље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је свако стално или привремено насељено мјесто које има своје име. </a:t>
            </a:r>
          </a:p>
          <a:p>
            <a:pPr algn="just"/>
            <a:endParaRPr lang="sr-Cyrl-BA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Према величини раликујемо:</a:t>
            </a:r>
          </a:p>
          <a:p>
            <a:pPr algn="just"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сеоска</a:t>
            </a:r>
            <a:r>
              <a:rPr lang="sr-Latn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sr-Cyrl-BA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градска и</a:t>
            </a:r>
          </a:p>
          <a:p>
            <a:pPr algn="just">
              <a:buFont typeface="Arial" pitchFamily="34" charset="0"/>
              <a:buChar char="•"/>
            </a:pPr>
            <a:r>
              <a:rPr lang="sr-Cyrl-B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приградска насеља.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0px-Trebinje_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6064"/>
            <a:ext cx="2605398" cy="1764463"/>
          </a:xfrm>
        </p:spPr>
      </p:pic>
      <p:pic>
        <p:nvPicPr>
          <p:cNvPr id="5" name="Picture 4" descr="grb-grada-3-e1590655572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629" y="245048"/>
            <a:ext cx="3236941" cy="2030277"/>
          </a:xfrm>
          <a:prstGeom prst="rect">
            <a:avLst/>
          </a:prstGeom>
        </p:spPr>
      </p:pic>
      <p:pic>
        <p:nvPicPr>
          <p:cNvPr id="6" name="Picture 5" descr="sarajev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2384" y="234693"/>
            <a:ext cx="3133012" cy="2050989"/>
          </a:xfrm>
          <a:prstGeom prst="rect">
            <a:avLst/>
          </a:prstGeom>
        </p:spPr>
      </p:pic>
      <p:pic>
        <p:nvPicPr>
          <p:cNvPr id="8" name="Picture 7" descr="Mostar_Old_Town_Panor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786063"/>
            <a:ext cx="2808312" cy="1764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3822" y="2357277"/>
            <a:ext cx="2990136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САРАЈЕВО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NEUM LJEP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9542" y="2786063"/>
            <a:ext cx="2614585" cy="17644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0031" y="2357277"/>
            <a:ext cx="2990136" cy="3571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БАЊА ЛУКА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781" y="4641015"/>
            <a:ext cx="2428892" cy="2857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ТРЕБИЊЕ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5264" y="4673011"/>
            <a:ext cx="2143140" cy="2857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НЕУМ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0730" y="4673011"/>
            <a:ext cx="2143140" cy="28573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МОСТАР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00" y="0"/>
            <a:ext cx="8229600" cy="85725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ПРИВРЕДНИ И КУЛТУРНИ ЦЕНТРИ У БИХ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08" y="740817"/>
            <a:ext cx="4040188" cy="479822"/>
          </a:xfrm>
        </p:spPr>
        <p:txBody>
          <a:bodyPr/>
          <a:lstStyle/>
          <a:p>
            <a:pPr algn="ctr"/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ПРИВРЕДНИ ЦЕНТРИ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131590"/>
            <a:ext cx="4824536" cy="27548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У БиХ се издвајају:</a:t>
            </a:r>
          </a:p>
          <a:p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индустријски,</a:t>
            </a: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ударски,</a:t>
            </a:r>
          </a:p>
          <a:p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саобраћајни</a:t>
            </a:r>
            <a:r>
              <a:rPr lang="sr-Latn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sr-Cyrl-BA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рговачки,</a:t>
            </a: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ултурни,</a:t>
            </a: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уристички,</a:t>
            </a: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дравствени и</a:t>
            </a:r>
          </a:p>
          <a:p>
            <a:r>
              <a:rPr lang="sr-Cyrl-BA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дминистративни центри</a:t>
            </a:r>
            <a:r>
              <a:rPr lang="sr-Cyrl-BA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372" y="740817"/>
            <a:ext cx="4041775" cy="479822"/>
          </a:xfrm>
        </p:spPr>
        <p:txBody>
          <a:bodyPr/>
          <a:lstStyle/>
          <a:p>
            <a:pPr algn="ctr"/>
            <a:r>
              <a:rPr lang="sr-Cyrl-B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КУЛТУРНИ ЦЕНТРИ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9025" y="1203598"/>
            <a:ext cx="4041775" cy="30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Градови са више културних установа које користе људи неког краја представљају њихове културне центре.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324</Words>
  <Application>Microsoft Office PowerPoint</Application>
  <PresentationFormat>On-screen Show (16:9)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ДРУШТВЕНО-ГЕОГРАФСКЕ КАРАКТЕРИСТИКЕ БОСНЕ И ХЕРЦЕГОВИНЕ</vt:lpstr>
      <vt:lpstr>PowerPoint Presentation</vt:lpstr>
      <vt:lpstr>2. ВЈЕРСКИ И КУЛТУРНИ ОБЈЕКТИ У БОСНИ И ХЕРЦЕГОВИНИ </vt:lpstr>
      <vt:lpstr> </vt:lpstr>
      <vt:lpstr>3. ВЈЕРА, ОБИЧАЈИ И ТРАДИЦИЈА НАРОДА И    НАЦИОНАЛНИХ МАЊИНА БОСНЕ И ХЕРЦЕГОВИНЕ</vt:lpstr>
      <vt:lpstr> Обичаји припадника српског, хрватског и бошњачког народа </vt:lpstr>
      <vt:lpstr>4. НАСЕЉА, ОПШТИНЕ И ГРАДОВИ У БОСНИ И ХЕРЦЕГОВИНИ</vt:lpstr>
      <vt:lpstr>PowerPoint Presentation</vt:lpstr>
      <vt:lpstr>5. ПРИВРЕДНИ И КУЛТУРНИ ЦЕНТРИ У БИХ</vt:lpstr>
      <vt:lpstr>6. БОСНА И ХЕРЦЕГОВИНА И СУСЈЕДНЕ ЗЕМЉЕ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Модест Мусоргски</dc:title>
  <dc:creator>User</dc:creator>
  <cp:lastModifiedBy>User</cp:lastModifiedBy>
  <cp:revision>131</cp:revision>
  <dcterms:created xsi:type="dcterms:W3CDTF">2020-04-11T12:23:03Z</dcterms:created>
  <dcterms:modified xsi:type="dcterms:W3CDTF">2020-06-02T13:36:34Z</dcterms:modified>
</cp:coreProperties>
</file>