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5" r:id="rId8"/>
    <p:sldId id="264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6FA64"/>
    <a:srgbClr val="F5BC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42FCE3A1-ECE9-493A-B376-299BF9F0EC98}" type="datetimeFigureOut">
              <a:rPr lang="sr-Latn-BA" smtClean="0"/>
              <a:t>27.5.2020.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25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3A1-ECE9-493A-B376-299BF9F0EC98}" type="datetimeFigureOut">
              <a:rPr lang="sr-Latn-BA" smtClean="0"/>
              <a:t>27.5.2020.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97944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42FCE3A1-ECE9-493A-B376-299BF9F0EC98}" type="datetimeFigureOut">
              <a:rPr lang="sr-Latn-BA" smtClean="0"/>
              <a:t>27.5.2020.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587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3A1-ECE9-493A-B376-299BF9F0EC98}" type="datetimeFigureOut">
              <a:rPr lang="sr-Latn-BA" smtClean="0"/>
              <a:t>27.5.2020.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94055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2FCE3A1-ECE9-493A-B376-299BF9F0EC98}" type="datetimeFigureOut">
              <a:rPr lang="sr-Latn-BA" smtClean="0"/>
              <a:t>27.5.2020.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514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3A1-ECE9-493A-B376-299BF9F0EC98}" type="datetimeFigureOut">
              <a:rPr lang="sr-Latn-BA" smtClean="0"/>
              <a:t>27.5.2020.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3120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3A1-ECE9-493A-B376-299BF9F0EC98}" type="datetimeFigureOut">
              <a:rPr lang="sr-Latn-BA" smtClean="0"/>
              <a:t>27.5.2020.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27027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3A1-ECE9-493A-B376-299BF9F0EC98}" type="datetimeFigureOut">
              <a:rPr lang="sr-Latn-BA" smtClean="0"/>
              <a:t>27.5.2020.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99900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3A1-ECE9-493A-B376-299BF9F0EC98}" type="datetimeFigureOut">
              <a:rPr lang="sr-Latn-BA" smtClean="0"/>
              <a:t>27.5.2020.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0553672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42FCE3A1-ECE9-493A-B376-299BF9F0EC98}" type="datetimeFigureOut">
              <a:rPr lang="sr-Latn-BA" smtClean="0"/>
              <a:t>27.5.2020.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6324045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42FCE3A1-ECE9-493A-B376-299BF9F0EC98}" type="datetimeFigureOut">
              <a:rPr lang="sr-Latn-BA" smtClean="0"/>
              <a:t>27.5.2020.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81244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2FCE3A1-ECE9-493A-B376-299BF9F0EC98}" type="datetimeFigureOut">
              <a:rPr lang="sr-Latn-BA" smtClean="0"/>
              <a:t>27.5.2020.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85CF4A0-1026-4788-84A5-4BBAE7630C03}" type="slidenum">
              <a:rPr lang="sr-Latn-BA" smtClean="0"/>
              <a:t>‹#›</a:t>
            </a:fld>
            <a:endParaRPr lang="sr-Latn-BA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71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84C9E7-BAF3-4701-9C86-AD8D75C60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4427" y="2512520"/>
            <a:ext cx="8770571" cy="1560716"/>
          </a:xfrm>
        </p:spPr>
        <p:txBody>
          <a:bodyPr>
            <a:normAutofit/>
          </a:bodyPr>
          <a:lstStyle/>
          <a:p>
            <a:pPr algn="ctr"/>
            <a:r>
              <a:rPr lang="sr-Cyrl-BA" sz="4800" dirty="0">
                <a:solidFill>
                  <a:schemeClr val="tx1"/>
                </a:solidFill>
              </a:rPr>
              <a:t>НАРОДНА</a:t>
            </a:r>
            <a:br>
              <a:rPr lang="sr-Cyrl-BA" sz="4800" dirty="0">
                <a:solidFill>
                  <a:schemeClr val="tx1"/>
                </a:solidFill>
              </a:rPr>
            </a:br>
            <a:r>
              <a:rPr lang="sr-Cyrl-BA" sz="4800" dirty="0">
                <a:solidFill>
                  <a:schemeClr val="tx1"/>
                </a:solidFill>
              </a:rPr>
              <a:t>КЊИЖЕВНОСТ</a:t>
            </a:r>
            <a:endParaRPr lang="sr-Latn-BA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01D926-C1B2-438C-BFC3-94D029081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4427" y="997527"/>
            <a:ext cx="8770571" cy="7204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BA" sz="3200" dirty="0">
                <a:solidFill>
                  <a:schemeClr val="tx1"/>
                </a:solidFill>
                <a:latin typeface="+mj-lt"/>
              </a:rPr>
              <a:t>СРПСКИ ЈЕЗИК 4. РАЗРЕД</a:t>
            </a:r>
            <a:endParaRPr lang="sr-Latn-BA" sz="32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42" name="Picture 2" descr="Етнографски музеј у Београду Резултати конкурса - Етнографски ...">
            <a:extLst>
              <a:ext uri="{FF2B5EF4-FFF2-40B4-BE49-F238E27FC236}">
                <a16:creationId xmlns="" xmlns:a16="http://schemas.microsoft.com/office/drawing/2014/main" id="{31FF1952-F2BB-40C4-8714-91CC9E77E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230" y="4294909"/>
            <a:ext cx="1565243" cy="2185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47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089DFBA-BE62-4AED-AF45-9F1BF25E599F}"/>
              </a:ext>
            </a:extLst>
          </p:cNvPr>
          <p:cNvSpPr txBox="1"/>
          <p:nvPr/>
        </p:nvSpPr>
        <p:spPr>
          <a:xfrm>
            <a:off x="670560" y="1564640"/>
            <a:ext cx="644144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sr-Cyrl-R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ЧАРДАК НИ НА НЕБУ НИ НА ЗЕМЉИ 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248F900-A41C-413A-9BF8-504AF2CF3197}"/>
              </a:ext>
            </a:extLst>
          </p:cNvPr>
          <p:cNvSpPr txBox="1"/>
          <p:nvPr/>
        </p:nvSpPr>
        <p:spPr>
          <a:xfrm>
            <a:off x="670560" y="2428240"/>
            <a:ext cx="593344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СВИЈЕТУ СЕ НЕ МОЖЕ УГОДИТИ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F243226-5679-4DA5-9015-8EF3FB996ABD}"/>
              </a:ext>
            </a:extLst>
          </p:cNvPr>
          <p:cNvSpPr txBox="1"/>
          <p:nvPr/>
        </p:nvSpPr>
        <p:spPr>
          <a:xfrm>
            <a:off x="650240" y="3291840"/>
            <a:ext cx="6441440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МАРКО КРАЉЕВИЋ И БЕГ КОСТАДИН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CF330A2-A0B5-472F-989D-5DF6B05095B6}"/>
              </a:ext>
            </a:extLst>
          </p:cNvPr>
          <p:cNvSpPr txBox="1"/>
          <p:nvPr/>
        </p:nvSpPr>
        <p:spPr>
          <a:xfrm>
            <a:off x="670560" y="4155440"/>
            <a:ext cx="6441440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СВЕТИ САВА И СЕЉАК БЕЗ СРЕЋЕ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33EC882-E45B-4CF2-A5BC-9FF353BBF0FF}"/>
              </a:ext>
            </a:extLst>
          </p:cNvPr>
          <p:cNvSpPr txBox="1"/>
          <p:nvPr/>
        </p:nvSpPr>
        <p:spPr>
          <a:xfrm>
            <a:off x="670560" y="5019040"/>
            <a:ext cx="644144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R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КОЗА И ВУК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8513FE0-B53E-4573-AC3F-4CE1F19AE3FB}"/>
              </a:ext>
            </a:extLst>
          </p:cNvPr>
          <p:cNvSpPr txBox="1"/>
          <p:nvPr/>
        </p:nvSpPr>
        <p:spPr>
          <a:xfrm>
            <a:off x="7396480" y="1564640"/>
            <a:ext cx="300736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НАРОДНА БАЈКА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CF0808D-262B-4FD2-82B2-151115B01DC0}"/>
              </a:ext>
            </a:extLst>
          </p:cNvPr>
          <p:cNvSpPr txBox="1"/>
          <p:nvPr/>
        </p:nvSpPr>
        <p:spPr>
          <a:xfrm>
            <a:off x="7396480" y="2428240"/>
            <a:ext cx="428752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НАРОДНА ПРИПОВИЈЕТКА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4A5F429-8C8D-4D37-B54F-85E4103C621A}"/>
              </a:ext>
            </a:extLst>
          </p:cNvPr>
          <p:cNvSpPr txBox="1"/>
          <p:nvPr/>
        </p:nvSpPr>
        <p:spPr>
          <a:xfrm>
            <a:off x="7396480" y="3291840"/>
            <a:ext cx="3007360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НАРОДНА ПЈЕСМА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C21322C-14E8-4A1C-93DE-8B8103FA3C7D}"/>
              </a:ext>
            </a:extLst>
          </p:cNvPr>
          <p:cNvSpPr txBox="1"/>
          <p:nvPr/>
        </p:nvSpPr>
        <p:spPr>
          <a:xfrm>
            <a:off x="7396480" y="4155439"/>
            <a:ext cx="3007360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НАРОДНА ПРИЧА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CCE078B-5BEF-4A71-A8A2-09520A38D3B2}"/>
              </a:ext>
            </a:extLst>
          </p:cNvPr>
          <p:cNvSpPr txBox="1"/>
          <p:nvPr/>
        </p:nvSpPr>
        <p:spPr>
          <a:xfrm>
            <a:off x="7396480" y="5019038"/>
            <a:ext cx="300736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НАРОДНА БАСНА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3A094D08-8BFD-467D-A4A6-8EBADD526FDD}"/>
              </a:ext>
            </a:extLst>
          </p:cNvPr>
          <p:cNvSpPr txBox="1"/>
          <p:nvPr/>
        </p:nvSpPr>
        <p:spPr>
          <a:xfrm>
            <a:off x="1493520" y="470207"/>
            <a:ext cx="891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Којој врсти народне књижевности припадају сљедећи наслови?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F3A2655B-DEE9-444C-ADEB-009CF1131CE7}"/>
              </a:ext>
            </a:extLst>
          </p:cNvPr>
          <p:cNvSpPr/>
          <p:nvPr/>
        </p:nvSpPr>
        <p:spPr>
          <a:xfrm>
            <a:off x="-175846" y="6101862"/>
            <a:ext cx="3974123" cy="439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30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C6271FC-3384-4C39-A1B2-B60EBE842F23}"/>
              </a:ext>
            </a:extLst>
          </p:cNvPr>
          <p:cNvSpPr txBox="1"/>
          <p:nvPr/>
        </p:nvSpPr>
        <p:spPr>
          <a:xfrm>
            <a:off x="4104640" y="2418080"/>
            <a:ext cx="7091680" cy="403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Састану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двојица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сиромаха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два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главна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пријатеља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који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нијесу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задуго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видјели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Пошто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најприје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здравље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упитају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упитаће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један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другог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sr-Latn-BA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сад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животариш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sr-Latn-BA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одговори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Latn-BA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Што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имам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а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што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имам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жита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брашну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што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имам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брашна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хљебу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а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што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имам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хљеба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трбуху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Latn-BA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05B9CB9-791D-45F4-84D2-882A2E85611C}"/>
              </a:ext>
            </a:extLst>
          </p:cNvPr>
          <p:cNvSpPr txBox="1"/>
          <p:nvPr/>
        </p:nvSpPr>
        <p:spPr>
          <a:xfrm>
            <a:off x="4104640" y="1391920"/>
            <a:ext cx="534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 ХВАЛА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5746392-9146-4FD9-96DF-DBD7560CFE07}"/>
              </a:ext>
            </a:extLst>
          </p:cNvPr>
          <p:cNvSpPr/>
          <p:nvPr/>
        </p:nvSpPr>
        <p:spPr>
          <a:xfrm>
            <a:off x="-175846" y="6101862"/>
            <a:ext cx="3974123" cy="439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96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C6271FC-3384-4C39-A1B2-B60EBE842F23}"/>
              </a:ext>
            </a:extLst>
          </p:cNvPr>
          <p:cNvSpPr txBox="1"/>
          <p:nvPr/>
        </p:nvSpPr>
        <p:spPr>
          <a:xfrm>
            <a:off x="3798277" y="2334581"/>
            <a:ext cx="79765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понуђених поука издвој једну која по твом мишљењу највише одговара овој народној причи и образложи свој одговор:</a:t>
            </a:r>
          </a:p>
          <a:p>
            <a:pPr algn="just"/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Сиромашни људи се шале на свој рачун.</a:t>
            </a:r>
          </a:p>
          <a:p>
            <a:pPr marL="457200" indent="-457200" algn="just">
              <a:buAutoNum type="arabicParenR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Сиромашан човјек је задовољан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својим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имањем.</a:t>
            </a:r>
          </a:p>
          <a:p>
            <a:pPr marL="457200" indent="-457200" algn="just">
              <a:buAutoNum type="arabicParenR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Сиромашни људи су често задовољнији од богатих. 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05B9CB9-791D-45F4-84D2-882A2E85611C}"/>
              </a:ext>
            </a:extLst>
          </p:cNvPr>
          <p:cNvSpPr txBox="1"/>
          <p:nvPr/>
        </p:nvSpPr>
        <p:spPr>
          <a:xfrm>
            <a:off x="3798277" y="1374270"/>
            <a:ext cx="534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рад: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5746392-9146-4FD9-96DF-DBD7560CFE07}"/>
              </a:ext>
            </a:extLst>
          </p:cNvPr>
          <p:cNvSpPr/>
          <p:nvPr/>
        </p:nvSpPr>
        <p:spPr>
          <a:xfrm>
            <a:off x="-175846" y="6101862"/>
            <a:ext cx="3974123" cy="439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19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vuk\slike vuk\vuk 3.jpg">
            <a:hlinkClick r:id="rId2" action="ppaction://hlinksldjump"/>
            <a:extLst>
              <a:ext uri="{FF2B5EF4-FFF2-40B4-BE49-F238E27FC236}">
                <a16:creationId xmlns="" xmlns:a16="http://schemas.microsoft.com/office/drawing/2014/main" id="{B02B2602-1236-4446-B2CD-94F890F52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2294659"/>
            <a:ext cx="44577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D772169-7EFA-43FD-95E0-0ADA6F251A17}"/>
              </a:ext>
            </a:extLst>
          </p:cNvPr>
          <p:cNvSpPr txBox="1"/>
          <p:nvPr/>
        </p:nvSpPr>
        <p:spPr>
          <a:xfrm>
            <a:off x="4765964" y="1288473"/>
            <a:ext cx="71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Сакупљао је народне умотворине.</a:t>
            </a:r>
            <a:endParaRPr lang="sr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F33C3B8-B427-4290-AF13-4722C5186A63}"/>
              </a:ext>
            </a:extLst>
          </p:cNvPr>
          <p:cNvSpPr/>
          <p:nvPr/>
        </p:nvSpPr>
        <p:spPr>
          <a:xfrm>
            <a:off x="-175846" y="6101862"/>
            <a:ext cx="3974123" cy="439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40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D772169-7EFA-43FD-95E0-0ADA6F251A17}"/>
              </a:ext>
            </a:extLst>
          </p:cNvPr>
          <p:cNvSpPr txBox="1"/>
          <p:nvPr/>
        </p:nvSpPr>
        <p:spPr>
          <a:xfrm>
            <a:off x="4765964" y="1288473"/>
            <a:ext cx="71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 је добио по једној животињи.</a:t>
            </a:r>
            <a:endParaRPr lang="sr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D:\vuk\slike vuk\vuk 2.jpg">
            <a:hlinkClick r:id="rId2" action="ppaction://hlinksldjump"/>
            <a:extLst>
              <a:ext uri="{FF2B5EF4-FFF2-40B4-BE49-F238E27FC236}">
                <a16:creationId xmlns="" xmlns:a16="http://schemas.microsoft.com/office/drawing/2014/main" id="{B4F83147-45F1-416E-AD6E-5FA0594C8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792" y="2258060"/>
            <a:ext cx="44577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0A8C6AE-8373-49BE-8409-1DD11A502F51}"/>
              </a:ext>
            </a:extLst>
          </p:cNvPr>
          <p:cNvSpPr/>
          <p:nvPr/>
        </p:nvSpPr>
        <p:spPr>
          <a:xfrm>
            <a:off x="-175846" y="6101862"/>
            <a:ext cx="3974123" cy="439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92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vuk\slike vuk\vuk 2.jpg">
            <a:hlinkClick r:id="rId2" action="ppaction://hlinksldjump"/>
            <a:extLst>
              <a:ext uri="{FF2B5EF4-FFF2-40B4-BE49-F238E27FC236}">
                <a16:creationId xmlns="" xmlns:a16="http://schemas.microsoft.com/office/drawing/2014/main" id="{B4F83147-45F1-416E-AD6E-5FA0594C8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032" y="2298989"/>
            <a:ext cx="44577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>
            <a:extLst>
              <a:ext uri="{FF2B5EF4-FFF2-40B4-BE49-F238E27FC236}">
                <a16:creationId xmlns="" xmlns:a16="http://schemas.microsoft.com/office/drawing/2014/main" id="{594DE830-33B3-4131-8065-C78EF8A7E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4144" y="853353"/>
            <a:ext cx="865909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Рекао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BA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Пиши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што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говориш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читај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што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написано</a:t>
            </a:r>
            <a:r>
              <a:rPr lang="en-US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sr-Cyrl-BA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1A89411-E1FF-4316-9EB5-AFA08044815D}"/>
              </a:ext>
            </a:extLst>
          </p:cNvPr>
          <p:cNvSpPr/>
          <p:nvPr/>
        </p:nvSpPr>
        <p:spPr>
          <a:xfrm>
            <a:off x="-175846" y="6101862"/>
            <a:ext cx="3974123" cy="439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54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>
            <a:extLst>
              <a:ext uri="{FF2B5EF4-FFF2-40B4-BE49-F238E27FC236}">
                <a16:creationId xmlns="" xmlns:a16="http://schemas.microsoft.com/office/drawing/2014/main" id="{594DE830-33B3-4131-8065-C78EF8A7E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3054" y="1433827"/>
            <a:ext cx="35190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Cyrl-BA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је творац азбуке.</a:t>
            </a:r>
            <a:endParaRPr lang="en-US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D:\vuk\slike vuk\vuk 1.jpg">
            <a:hlinkClick r:id="rId2" action="ppaction://hlinksldjump"/>
            <a:extLst>
              <a:ext uri="{FF2B5EF4-FFF2-40B4-BE49-F238E27FC236}">
                <a16:creationId xmlns="" xmlns:a16="http://schemas.microsoft.com/office/drawing/2014/main" id="{5295C3E3-86C9-4DD1-B00D-FFC5EF3064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614" y="2234046"/>
            <a:ext cx="44577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2">
            <a:extLst>
              <a:ext uri="{FF2B5EF4-FFF2-40B4-BE49-F238E27FC236}">
                <a16:creationId xmlns="" xmlns:a16="http://schemas.microsoft.com/office/drawing/2014/main" id="{E2F366C7-4D95-4F80-9DA0-B10552FF5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35" y="3202633"/>
            <a:ext cx="3380508" cy="156966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BA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ВУК</a:t>
            </a:r>
            <a:endParaRPr lang="en-US" alt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sr-Cyrl-BA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СТЕФАНОВИЋ</a:t>
            </a:r>
          </a:p>
          <a:p>
            <a:pPr algn="ctr" eaLnBrk="1" hangingPunct="1"/>
            <a:r>
              <a:rPr lang="sr-Cyrl-BA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КАРАЏИЋ</a:t>
            </a:r>
            <a:endParaRPr lang="en-US" alt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D:\vuk\slike vuk\vuk-karadzic.jpg">
            <a:extLst>
              <a:ext uri="{FF2B5EF4-FFF2-40B4-BE49-F238E27FC236}">
                <a16:creationId xmlns="" xmlns:a16="http://schemas.microsoft.com/office/drawing/2014/main" id="{A8A4CEFC-1D71-4A88-957C-0E2224A30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764" y="2234046"/>
            <a:ext cx="44577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B4FE8AA-6DB2-40C6-9C3F-8B22A58CB58D}"/>
              </a:ext>
            </a:extLst>
          </p:cNvPr>
          <p:cNvSpPr txBox="1"/>
          <p:nvPr/>
        </p:nvSpPr>
        <p:spPr>
          <a:xfrm>
            <a:off x="8811492" y="2436700"/>
            <a:ext cx="3380508" cy="44114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ts val="125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819275" algn="l"/>
              </a:tabLst>
            </a:pPr>
            <a:endParaRPr kumimoji="0" lang="sr-Cyrl-CS" altLang="sr-Latn-R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125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819275" algn="l"/>
              </a:tabLst>
            </a:pPr>
            <a:r>
              <a:rPr kumimoji="0" lang="sr-Cyrl-CS" altLang="sr-Latn-R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Вук </a:t>
            </a:r>
            <a:r>
              <a:rPr lang="sr-Cyrl-CS" altLang="sr-Latn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Стефановић</a:t>
            </a:r>
          </a:p>
          <a:p>
            <a:pPr marL="0" marR="0" lvl="0" indent="0" algn="ctr" defTabSz="914400" rtl="0" eaLnBrk="1" fontAlgn="base" latinLnBrk="0" hangingPunct="1">
              <a:lnSpc>
                <a:spcPts val="125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819275" algn="l"/>
              </a:tabLst>
            </a:pPr>
            <a:endParaRPr kumimoji="0" lang="sr-Cyrl-CS" altLang="sr-Latn-R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125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819275" algn="l"/>
              </a:tabLst>
            </a:pPr>
            <a:r>
              <a:rPr kumimoji="0" lang="sr-Cyrl-CS" altLang="sr-Latn-R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Караџић је </a:t>
            </a:r>
          </a:p>
          <a:p>
            <a:pPr marL="0" marR="0" lvl="0" indent="0" algn="ctr" defTabSz="914400" rtl="0" eaLnBrk="1" fontAlgn="base" latinLnBrk="0" hangingPunct="1">
              <a:lnSpc>
                <a:spcPts val="125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819275" algn="l"/>
              </a:tabLst>
            </a:pPr>
            <a:endParaRPr lang="sr-Cyrl-CS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125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819275" algn="l"/>
              </a:tabLst>
            </a:pPr>
            <a:r>
              <a:rPr kumimoji="0" lang="sr-Cyrl-CS" altLang="sr-Latn-R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сакупљач народних </a:t>
            </a:r>
          </a:p>
          <a:p>
            <a:pPr marL="0" marR="0" lvl="0" indent="0" algn="ctr" defTabSz="914400" rtl="0" eaLnBrk="1" fontAlgn="base" latinLnBrk="0" hangingPunct="1">
              <a:lnSpc>
                <a:spcPts val="125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819275" algn="l"/>
              </a:tabLst>
            </a:pPr>
            <a:endParaRPr lang="sr-Cyrl-CS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 fontAlgn="base">
              <a:lnSpc>
                <a:spcPts val="1250"/>
              </a:lnSpc>
              <a:spcBef>
                <a:spcPct val="0"/>
              </a:spcBef>
              <a:spcAft>
                <a:spcPts val="100"/>
              </a:spcAft>
              <a:tabLst>
                <a:tab pos="1819275" algn="l"/>
              </a:tabLst>
            </a:pPr>
            <a:r>
              <a:rPr kumimoji="0" lang="sr-Cyrl-CS" altLang="sr-Latn-R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умотворина</a:t>
            </a:r>
            <a:r>
              <a:rPr lang="sr-Cyrl-RS" altLang="sr-Latn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 algn="ctr" defTabSz="914400" fontAlgn="base">
              <a:lnSpc>
                <a:spcPts val="1250"/>
              </a:lnSpc>
              <a:spcBef>
                <a:spcPct val="0"/>
              </a:spcBef>
              <a:spcAft>
                <a:spcPts val="100"/>
              </a:spcAft>
              <a:tabLst>
                <a:tab pos="1819275" algn="l"/>
              </a:tabLst>
            </a:pPr>
            <a:endParaRPr lang="sr-Cyrl-RS" altLang="sr-Latn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 fontAlgn="base">
              <a:lnSpc>
                <a:spcPts val="1250"/>
              </a:lnSpc>
              <a:spcBef>
                <a:spcPct val="0"/>
              </a:spcBef>
              <a:spcAft>
                <a:spcPts val="100"/>
              </a:spcAft>
              <a:tabLst>
                <a:tab pos="1819275" algn="l"/>
              </a:tabLst>
            </a:pPr>
            <a:r>
              <a:rPr lang="sr-Cyrl-RS" altLang="sr-Latn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sr-Latn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исац је првог рјечника </a:t>
            </a:r>
          </a:p>
          <a:p>
            <a:pPr lvl="0" algn="ctr" defTabSz="914400" fontAlgn="base">
              <a:lnSpc>
                <a:spcPts val="1250"/>
              </a:lnSpc>
              <a:spcBef>
                <a:spcPct val="0"/>
              </a:spcBef>
              <a:spcAft>
                <a:spcPts val="100"/>
              </a:spcAft>
              <a:tabLst>
                <a:tab pos="1819275" algn="l"/>
              </a:tabLst>
            </a:pPr>
            <a:endParaRPr lang="ru-RU" altLang="sr-Latn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 fontAlgn="base">
              <a:lnSpc>
                <a:spcPts val="1250"/>
              </a:lnSpc>
              <a:spcBef>
                <a:spcPct val="0"/>
              </a:spcBef>
              <a:spcAft>
                <a:spcPts val="100"/>
              </a:spcAft>
              <a:tabLst>
                <a:tab pos="1819275" algn="l"/>
              </a:tabLst>
            </a:pPr>
            <a:r>
              <a:rPr lang="ru-RU" altLang="sr-Latn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српског језика.</a:t>
            </a:r>
            <a:r>
              <a:rPr kumimoji="0" lang="sr-Cyrl-RS" altLang="sr-Latn-R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ts val="125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819275" algn="l"/>
              </a:tabLst>
            </a:pPr>
            <a:endParaRPr lang="sr-Cyrl-RS" altLang="sr-Latn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 fontAlgn="base">
              <a:lnSpc>
                <a:spcPts val="1250"/>
              </a:lnSpc>
              <a:spcBef>
                <a:spcPct val="0"/>
              </a:spcBef>
              <a:spcAft>
                <a:spcPts val="100"/>
              </a:spcAft>
              <a:tabLst>
                <a:tab pos="1819275" algn="l"/>
              </a:tabLst>
            </a:pPr>
            <a:r>
              <a:rPr lang="ru-RU" altLang="sr-Latn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Бечу је 1814. </a:t>
            </a:r>
          </a:p>
          <a:p>
            <a:pPr lvl="0" algn="ctr" defTabSz="914400" fontAlgn="base">
              <a:lnSpc>
                <a:spcPts val="1250"/>
              </a:lnSpc>
              <a:spcBef>
                <a:spcPct val="0"/>
              </a:spcBef>
              <a:spcAft>
                <a:spcPts val="100"/>
              </a:spcAft>
              <a:tabLst>
                <a:tab pos="1819275" algn="l"/>
              </a:tabLst>
            </a:pPr>
            <a:endParaRPr lang="ru-RU" altLang="sr-Latn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 fontAlgn="base">
              <a:lnSpc>
                <a:spcPts val="1250"/>
              </a:lnSpc>
              <a:spcBef>
                <a:spcPct val="0"/>
              </a:spcBef>
              <a:spcAft>
                <a:spcPts val="100"/>
              </a:spcAft>
              <a:tabLst>
                <a:tab pos="1819275" algn="l"/>
              </a:tabLst>
            </a:pPr>
            <a:r>
              <a:rPr lang="ru-RU" altLang="sr-Latn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штампао прву збирку </a:t>
            </a:r>
          </a:p>
          <a:p>
            <a:pPr lvl="0" algn="ctr" defTabSz="914400" fontAlgn="base">
              <a:lnSpc>
                <a:spcPts val="1250"/>
              </a:lnSpc>
              <a:spcBef>
                <a:spcPct val="0"/>
              </a:spcBef>
              <a:spcAft>
                <a:spcPts val="100"/>
              </a:spcAft>
              <a:tabLst>
                <a:tab pos="1819275" algn="l"/>
              </a:tabLst>
            </a:pPr>
            <a:endParaRPr lang="ru-RU" altLang="sr-Latn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 fontAlgn="base">
              <a:lnSpc>
                <a:spcPts val="1250"/>
              </a:lnSpc>
              <a:spcBef>
                <a:spcPct val="0"/>
              </a:spcBef>
              <a:spcAft>
                <a:spcPts val="100"/>
              </a:spcAft>
              <a:tabLst>
                <a:tab pos="1819275" algn="l"/>
              </a:tabLst>
            </a:pPr>
            <a:r>
              <a:rPr lang="ru-RU" altLang="sr-Latn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народних пјесама.</a:t>
            </a:r>
            <a:endParaRPr kumimoji="0" lang="sr-Cyrl-RS" altLang="sr-Latn-R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125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819275" algn="l"/>
              </a:tabLst>
            </a:pPr>
            <a:endParaRPr kumimoji="0" lang="sr-Cyrl-RS" altLang="sr-Latn-R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125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819275" algn="l"/>
              </a:tabLst>
            </a:pPr>
            <a:r>
              <a:rPr kumimoji="0" lang="sr-Cyrl-RS" altLang="sr-Latn-R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Саставио је нашу азбуку </a:t>
            </a:r>
          </a:p>
          <a:p>
            <a:pPr marL="0" marR="0" lvl="0" indent="0" algn="ctr" defTabSz="914400" rtl="0" eaLnBrk="1" fontAlgn="base" latinLnBrk="0" hangingPunct="1">
              <a:lnSpc>
                <a:spcPts val="125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819275" algn="l"/>
              </a:tabLst>
            </a:pPr>
            <a:endParaRPr lang="sr-Cyrl-RS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125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819275" algn="l"/>
              </a:tabLst>
            </a:pPr>
            <a:r>
              <a:rPr kumimoji="0" lang="sr-Cyrl-RS" altLang="sr-Latn-R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која има 30 слова.</a:t>
            </a:r>
            <a:endParaRPr kumimoji="0" lang="en-US" altLang="sr-Latn-R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sz="240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831E81D-91BE-4182-AD75-F8015FC9C5E4}"/>
              </a:ext>
            </a:extLst>
          </p:cNvPr>
          <p:cNvSpPr txBox="1"/>
          <p:nvPr/>
        </p:nvSpPr>
        <p:spPr>
          <a:xfrm>
            <a:off x="3338945" y="723283"/>
            <a:ext cx="6331528" cy="461665"/>
          </a:xfrm>
          <a:prstGeom prst="rect">
            <a:avLst/>
          </a:prstGeom>
          <a:solidFill>
            <a:srgbClr val="F6FA6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НАРОДНА (УСМЕНА) КЊИЖЕВНОСТ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09E33F8-1398-4D8E-8F36-ABF799FF46E5}"/>
              </a:ext>
            </a:extLst>
          </p:cNvPr>
          <p:cNvSpPr txBox="1"/>
          <p:nvPr/>
        </p:nvSpPr>
        <p:spPr>
          <a:xfrm>
            <a:off x="4069832" y="1494057"/>
            <a:ext cx="4613564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НАРОДНЕ УМОТВОРИНЕ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767E7E4C-772A-4834-8A46-5F88FB04B489}"/>
              </a:ext>
            </a:extLst>
          </p:cNvPr>
          <p:cNvSpPr/>
          <p:nvPr/>
        </p:nvSpPr>
        <p:spPr>
          <a:xfrm>
            <a:off x="-175846" y="6101862"/>
            <a:ext cx="3974123" cy="439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14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6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0F4CA40-D51B-47E8-8B82-6E3819688782}"/>
              </a:ext>
            </a:extLst>
          </p:cNvPr>
          <p:cNvSpPr txBox="1"/>
          <p:nvPr/>
        </p:nvSpPr>
        <p:spPr>
          <a:xfrm>
            <a:off x="2285999" y="414010"/>
            <a:ext cx="753687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НАРОДНА (УСМЕНА) КЊИЖЕВНОСТ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418660F-5FEB-46A7-A7A4-2D5820539248}"/>
              </a:ext>
            </a:extLst>
          </p:cNvPr>
          <p:cNvSpPr txBox="1"/>
          <p:nvPr/>
        </p:nvSpPr>
        <p:spPr>
          <a:xfrm>
            <a:off x="1237582" y="1246833"/>
            <a:ext cx="397411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НАРОДНА ПРОЗА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8CADF95-4C05-44D8-B147-5881ECECD79C}"/>
              </a:ext>
            </a:extLst>
          </p:cNvPr>
          <p:cNvSpPr txBox="1"/>
          <p:nvPr/>
        </p:nvSpPr>
        <p:spPr>
          <a:xfrm>
            <a:off x="6940061" y="1246832"/>
            <a:ext cx="417021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НАРОДНА ПОЕЗИЈА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="" xmlns:a16="http://schemas.microsoft.com/office/drawing/2014/main" id="{259198C0-B4A0-42A1-9645-D38A36989781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 flipH="1">
            <a:off x="3224642" y="937230"/>
            <a:ext cx="2829794" cy="309603"/>
          </a:xfrm>
          <a:prstGeom prst="straightConnector1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F4DF0B12-EF0E-4117-BE7E-446BE465DAA9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>
            <a:off x="6054436" y="937230"/>
            <a:ext cx="2970734" cy="309602"/>
          </a:xfrm>
          <a:prstGeom prst="straightConnector1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4ED40F0-9BCB-4D26-A6FA-39234101FB06}"/>
              </a:ext>
            </a:extLst>
          </p:cNvPr>
          <p:cNvSpPr txBox="1"/>
          <p:nvPr/>
        </p:nvSpPr>
        <p:spPr>
          <a:xfrm>
            <a:off x="1237584" y="2461403"/>
            <a:ext cx="397412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БАСНЕ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636DC3E2-FC03-4819-A7E8-F7D677808988}"/>
              </a:ext>
            </a:extLst>
          </p:cNvPr>
          <p:cNvSpPr txBox="1"/>
          <p:nvPr/>
        </p:nvSpPr>
        <p:spPr>
          <a:xfrm>
            <a:off x="1237585" y="3003281"/>
            <a:ext cx="397412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1CED5E7-F972-4DFC-A519-B042441CA671}"/>
              </a:ext>
            </a:extLst>
          </p:cNvPr>
          <p:cNvSpPr txBox="1"/>
          <p:nvPr/>
        </p:nvSpPr>
        <p:spPr>
          <a:xfrm>
            <a:off x="1237584" y="3526240"/>
            <a:ext cx="397412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ПРИПОВИЈЕТКЕ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54F44FA-A906-461B-BE86-D2774C8B9C2D}"/>
              </a:ext>
            </a:extLst>
          </p:cNvPr>
          <p:cNvSpPr txBox="1"/>
          <p:nvPr/>
        </p:nvSpPr>
        <p:spPr>
          <a:xfrm>
            <a:off x="1237584" y="4087038"/>
            <a:ext cx="3974121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ПИТАЛИЦЕ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C1F843F-369C-4013-B027-80CC18A48E62}"/>
              </a:ext>
            </a:extLst>
          </p:cNvPr>
          <p:cNvSpPr txBox="1"/>
          <p:nvPr/>
        </p:nvSpPr>
        <p:spPr>
          <a:xfrm>
            <a:off x="1237584" y="4649363"/>
            <a:ext cx="3974122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ЗАГОНЕТКЕ/ОДГОНЕТКЕ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ED730591-6D9C-4FEB-8707-EC2D39C2EF46}"/>
              </a:ext>
            </a:extLst>
          </p:cNvPr>
          <p:cNvSpPr txBox="1"/>
          <p:nvPr/>
        </p:nvSpPr>
        <p:spPr>
          <a:xfrm>
            <a:off x="1237584" y="5208608"/>
            <a:ext cx="397412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БРЗАЛИЦЕ</a:t>
            </a:r>
          </a:p>
        </p:txBody>
      </p:sp>
      <p:pic>
        <p:nvPicPr>
          <p:cNvPr id="4098" name="Picture 2" descr="Knjižnice grada Zagreba - Knjižnica Savica - Coprničje pero">
            <a:extLst>
              <a:ext uri="{FF2B5EF4-FFF2-40B4-BE49-F238E27FC236}">
                <a16:creationId xmlns="" xmlns:a16="http://schemas.microsoft.com/office/drawing/2014/main" id="{33983483-EAFB-4F83-9284-B0F1DCD38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970" y="4134699"/>
            <a:ext cx="2136400" cy="1952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ED8DE9C5-EED1-4A69-A926-D1A1D5C7C0F3}"/>
              </a:ext>
            </a:extLst>
          </p:cNvPr>
          <p:cNvSpPr txBox="1"/>
          <p:nvPr/>
        </p:nvSpPr>
        <p:spPr>
          <a:xfrm>
            <a:off x="1237583" y="5759993"/>
            <a:ext cx="3974119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ПОСЛОВИЦЕ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2DDB24BD-CF34-4AE2-A401-853F3524FABD}"/>
              </a:ext>
            </a:extLst>
          </p:cNvPr>
          <p:cNvSpPr/>
          <p:nvPr/>
        </p:nvSpPr>
        <p:spPr>
          <a:xfrm>
            <a:off x="0" y="6221658"/>
            <a:ext cx="3974123" cy="439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38373C55-8F69-42EA-B728-45D9000023AD}"/>
              </a:ext>
            </a:extLst>
          </p:cNvPr>
          <p:cNvSpPr txBox="1"/>
          <p:nvPr/>
        </p:nvSpPr>
        <p:spPr>
          <a:xfrm>
            <a:off x="6940061" y="1956580"/>
            <a:ext cx="4170217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ПЈЕСМЕ: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ЕПСКЕ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ЛИРСКЕ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ЕПСКО-ЛИРСКЕ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780FE8AA-15D9-433C-95D0-A727701058D7}"/>
              </a:ext>
            </a:extLst>
          </p:cNvPr>
          <p:cNvSpPr txBox="1"/>
          <p:nvPr/>
        </p:nvSpPr>
        <p:spPr>
          <a:xfrm>
            <a:off x="1237583" y="1935971"/>
            <a:ext cx="397412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БАЈКЕ</a:t>
            </a:r>
          </a:p>
        </p:txBody>
      </p:sp>
    </p:spTree>
    <p:extLst>
      <p:ext uri="{BB962C8B-B14F-4D97-AF65-F5344CB8AC3E}">
        <p14:creationId xmlns:p14="http://schemas.microsoft.com/office/powerpoint/2010/main" val="293809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15" grpId="0" animBg="1"/>
      <p:bldP spid="16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9DABF29-9705-46B3-B59E-79BB6B9020C6}"/>
              </a:ext>
            </a:extLst>
          </p:cNvPr>
          <p:cNvSpPr txBox="1"/>
          <p:nvPr/>
        </p:nvSpPr>
        <p:spPr>
          <a:xfrm>
            <a:off x="3200399" y="235528"/>
            <a:ext cx="5791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Спој примјер са врстом којој припада.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="" xmlns:a16="http://schemas.microsoft.com/office/drawing/2014/main" id="{C55B4111-171B-4FBC-A88D-408EC7BC6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67" y="2858799"/>
            <a:ext cx="4371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Кога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ударају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највише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глави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64E0DD9-E1AB-4107-925E-1CF4E17352FF}"/>
              </a:ext>
            </a:extLst>
          </p:cNvPr>
          <p:cNvSpPr txBox="1"/>
          <p:nvPr/>
        </p:nvSpPr>
        <p:spPr>
          <a:xfrm>
            <a:off x="7883236" y="1316182"/>
            <a:ext cx="2396837" cy="461665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ЗАГОНЕТКА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EB3C5E2-D7B4-4C97-A3EA-31EC3D293294}"/>
              </a:ext>
            </a:extLst>
          </p:cNvPr>
          <p:cNvSpPr txBox="1"/>
          <p:nvPr/>
        </p:nvSpPr>
        <p:spPr>
          <a:xfrm>
            <a:off x="7883236" y="2967335"/>
            <a:ext cx="2396837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БРЗАЛИЦА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F9B9FD2-5596-49A4-A3BC-2C3FD3A7C32B}"/>
              </a:ext>
            </a:extLst>
          </p:cNvPr>
          <p:cNvSpPr txBox="1"/>
          <p:nvPr/>
        </p:nvSpPr>
        <p:spPr>
          <a:xfrm>
            <a:off x="7883236" y="4618489"/>
            <a:ext cx="239683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ПОСЛОВИЦА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FBBD536-BB18-4DC4-A37D-2485B55AA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67" y="1316181"/>
            <a:ext cx="29060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муке нема науке.</a:t>
            </a:r>
            <a:endParaRPr lang="en-US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="" xmlns:a16="http://schemas.microsoft.com/office/drawing/2014/main" id="{539DCC86-B0D0-4997-A256-B0683C3C7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67" y="4433754"/>
            <a:ext cx="3214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врх брда врба мрда.</a:t>
            </a:r>
            <a:endParaRPr lang="en-US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Резултат слика за књига">
            <a:extLst>
              <a:ext uri="{FF2B5EF4-FFF2-40B4-BE49-F238E27FC236}">
                <a16:creationId xmlns="" xmlns:a16="http://schemas.microsoft.com/office/drawing/2014/main" id="{25B8472E-4AE9-4119-BF6B-61B0EAA30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479" y="4262006"/>
            <a:ext cx="126682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ED1121D3-D003-40F9-B0E8-A7C56B8C0B3A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3439019" y="1547014"/>
            <a:ext cx="4333381" cy="30714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="" xmlns:a16="http://schemas.microsoft.com/office/drawing/2014/main" id="{C681EC69-4277-4375-A22A-A9DFEB2D78D3}"/>
              </a:ext>
            </a:extLst>
          </p:cNvPr>
          <p:cNvCxnSpPr>
            <a:stCxn id="5" idx="3"/>
          </p:cNvCxnSpPr>
          <p:nvPr/>
        </p:nvCxnSpPr>
        <p:spPr>
          <a:xfrm flipV="1">
            <a:off x="4904035" y="1547013"/>
            <a:ext cx="2868365" cy="1542619"/>
          </a:xfrm>
          <a:prstGeom prst="straightConnector1">
            <a:avLst/>
          </a:prstGeom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030" name="Picture 6" descr="DPTU BRAKO DOO Ekser 3.1x70mm - okov d.o.o. - Podgorica, Crna Gora">
            <a:extLst>
              <a:ext uri="{FF2B5EF4-FFF2-40B4-BE49-F238E27FC236}">
                <a16:creationId xmlns="" xmlns:a16="http://schemas.microsoft.com/office/drawing/2014/main" id="{25E61B42-8D9A-4784-8706-096C2EC48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383" y="836785"/>
            <a:ext cx="1238921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813F4358-351B-46F1-8DCA-0ECFA16C3AFD}"/>
              </a:ext>
            </a:extLst>
          </p:cNvPr>
          <p:cNvCxnSpPr>
            <a:stCxn id="10" idx="3"/>
          </p:cNvCxnSpPr>
          <p:nvPr/>
        </p:nvCxnSpPr>
        <p:spPr>
          <a:xfrm flipV="1">
            <a:off x="3747245" y="3320464"/>
            <a:ext cx="4025155" cy="1344123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032" name="Picture 8" descr="РЕПУБЛИКА СРПСКА МИНИСТАРСТВО ПРОСВЈЕТЕ И КУЛТУРЕ РЕПУБЛИЧКИ ...">
            <a:extLst>
              <a:ext uri="{FF2B5EF4-FFF2-40B4-BE49-F238E27FC236}">
                <a16:creationId xmlns="" xmlns:a16="http://schemas.microsoft.com/office/drawing/2014/main" id="{D59EDBB3-B3B4-4880-995A-F9A163D25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8452" y="2293885"/>
            <a:ext cx="1238922" cy="1777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D7D76FBF-3357-4A92-B0F5-EC2974AD1F65}"/>
              </a:ext>
            </a:extLst>
          </p:cNvPr>
          <p:cNvSpPr/>
          <p:nvPr/>
        </p:nvSpPr>
        <p:spPr>
          <a:xfrm>
            <a:off x="-175846" y="6101862"/>
            <a:ext cx="3974123" cy="439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74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>
            <a:extLst>
              <a:ext uri="{FF2B5EF4-FFF2-40B4-BE49-F238E27FC236}">
                <a16:creationId xmlns="" xmlns:a16="http://schemas.microsoft.com/office/drawing/2014/main" id="{3B7A732C-9339-45CE-B3C0-994B7B432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9371" y="822583"/>
            <a:ext cx="814387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Повежи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линијом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</a:t>
            </a:r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иј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ечи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</a:t>
            </a:r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иј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еве</a:t>
            </a:r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колоне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</a:t>
            </a:r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иј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ечима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десне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колоне</a:t>
            </a:r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добијеш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пословице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BA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ким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горег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заната</a:t>
            </a:r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ината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кратке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ноге</a:t>
            </a:r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Моја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кућица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кав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</a:t>
            </a:r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У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лажи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моја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слободица</a:t>
            </a:r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EB43E334-4819-42AC-9C7E-FD333A407823}"/>
              </a:ext>
            </a:extLst>
          </p:cNvPr>
          <p:cNvCxnSpPr/>
          <p:nvPr/>
        </p:nvCxnSpPr>
        <p:spPr>
          <a:xfrm>
            <a:off x="3712369" y="2580409"/>
            <a:ext cx="4017818" cy="1385455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0BD698F1-6A76-4F00-B481-92413D3D7E3A}"/>
              </a:ext>
            </a:extLst>
          </p:cNvPr>
          <p:cNvCxnSpPr/>
          <p:nvPr/>
        </p:nvCxnSpPr>
        <p:spPr>
          <a:xfrm flipV="1">
            <a:off x="4266551" y="2521205"/>
            <a:ext cx="3463636" cy="782782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E54ACE0E-6E6F-43E4-94DD-28D24973E4D0}"/>
              </a:ext>
            </a:extLst>
          </p:cNvPr>
          <p:cNvCxnSpPr/>
          <p:nvPr/>
        </p:nvCxnSpPr>
        <p:spPr>
          <a:xfrm>
            <a:off x="4197278" y="3975952"/>
            <a:ext cx="3532909" cy="762000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F04ABE21-4968-4DD1-83F7-51589B06FA6E}"/>
              </a:ext>
            </a:extLst>
          </p:cNvPr>
          <p:cNvCxnSpPr/>
          <p:nvPr/>
        </p:nvCxnSpPr>
        <p:spPr>
          <a:xfrm flipV="1">
            <a:off x="3698514" y="3261496"/>
            <a:ext cx="4045527" cy="1364673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F9855DD-5987-4CAB-AA5D-7E61B0584E89}"/>
              </a:ext>
            </a:extLst>
          </p:cNvPr>
          <p:cNvSpPr/>
          <p:nvPr/>
        </p:nvSpPr>
        <p:spPr>
          <a:xfrm>
            <a:off x="-175846" y="6101862"/>
            <a:ext cx="3974123" cy="439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22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 Box 10">
            <a:extLst>
              <a:ext uri="{FF2B5EF4-FFF2-40B4-BE49-F238E27FC236}">
                <a16:creationId xmlns="" xmlns:a16="http://schemas.microsoft.com/office/drawing/2014/main" id="{71966729-59B2-4F66-893E-DF843E065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6" y="1055104"/>
            <a:ext cx="4692326" cy="8986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r-Cyrl-BA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Роге има, коза није, траву пасе,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r-Cyrl-BA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овца није, самар носи, коњ није.</a:t>
            </a:r>
            <a:endParaRPr lang="en-US" altLang="sr-Latn-R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1" name="Text Box 12">
            <a:extLst>
              <a:ext uri="{FF2B5EF4-FFF2-40B4-BE49-F238E27FC236}">
                <a16:creationId xmlns="" xmlns:a16="http://schemas.microsoft.com/office/drawing/2014/main" id="{20C44702-DE20-4105-A8F1-AA9A52207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480" y="5158740"/>
            <a:ext cx="3268292" cy="10775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Кућица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горици</a:t>
            </a:r>
            <a:endParaRPr lang="en-US" altLang="sr-Latn-R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r-Cyrl-BA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једној</a:t>
            </a:r>
            <a:r>
              <a:rPr lang="sr-Cyrl-BA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ножици</a:t>
            </a:r>
            <a:r>
              <a:rPr lang="sr-Cyrl-BA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sr-Latn-R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3" name="Text Box 7">
            <a:extLst>
              <a:ext uri="{FF2B5EF4-FFF2-40B4-BE49-F238E27FC236}">
                <a16:creationId xmlns="" xmlns:a16="http://schemas.microsoft.com/office/drawing/2014/main" id="{F60CBE5B-E516-4655-A042-ACE9D6E70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6" y="2146659"/>
            <a:ext cx="3244116" cy="161959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BA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иј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боје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Cyrl-BA" altLang="sr-Latn-R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кока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sr-Cyrl-BA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иј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ела</a:t>
            </a:r>
            <a:r>
              <a:rPr lang="sr-Cyrl-BA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sr-Latn-R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r-Cyrl-BA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злећи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ће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пиле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sr-Cyrl-BA" altLang="sr-Latn-R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остану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</a:t>
            </a:r>
            <a:r>
              <a:rPr lang="sr-Cyrl-BA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иј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ела</a:t>
            </a:r>
            <a:r>
              <a:rPr lang="sr-Cyrl-BA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sr-Latn-R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5" name="Text Box 15">
            <a:extLst>
              <a:ext uri="{FF2B5EF4-FFF2-40B4-BE49-F238E27FC236}">
                <a16:creationId xmlns="" xmlns:a16="http://schemas.microsoft.com/office/drawing/2014/main" id="{8DA36773-649F-4552-8845-65E4A8B7E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6" y="3956859"/>
            <a:ext cx="3244116" cy="10364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Четири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ноге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</a:t>
            </a:r>
            <a:endParaRPr lang="sr-Cyrl-BA" altLang="sr-Latn-R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sr-Cyrl-BA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макне</a:t>
            </a:r>
            <a:r>
              <a:rPr lang="sr-Cyrl-BA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sr-Latn-R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7" name="Rectangle 18">
            <a:extLst>
              <a:ext uri="{FF2B5EF4-FFF2-40B4-BE49-F238E27FC236}">
                <a16:creationId xmlns="" xmlns:a16="http://schemas.microsoft.com/office/drawing/2014/main" id="{CEE5E4CD-C185-4AE4-BC75-62BFAA20D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494" y="220567"/>
            <a:ext cx="6443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Повежи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загонетку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одређеном</a:t>
            </a:r>
            <a:r>
              <a:rPr lang="en-US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сликом</a:t>
            </a:r>
            <a:r>
              <a:rPr lang="sr-Cyrl-BA" altLang="sr-Latn-R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sr-Latn-R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9" name="Rectangle 20">
            <a:extLst>
              <a:ext uri="{FF2B5EF4-FFF2-40B4-BE49-F238E27FC236}">
                <a16:creationId xmlns="" xmlns:a16="http://schemas.microsoft.com/office/drawing/2014/main" id="{05B1B573-E2E7-43E6-848D-215A088B2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83423"/>
            <a:ext cx="6960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sr-Latn-RS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</a:t>
            </a:r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13330" name="Rectangle 21">
            <a:extLst>
              <a:ext uri="{FF2B5EF4-FFF2-40B4-BE49-F238E27FC236}">
                <a16:creationId xmlns="" xmlns:a16="http://schemas.microsoft.com/office/drawing/2014/main" id="{560CB97A-F9D0-4040-943F-FDBCFA005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7015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13332" name="Rectangle 23">
            <a:extLst>
              <a:ext uri="{FF2B5EF4-FFF2-40B4-BE49-F238E27FC236}">
                <a16:creationId xmlns="" xmlns:a16="http://schemas.microsoft.com/office/drawing/2014/main" id="{A39589EA-9F5D-4023-96EF-6ED03E079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5089239"/>
            <a:ext cx="9284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sr-Latn-RS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sr-Latn-RS" sz="110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sr-Latn-RS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</a:t>
            </a:r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13333" name="Rectangle 24">
            <a:extLst>
              <a:ext uri="{FF2B5EF4-FFF2-40B4-BE49-F238E27FC236}">
                <a16:creationId xmlns="" xmlns:a16="http://schemas.microsoft.com/office/drawing/2014/main" id="{16005071-502C-4511-B90E-B5B825DB9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6864549"/>
            <a:ext cx="106792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sr-Latn-RS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endParaRPr lang="en-US" altLang="sr-Latn-RS" sz="1100">
              <a:solidFill>
                <a:srgbClr val="0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13334" name="Rectangle 26">
            <a:extLst>
              <a:ext uri="{FF2B5EF4-FFF2-40B4-BE49-F238E27FC236}">
                <a16:creationId xmlns="" xmlns:a16="http://schemas.microsoft.com/office/drawing/2014/main" id="{9D53891F-4AE8-4495-AED2-FFF1E12F5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89593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13335" name="Rectangle 27">
            <a:extLst>
              <a:ext uri="{FF2B5EF4-FFF2-40B4-BE49-F238E27FC236}">
                <a16:creationId xmlns="" xmlns:a16="http://schemas.microsoft.com/office/drawing/2014/main" id="{E11A67BA-E65A-44E7-A129-3FDEF8BAF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9187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13336" name="Rectangle 28">
            <a:extLst>
              <a:ext uri="{FF2B5EF4-FFF2-40B4-BE49-F238E27FC236}">
                <a16:creationId xmlns="" xmlns:a16="http://schemas.microsoft.com/office/drawing/2014/main" id="{9AEEF637-FE8D-46E7-92AF-B5211AC00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11500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sr-Latn-RS">
              <a:solidFill>
                <a:srgbClr val="000000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="" xmlns:a16="http://schemas.microsoft.com/office/drawing/2014/main" id="{A2FE8318-E5C6-43FE-B47D-09E4A5B6B8B2}"/>
              </a:ext>
            </a:extLst>
          </p:cNvPr>
          <p:cNvCxnSpPr>
            <a:cxnSpLocks/>
          </p:cNvCxnSpPr>
          <p:nvPr/>
        </p:nvCxnSpPr>
        <p:spPr>
          <a:xfrm>
            <a:off x="5072138" y="1468235"/>
            <a:ext cx="2499915" cy="1443838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="" xmlns:a16="http://schemas.microsoft.com/office/drawing/2014/main" id="{163734DA-C5D3-4C36-B938-6655F58A57C2}"/>
              </a:ext>
            </a:extLst>
          </p:cNvPr>
          <p:cNvCxnSpPr>
            <a:cxnSpLocks/>
          </p:cNvCxnSpPr>
          <p:nvPr/>
        </p:nvCxnSpPr>
        <p:spPr>
          <a:xfrm flipV="1">
            <a:off x="4044579" y="1541822"/>
            <a:ext cx="3527474" cy="3076464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66AD5375-532F-4C8F-B5C0-B934D2CF44D0}"/>
              </a:ext>
            </a:extLst>
          </p:cNvPr>
          <p:cNvCxnSpPr>
            <a:cxnSpLocks/>
          </p:cNvCxnSpPr>
          <p:nvPr/>
        </p:nvCxnSpPr>
        <p:spPr>
          <a:xfrm flipV="1">
            <a:off x="4053622" y="4326524"/>
            <a:ext cx="3518431" cy="113797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="" xmlns:a16="http://schemas.microsoft.com/office/drawing/2014/main" id="{65CD38CB-A90F-473D-BF32-AD39BEEB6942}"/>
              </a:ext>
            </a:extLst>
          </p:cNvPr>
          <p:cNvCxnSpPr>
            <a:cxnSpLocks/>
          </p:cNvCxnSpPr>
          <p:nvPr/>
        </p:nvCxnSpPr>
        <p:spPr>
          <a:xfrm>
            <a:off x="3982772" y="2912073"/>
            <a:ext cx="3589281" cy="2860302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1383C1A3-DC3C-4E9C-84B7-3D07D7B34A10}"/>
              </a:ext>
            </a:extLst>
          </p:cNvPr>
          <p:cNvSpPr/>
          <p:nvPr/>
        </p:nvSpPr>
        <p:spPr>
          <a:xfrm>
            <a:off x="-115050" y="6262352"/>
            <a:ext cx="3974123" cy="439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Priprema jaja za farbanje: Kako da ih izbelite da lakše prime boju ...">
            <a:extLst>
              <a:ext uri="{FF2B5EF4-FFF2-40B4-BE49-F238E27FC236}">
                <a16:creationId xmlns="" xmlns:a16="http://schemas.microsoft.com/office/drawing/2014/main" id="{7EDB1D6D-AF52-46EA-A101-CC9144E13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053" y="5113226"/>
            <a:ext cx="1712020" cy="144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Резултат слика за gljiva">
            <a:extLst>
              <a:ext uri="{FF2B5EF4-FFF2-40B4-BE49-F238E27FC236}">
                <a16:creationId xmlns="" xmlns:a16="http://schemas.microsoft.com/office/drawing/2014/main" id="{7252623F-CD01-4100-8AE3-D9756A5BF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053" y="3629387"/>
            <a:ext cx="171202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unfun Maja okrugli stolić, 56 cm - Stolovi i stolice - Vrtni ...">
            <a:extLst>
              <a:ext uri="{FF2B5EF4-FFF2-40B4-BE49-F238E27FC236}">
                <a16:creationId xmlns="" xmlns:a16="http://schemas.microsoft.com/office/drawing/2014/main" id="{BD574FFD-4A84-4CBC-B245-2B644B576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053" y="763548"/>
            <a:ext cx="1712020" cy="134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animljivosti dana : Naučnici uz pomoć puževa napravili povratni ...">
            <a:extLst>
              <a:ext uri="{FF2B5EF4-FFF2-40B4-BE49-F238E27FC236}">
                <a16:creationId xmlns="" xmlns:a16="http://schemas.microsoft.com/office/drawing/2014/main" id="{C44D3E19-65BA-4C14-94A7-07BD333D3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054" y="2202985"/>
            <a:ext cx="1712020" cy="127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486</Words>
  <Application>Microsoft Office PowerPoint</Application>
  <PresentationFormat>Widescreen</PresentationFormat>
  <Paragraphs>114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Schoolbook</vt:lpstr>
      <vt:lpstr>Corbel</vt:lpstr>
      <vt:lpstr>Times New Roman</vt:lpstr>
      <vt:lpstr>Feathered</vt:lpstr>
      <vt:lpstr>НАРОДНА КЊИЖЕВНОСТ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НАРОДНА КЊИЖЕВНОСТ</dc:title>
  <dc:creator>Biljana Lakic</dc:creator>
  <cp:lastModifiedBy>marina_uciteljica@yahoo.com</cp:lastModifiedBy>
  <cp:revision>36</cp:revision>
  <dcterms:created xsi:type="dcterms:W3CDTF">2020-05-22T11:35:18Z</dcterms:created>
  <dcterms:modified xsi:type="dcterms:W3CDTF">2020-05-27T19:03:51Z</dcterms:modified>
</cp:coreProperties>
</file>