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7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F729-C237-4B82-8114-E9AA979409FB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C0B26F0-02BB-4236-98AD-0E45D71DD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624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F729-C237-4B82-8114-E9AA979409FB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C0B26F0-02BB-4236-98AD-0E45D71DD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455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F729-C237-4B82-8114-E9AA979409FB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C0B26F0-02BB-4236-98AD-0E45D71DD57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9014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F729-C237-4B82-8114-E9AA979409FB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0B26F0-02BB-4236-98AD-0E45D71DD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489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F729-C237-4B82-8114-E9AA979409FB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0B26F0-02BB-4236-98AD-0E45D71DD57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8400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F729-C237-4B82-8114-E9AA979409FB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0B26F0-02BB-4236-98AD-0E45D71DD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27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F729-C237-4B82-8114-E9AA979409FB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26F0-02BB-4236-98AD-0E45D71DD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45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F729-C237-4B82-8114-E9AA979409FB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26F0-02BB-4236-98AD-0E45D71DD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96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F729-C237-4B82-8114-E9AA979409FB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26F0-02BB-4236-98AD-0E45D71DD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064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F729-C237-4B82-8114-E9AA979409FB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C0B26F0-02BB-4236-98AD-0E45D71DD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142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F729-C237-4B82-8114-E9AA979409FB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C0B26F0-02BB-4236-98AD-0E45D71DD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85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F729-C237-4B82-8114-E9AA979409FB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C0B26F0-02BB-4236-98AD-0E45D71DD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03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F729-C237-4B82-8114-E9AA979409FB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26F0-02BB-4236-98AD-0E45D71DD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7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F729-C237-4B82-8114-E9AA979409FB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26F0-02BB-4236-98AD-0E45D71DD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181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F729-C237-4B82-8114-E9AA979409FB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26F0-02BB-4236-98AD-0E45D71DD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807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F729-C237-4B82-8114-E9AA979409FB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C0B26F0-02BB-4236-98AD-0E45D71DD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74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7F729-C237-4B82-8114-E9AA979409FB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C0B26F0-02BB-4236-98AD-0E45D71DD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09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4693" y="501446"/>
            <a:ext cx="9599919" cy="589935"/>
          </a:xfrm>
        </p:spPr>
        <p:txBody>
          <a:bodyPr>
            <a:normAutofit/>
          </a:bodyPr>
          <a:lstStyle/>
          <a:p>
            <a:r>
              <a:rPr lang="sr-Cyrl-R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ОСВРТ  НА  </a:t>
            </a:r>
            <a:r>
              <a:rPr lang="sr-Cyrl-R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ГРАМАТИКУ  </a:t>
            </a:r>
            <a:r>
              <a:rPr lang="sr-Cyrl-R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 ПРАВОПИС  ШЕСТОГ  РАЗРЕДА</a:t>
            </a:r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4693" y="1386348"/>
            <a:ext cx="9599919" cy="4866967"/>
          </a:xfrm>
        </p:spPr>
        <p:txBody>
          <a:bodyPr>
            <a:normAutofit/>
          </a:bodyPr>
          <a:lstStyle/>
          <a:p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753" y="3995126"/>
            <a:ext cx="2895600" cy="15811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8543" y="3995126"/>
            <a:ext cx="3105150" cy="14668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8467" y="1868436"/>
            <a:ext cx="1409700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08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4485" y="791258"/>
            <a:ext cx="9509625" cy="555761"/>
          </a:xfrm>
        </p:spPr>
        <p:txBody>
          <a:bodyPr>
            <a:normAutofit/>
          </a:bodyPr>
          <a:lstStyle/>
          <a:p>
            <a:r>
              <a:rPr lang="sr-Cyrl-R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ЈЕЗИК ЈЕ ОСНОВНО ОДРЕЂЕЊЕ ЧОВЈЕКА И НАЦИЈЕ</a:t>
            </a:r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323" y="2190135"/>
            <a:ext cx="4807974" cy="3345426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554" y="1865466"/>
            <a:ext cx="4383120" cy="377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1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422788"/>
            <a:ext cx="8911687" cy="462115"/>
          </a:xfrm>
        </p:spPr>
        <p:txBody>
          <a:bodyPr>
            <a:normAutofit/>
          </a:bodyPr>
          <a:lstStyle/>
          <a:p>
            <a:r>
              <a:rPr lang="sr-Cyrl-R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РЕЧЕНИЧНИ  ЧЛАНОВИ  И  СЛУЖБА   РИЈЕЧИ  У  РЕЧЕНИЦИ</a:t>
            </a:r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071716"/>
            <a:ext cx="8915400" cy="5348749"/>
          </a:xfrm>
        </p:spPr>
        <p:txBody>
          <a:bodyPr>
            <a:noAutofit/>
          </a:bodyPr>
          <a:lstStyle/>
          <a:p>
            <a:pPr algn="just"/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Реченични чланови су субјекат и предикат (главни), атрибут, апозиција, објекат и прилошке одредбе (споредни, зависни).</a:t>
            </a:r>
          </a:p>
          <a:p>
            <a:pPr algn="just"/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Именски додаци су атрибут и апозиција, а глаголски су објекат и прилошке одредбе.</a:t>
            </a:r>
          </a:p>
          <a:p>
            <a:pPr algn="just"/>
            <a:r>
              <a:rPr lang="sr-Cyrl-R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У служби реченичних чланова је 10 врста ријечи: именице, замјенице, придјеви, глаголи, бројеви, прилози, приједлози, везници, узвици и ријечце.</a:t>
            </a:r>
          </a:p>
          <a:p>
            <a:pPr algn="just"/>
            <a:r>
              <a:rPr lang="sr-Cyrl-RS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Примјер анализе реченичних чланова (дијелова): </a:t>
            </a:r>
          </a:p>
          <a:p>
            <a:pPr algn="just"/>
            <a:endParaRPr lang="sr-Cyrl-RS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6687" y="4105121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676" y="4208207"/>
            <a:ext cx="3451123" cy="1936955"/>
          </a:xfrm>
          <a:prstGeom prst="rect">
            <a:avLst/>
          </a:prstGeom>
        </p:spPr>
      </p:pic>
      <p:sp>
        <p:nvSpPr>
          <p:cNvPr id="6" name="Notched Right Arrow 5"/>
          <p:cNvSpPr/>
          <p:nvPr/>
        </p:nvSpPr>
        <p:spPr>
          <a:xfrm>
            <a:off x="9056687" y="3362632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1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9639" y="363794"/>
            <a:ext cx="9715142" cy="1514168"/>
          </a:xfrm>
        </p:spPr>
        <p:txBody>
          <a:bodyPr>
            <a:noAutofit/>
          </a:bodyPr>
          <a:lstStyle/>
          <a:p>
            <a:r>
              <a:rPr lang="sr-Cyrl-R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Наш мали радознали </a:t>
            </a:r>
            <a:r>
              <a:rPr lang="sr-Cyrl-RS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дјечак</a:t>
            </a:r>
            <a:r>
              <a:rPr lang="sr-Cyrl-R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sr-Cyrl-RS" sz="18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 посматрао </a:t>
            </a:r>
            <a:r>
              <a:rPr lang="sr-Cyrl-R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природу.</a:t>
            </a:r>
            <a:br>
              <a:rPr lang="sr-Cyrl-R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Њему</a:t>
            </a:r>
            <a:r>
              <a:rPr lang="sr-Cyrl-R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8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 било лијепо</a:t>
            </a:r>
            <a:r>
              <a:rPr lang="sr-Cyrl-R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sr-Cyrl-R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</a:t>
            </a:r>
            <a:r>
              <a:rPr lang="sr-Cyrl-R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8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воли</a:t>
            </a:r>
            <a:r>
              <a:rPr lang="sr-Cyrl-R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пажљво</a:t>
            </a:r>
            <a:r>
              <a:rPr lang="sr-Cyrl-RS" sz="18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8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 </a:t>
            </a:r>
            <a:r>
              <a:rPr lang="sr-Cyrl-RS" sz="18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посматра</a:t>
            </a:r>
            <a:r>
              <a:rPr lang="sr-Cyrl-R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пејзаж. </a:t>
            </a:r>
            <a:r>
              <a:rPr lang="sr-Cyrl-R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Београд</a:t>
            </a:r>
            <a:r>
              <a:rPr lang="sr-Cyrl-R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главни град Србије, </a:t>
            </a:r>
            <a:r>
              <a:rPr lang="sr-Cyrl-RS" sz="18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лежи</a:t>
            </a:r>
            <a:r>
              <a:rPr lang="sr-Cyrl-R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ушћу Саве у Дунав.</a:t>
            </a:r>
            <a:br>
              <a:rPr lang="sr-Cyrl-R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Сваки дан на ливади </a:t>
            </a:r>
            <a:r>
              <a:rPr lang="sr-Cyrl-RS" sz="18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зује</a:t>
            </a:r>
            <a:r>
              <a:rPr lang="sr-Cyrl-R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вриједне </a:t>
            </a:r>
            <a:r>
              <a:rPr lang="sr-Cyrl-RS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пчелице</a:t>
            </a:r>
            <a:r>
              <a:rPr lang="sr-Cyrl-R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sr-Cyrl-R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6524933"/>
              </p:ext>
            </p:extLst>
          </p:nvPr>
        </p:nvGraphicFramePr>
        <p:xfrm>
          <a:off x="1789471" y="1986116"/>
          <a:ext cx="9655277" cy="4047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648"/>
                <a:gridCol w="1950300"/>
                <a:gridCol w="1465007"/>
                <a:gridCol w="1356852"/>
                <a:gridCol w="1189702"/>
                <a:gridCol w="2123768"/>
              </a:tblGrid>
              <a:tr h="347460"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solidFill>
                            <a:schemeClr val="accent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субјекат</a:t>
                      </a:r>
                      <a:endParaRPr lang="en-US" sz="1800" dirty="0">
                        <a:solidFill>
                          <a:schemeClr val="accent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solidFill>
                            <a:schemeClr val="accent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предикат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solidFill>
                            <a:schemeClr val="accent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атрибут</a:t>
                      </a:r>
                      <a:endParaRPr lang="en-US" sz="1800" dirty="0">
                        <a:solidFill>
                          <a:schemeClr val="accent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solidFill>
                            <a:schemeClr val="accent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апозиција</a:t>
                      </a:r>
                      <a:endParaRPr lang="en-US" sz="1800" dirty="0">
                        <a:solidFill>
                          <a:schemeClr val="accent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solidFill>
                            <a:schemeClr val="accent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објекат</a:t>
                      </a:r>
                      <a:endParaRPr lang="en-US" sz="1800" dirty="0">
                        <a:solidFill>
                          <a:schemeClr val="accent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solidFill>
                            <a:schemeClr val="accent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пр.</a:t>
                      </a:r>
                      <a:r>
                        <a:rPr lang="sr-Cyrl-RS" sz="1800" baseline="0" dirty="0" smtClean="0">
                          <a:solidFill>
                            <a:schemeClr val="accent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одредбе</a:t>
                      </a:r>
                      <a:endParaRPr lang="en-US" sz="1800" dirty="0">
                        <a:solidFill>
                          <a:schemeClr val="accent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65264">
                <a:tc>
                  <a:txBody>
                    <a:bodyPr/>
                    <a:lstStyle/>
                    <a:p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дјечак (гр.)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је посматрао</a:t>
                      </a:r>
                    </a:p>
                    <a:p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(прости гл.)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наш</a:t>
                      </a:r>
                      <a:r>
                        <a:rPr lang="sr-Cyrl-RS" sz="1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мали радознали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--------------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природу</a:t>
                      </a:r>
                    </a:p>
                    <a:p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(ближи)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-------------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91811">
                <a:tc>
                  <a:txBody>
                    <a:bodyPr/>
                    <a:lstStyle/>
                    <a:p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Њему (лог.)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је било</a:t>
                      </a:r>
                      <a:endParaRPr lang="sr-Cyrl-RS" sz="18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лијепо (им.пр.)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------------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---------------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-------------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--------------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54333">
                <a:tc>
                  <a:txBody>
                    <a:bodyPr/>
                    <a:lstStyle/>
                    <a:p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Он (гр.)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воли да посматра (слож. гл.)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-------------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---------------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пејзаж</a:t>
                      </a:r>
                    </a:p>
                    <a:p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(ближи)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дуго (пон)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36751">
                <a:tc>
                  <a:txBody>
                    <a:bodyPr/>
                    <a:lstStyle/>
                    <a:p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Београд (гр)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лежи (пр. гл.)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---------------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гл. град</a:t>
                      </a:r>
                    </a:p>
                    <a:p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Србије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-------------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</a:t>
                      </a:r>
                      <a:r>
                        <a:rPr lang="sr-Cyrl-RS" sz="1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ушћу Саве  у Дунав (пом)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30313">
                <a:tc>
                  <a:txBody>
                    <a:bodyPr/>
                    <a:lstStyle/>
                    <a:p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пчелице</a:t>
                      </a:r>
                      <a:r>
                        <a:rPr lang="sr-Cyrl-RS" sz="1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(гр.)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зује (пр. гл.)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вриједне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-------------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сваки дан (пов)</a:t>
                      </a:r>
                    </a:p>
                    <a:p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</a:t>
                      </a:r>
                      <a:r>
                        <a:rPr lang="sr-Cyrl-RS" sz="1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ливади (пом)</a:t>
                      </a:r>
                      <a:endParaRPr lang="sr-Cyrl-RS" sz="18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285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1"/>
            <a:ext cx="8911687" cy="526263"/>
          </a:xfrm>
        </p:spPr>
        <p:txBody>
          <a:bodyPr>
            <a:normAutofit/>
          </a:bodyPr>
          <a:lstStyle/>
          <a:p>
            <a:r>
              <a:rPr lang="sr-Cyrl-R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ПАДЕЖИ  У  НАШЕМ  ЈЕЗИКУ </a:t>
            </a:r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88026"/>
            <a:ext cx="8915400" cy="4623196"/>
          </a:xfrm>
        </p:spPr>
        <p:txBody>
          <a:bodyPr>
            <a:normAutofit/>
          </a:bodyPr>
          <a:lstStyle/>
          <a:p>
            <a:pPr algn="just"/>
            <a:r>
              <a:rPr lang="sr-Cyrl-R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Облици именица према служби у реченици зову се </a:t>
            </a:r>
            <a:r>
              <a:rPr lang="sr-Cyrl-RS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падежи.</a:t>
            </a:r>
          </a:p>
          <a:p>
            <a:pPr algn="just"/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sr-Cyrl-R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sr-Cyrl-R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оминатив:</a:t>
            </a:r>
            <a:r>
              <a:rPr lang="sr-Cyrl-R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(ко?(за живо) </a:t>
            </a:r>
            <a:r>
              <a:rPr lang="sr-Cyrl-RS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</a:t>
            </a:r>
            <a:r>
              <a:rPr lang="sr-Cyrl-RS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та?(за неживо)) 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sr-Cyrl-R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падеж субјекта и дио предиката; </a:t>
            </a:r>
          </a:p>
          <a:p>
            <a:pPr algn="just"/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sr-Cyrl-R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Генитив: </a:t>
            </a:r>
            <a:r>
              <a:rPr lang="sr-Cyrl-RS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кога? </a:t>
            </a:r>
            <a:r>
              <a:rPr lang="sr-Cyrl-RS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sr-Cyrl-RS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ега?) 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sr-Cyrl-R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припадност, поријекло;</a:t>
            </a:r>
          </a:p>
          <a:p>
            <a:pPr algn="just"/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sr-Cyrl-R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Датив: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(коме? </a:t>
            </a:r>
            <a:r>
              <a:rPr lang="sr-Cyrl-RS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sr-Cyrl-RS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ему?) 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sr-Cyrl-R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намјена, смјер, правац, циљ;</a:t>
            </a:r>
          </a:p>
          <a:p>
            <a:pPr algn="just"/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sr-Cyrl-R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Акузатив: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(кога? шта?) (видим)) 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sr-Cyrl-R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падеж објекта;</a:t>
            </a:r>
          </a:p>
          <a:p>
            <a:pPr algn="just"/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sr-Cyrl-R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Вокатив: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(хеј! ој!) 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sr-Cyrl-R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дозивање, обраћање, скретање пажње;</a:t>
            </a:r>
          </a:p>
          <a:p>
            <a:pPr algn="just"/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sr-Cyrl-R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Инструментал: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((с) ким? </a:t>
            </a:r>
            <a:r>
              <a:rPr lang="sr-Cyrl-RS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sr-Cyrl-RS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им(е)? 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sr-Cyrl-R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друштво и средство;</a:t>
            </a:r>
          </a:p>
          <a:p>
            <a:pPr algn="just"/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sr-Cyrl-R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Локатив: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((о) коме?(о) чему?) 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sr-Cyrl-R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падеж мјеста.</a:t>
            </a:r>
          </a:p>
          <a:p>
            <a:pPr algn="just"/>
            <a:r>
              <a:rPr lang="sr-Cyrl-R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Номинатив и вокатив 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 независни падежи и никада не иду са приједлозима. </a:t>
            </a:r>
            <a:r>
              <a:rPr lang="sr-Cyrl-R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Локатив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увијек иде са приједлозима: </a:t>
            </a:r>
            <a:r>
              <a:rPr lang="sr-Cyrl-R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(у, на, о, по, при, према)</a:t>
            </a:r>
            <a:r>
              <a:rPr lang="sr-Cyrl-RS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Остали падежи могу ићи са приједлозима и без приједлога.</a:t>
            </a:r>
          </a:p>
          <a:p>
            <a:pPr algn="just"/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83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34419"/>
          </a:xfrm>
        </p:spPr>
        <p:txBody>
          <a:bodyPr>
            <a:normAutofit fontScale="90000"/>
          </a:bodyPr>
          <a:lstStyle/>
          <a:p>
            <a:r>
              <a:rPr lang="sr-Cyrl-R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падежима се мијењају именице, замјенице, придјеви и неки бројеви</a:t>
            </a:r>
            <a:r>
              <a:rPr lang="sr-Cyrl-R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Та промјена зове се ДЕКЛИНАЦИЈА.</a:t>
            </a:r>
            <a:endParaRPr lang="en-US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45343"/>
            <a:ext cx="8915400" cy="4465880"/>
          </a:xfrm>
        </p:spPr>
        <p:txBody>
          <a:bodyPr>
            <a:normAutofit/>
          </a:bodyPr>
          <a:lstStyle/>
          <a:p>
            <a:pPr algn="just"/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Н: ЧОВЈЕК            ЉУДИ</a:t>
            </a:r>
          </a:p>
          <a:p>
            <a:pPr algn="just"/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Г: ЧОВЈЕКА          ЉУДИ</a:t>
            </a:r>
          </a:p>
          <a:p>
            <a:pPr algn="just"/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Д: ЧОВЈЕКУ          ЉУДИМА</a:t>
            </a:r>
          </a:p>
          <a:p>
            <a:pPr algn="just"/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А: ЧОВЈЕКА          ЉУДЕ</a:t>
            </a:r>
          </a:p>
          <a:p>
            <a:pPr algn="just"/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В: ЧОВЈЕЧЕ          ЉУДИ</a:t>
            </a:r>
          </a:p>
          <a:p>
            <a:pPr algn="just"/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И: ЧОВЈЕКОМ       ЉУДИМА</a:t>
            </a:r>
          </a:p>
          <a:p>
            <a:pPr algn="just"/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Л: ЧОВЈЕКУ           ЉУДИМА</a:t>
            </a:r>
          </a:p>
          <a:p>
            <a:pPr algn="just"/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263" y="1445343"/>
            <a:ext cx="2509069" cy="3106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15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16432"/>
          </a:xfrm>
        </p:spPr>
        <p:txBody>
          <a:bodyPr>
            <a:normAutofit/>
          </a:bodyPr>
          <a:lstStyle/>
          <a:p>
            <a:r>
              <a:rPr lang="sr-Cyrl-R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ВРСТЕ  РИЈЕЧИ  У  НАШЕМ  ЈЕЗИКУ</a:t>
            </a:r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48697"/>
            <a:ext cx="8915400" cy="4662525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У нашем језику има 10 врста ријечи, 5 промјенљивих и 5 непромјенљивих. </a:t>
            </a:r>
          </a:p>
          <a:p>
            <a:pPr algn="just"/>
            <a:r>
              <a:rPr lang="sr-Cyrl-RS" b="1" u="sng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Промјенљиве су: </a:t>
            </a:r>
          </a:p>
          <a:p>
            <a:pPr algn="just"/>
            <a:r>
              <a:rPr lang="sr-Cyrl-RS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именице, замјенице, придјеви, бројеви и глаголи; </a:t>
            </a:r>
          </a:p>
          <a:p>
            <a:pPr algn="just"/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b="1" u="sng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Непромјенљиве су : </a:t>
            </a:r>
          </a:p>
          <a:p>
            <a:pPr algn="just"/>
            <a:r>
              <a:rPr lang="sr-Cyrl-RS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прилози, приједлози, везници, узвици и ријечце.</a:t>
            </a:r>
          </a:p>
          <a:p>
            <a:pPr algn="just"/>
            <a:r>
              <a:rPr lang="sr-Cyrl-R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Именице, замјенице, придјеви, и бројеви мијењају се по падежима, а глаголи по лицима и временима. Промјена глагола по лицима зове се </a:t>
            </a:r>
            <a:r>
              <a:rPr lang="sr-Cyrl-RS" b="1" u="sng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конјугација.</a:t>
            </a:r>
          </a:p>
          <a:p>
            <a:pPr algn="just"/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Ппромјена именских ријечи зове се </a:t>
            </a:r>
            <a:r>
              <a:rPr lang="sr-Cyrl-RS" b="1" u="sng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деклинација.</a:t>
            </a:r>
          </a:p>
          <a:p>
            <a:pPr algn="just"/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Непромјенљиве ријечи никада не мијењају свој облик у реченици и немају граматичку основу и наставак.</a:t>
            </a:r>
          </a:p>
          <a:p>
            <a:pPr marL="0" indent="0" algn="just">
              <a:buNone/>
            </a:pPr>
            <a:r>
              <a:rPr lang="sr-Cyrl-R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50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06600"/>
          </a:xfrm>
        </p:spPr>
        <p:txBody>
          <a:bodyPr>
            <a:normAutofit/>
          </a:bodyPr>
          <a:lstStyle/>
          <a:p>
            <a:r>
              <a:rPr lang="sr-Cyrl-R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КОЈИ   ДИО  РИЈЕЧИ  МИЈЕЊА  ЊЕН  ОБЛИК?</a:t>
            </a:r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41988"/>
            <a:ext cx="8915400" cy="42692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ВОД - </a:t>
            </a:r>
            <a:r>
              <a:rPr lang="sr-Cyrl-RS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</a:p>
          <a:p>
            <a:pPr marL="0" indent="0">
              <a:buNone/>
            </a:pPr>
            <a:r>
              <a:rPr lang="sr-Cyrl-R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ВОД – </a:t>
            </a:r>
            <a:r>
              <a:rPr lang="sr-Cyrl-RS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</a:p>
          <a:p>
            <a:pPr marL="0" indent="0">
              <a:buNone/>
            </a:pP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ВОД – </a:t>
            </a:r>
            <a:r>
              <a:rPr lang="sr-Cyrl-RS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</a:p>
          <a:p>
            <a:pPr marL="0" indent="0">
              <a:buNone/>
            </a:pPr>
            <a:r>
              <a:rPr lang="sr-Cyrl-R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непромјенљиви                   ВОД – </a:t>
            </a:r>
            <a:r>
              <a:rPr lang="sr-Cyrl-RS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промјенљиви </a:t>
            </a:r>
          </a:p>
          <a:p>
            <a:pPr marL="0" indent="0">
              <a:buNone/>
            </a:pP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дио ријечи =                         ВОД – </a:t>
            </a:r>
            <a:r>
              <a:rPr lang="sr-Cyrl-RS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дио ријечи </a:t>
            </a:r>
            <a:r>
              <a:rPr lang="sr-Cyrl-R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sr-Cyrl-R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R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sr-Cyrl-R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граматичка основа              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 – </a:t>
            </a:r>
            <a:r>
              <a:rPr lang="sr-Cyrl-RS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ОМ</a:t>
            </a:r>
            <a:r>
              <a:rPr lang="sr-Cyrl-R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sr-Cyrl-R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граматички наставци или</a:t>
            </a:r>
          </a:p>
          <a:p>
            <a:pPr marL="0" indent="0">
              <a:buNone/>
            </a:pP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ВОД – </a:t>
            </a:r>
            <a:r>
              <a:rPr lang="sr-Cyrl-RS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         </a:t>
            </a:r>
            <a:r>
              <a:rPr lang="sr-Cyrl-R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наставци за облик ријечи</a:t>
            </a:r>
          </a:p>
        </p:txBody>
      </p:sp>
      <p:sp>
        <p:nvSpPr>
          <p:cNvPr id="9" name="Double Brace 8"/>
          <p:cNvSpPr/>
          <p:nvPr/>
        </p:nvSpPr>
        <p:spPr>
          <a:xfrm>
            <a:off x="5633884" y="1789471"/>
            <a:ext cx="1828799" cy="2733367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60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36096"/>
          </a:xfrm>
        </p:spPr>
        <p:txBody>
          <a:bodyPr>
            <a:normAutofit/>
          </a:bodyPr>
          <a:lstStyle/>
          <a:p>
            <a:r>
              <a:rPr lang="sr-Cyrl-R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РАЗВРСТАЈ СЉЕДЕЋЕ РИЈЕЧИ НА 10 ВРСТА РИЈЕЧИ</a:t>
            </a:r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4169" y="1160207"/>
            <a:ext cx="9872456" cy="4630994"/>
          </a:xfrm>
        </p:spPr>
        <p:txBody>
          <a:bodyPr/>
          <a:lstStyle/>
          <a:p>
            <a:pPr marL="0" indent="0" algn="ctr">
              <a:buNone/>
            </a:pP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зимус, зима, зимљив, зимовати, вечерас, вече, вечерњи, вечерати, према, и,                  али, по, ух, наравно, хеј, можда, наше, двоје, њега, осми.  </a:t>
            </a:r>
          </a:p>
          <a:p>
            <a:pPr marL="0" indent="0" algn="ctr">
              <a:buNone/>
            </a:pP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513030"/>
              </p:ext>
            </p:extLst>
          </p:nvPr>
        </p:nvGraphicFramePr>
        <p:xfrm>
          <a:off x="2153263" y="4039091"/>
          <a:ext cx="8780207" cy="1388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897"/>
                <a:gridCol w="1767897"/>
                <a:gridCol w="1767897"/>
                <a:gridCol w="1767897"/>
                <a:gridCol w="1708619"/>
              </a:tblGrid>
              <a:tr h="503412">
                <a:tc>
                  <a:txBody>
                    <a:bodyPr/>
                    <a:lstStyle/>
                    <a:p>
                      <a:r>
                        <a:rPr lang="sr-Cyrl-RS" dirty="0" smtClean="0">
                          <a:solidFill>
                            <a:schemeClr val="accent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прилози</a:t>
                      </a:r>
                      <a:endParaRPr lang="en-US" dirty="0">
                        <a:solidFill>
                          <a:schemeClr val="accent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solidFill>
                            <a:schemeClr val="accent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приједлози</a:t>
                      </a:r>
                      <a:endParaRPr lang="en-US" dirty="0">
                        <a:solidFill>
                          <a:schemeClr val="accent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solidFill>
                            <a:schemeClr val="accent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везници</a:t>
                      </a:r>
                      <a:endParaRPr lang="en-US" dirty="0">
                        <a:solidFill>
                          <a:schemeClr val="accent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solidFill>
                            <a:schemeClr val="accent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узвици</a:t>
                      </a:r>
                      <a:endParaRPr lang="en-US" dirty="0">
                        <a:solidFill>
                          <a:schemeClr val="accent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solidFill>
                            <a:schemeClr val="accent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ријечце</a:t>
                      </a:r>
                      <a:endParaRPr lang="en-US" dirty="0">
                        <a:solidFill>
                          <a:schemeClr val="accent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29043"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зимус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према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ух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можда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55860"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вечерас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али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хеј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наравно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437668"/>
              </p:ext>
            </p:extLst>
          </p:nvPr>
        </p:nvGraphicFramePr>
        <p:xfrm>
          <a:off x="2153264" y="2156791"/>
          <a:ext cx="8687235" cy="1318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473"/>
                <a:gridCol w="1748115"/>
                <a:gridCol w="1786773"/>
                <a:gridCol w="1767444"/>
                <a:gridCol w="1710430"/>
              </a:tblGrid>
              <a:tr h="457200">
                <a:tc>
                  <a:txBody>
                    <a:bodyPr/>
                    <a:lstStyle/>
                    <a:p>
                      <a:r>
                        <a:rPr lang="sr-Cyrl-RS" dirty="0" smtClean="0">
                          <a:solidFill>
                            <a:schemeClr val="accent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именице</a:t>
                      </a:r>
                      <a:endParaRPr lang="en-US" dirty="0">
                        <a:solidFill>
                          <a:schemeClr val="accent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solidFill>
                            <a:schemeClr val="accent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замјенице</a:t>
                      </a:r>
                      <a:endParaRPr lang="en-US" dirty="0">
                        <a:solidFill>
                          <a:schemeClr val="accent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solidFill>
                            <a:schemeClr val="accent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придјеви</a:t>
                      </a:r>
                      <a:endParaRPr lang="en-US" dirty="0">
                        <a:solidFill>
                          <a:schemeClr val="accent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solidFill>
                            <a:schemeClr val="accent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бројеви</a:t>
                      </a:r>
                      <a:endParaRPr lang="en-US" dirty="0">
                        <a:solidFill>
                          <a:schemeClr val="accent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>
                          <a:solidFill>
                            <a:schemeClr val="accent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глаголи</a:t>
                      </a:r>
                      <a:endParaRPr lang="en-US" dirty="0">
                        <a:solidFill>
                          <a:schemeClr val="accent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35357"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зима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наше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зимљив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двоје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зимовати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25739"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вече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њега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вечерњи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осми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вечерати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099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04922"/>
          </a:xfrm>
        </p:spPr>
        <p:txBody>
          <a:bodyPr>
            <a:normAutofit/>
          </a:bodyPr>
          <a:lstStyle/>
          <a:p>
            <a:r>
              <a:rPr lang="sr-Cyrl-R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ПРАВОПИС  ОТКРИВА  НАШУ  ПИСМЕНОСТ</a:t>
            </a:r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413" y="1307690"/>
            <a:ext cx="9184199" cy="4603532"/>
          </a:xfrm>
        </p:spPr>
        <p:txBody>
          <a:bodyPr/>
          <a:lstStyle/>
          <a:p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сљедећим реченицама појасни правописна правила која су назначена:</a:t>
            </a:r>
          </a:p>
          <a:p>
            <a:pPr marL="0" indent="0">
              <a:buNone/>
            </a:pPr>
            <a:endParaRPr lang="sr-Cyrl-R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Рад је створио човјека, а </a:t>
            </a:r>
            <a:r>
              <a:rPr lang="sr-Cyrl-R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нерад 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љенчугу.</a:t>
            </a:r>
          </a:p>
          <a:p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Марко се</a:t>
            </a:r>
            <a:r>
              <a:rPr lang="sr-Cyrl-R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неодговорно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понаша.</a:t>
            </a:r>
          </a:p>
          <a:p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Живим у </a:t>
            </a:r>
            <a:r>
              <a:rPr lang="sr-Cyrl-R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Бањалуци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 радим у </a:t>
            </a:r>
            <a:r>
              <a:rPr lang="sr-Cyrl-R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ОШ „Петар Кочић“ у Хан Колима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sr-Cyrl-R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Нећу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да причам </a:t>
            </a:r>
            <a:r>
              <a:rPr lang="sr-Cyrl-R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 о коме 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лоше.</a:t>
            </a:r>
          </a:p>
          <a:p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Рођен сам </a:t>
            </a:r>
            <a:r>
              <a:rPr lang="sr-Cyrl-R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марта 2005. године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Имам </a:t>
            </a:r>
            <a:r>
              <a:rPr lang="sr-Cyrl-R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година и волим читати </a:t>
            </a:r>
            <a:r>
              <a:rPr lang="sr-Cyrl-R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Ћопићеве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приче.</a:t>
            </a:r>
          </a:p>
          <a:p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sr-Cyrl-R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аши </a:t>
            </a:r>
            <a:r>
              <a:rPr lang="sr-Cyrl-R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бањалучки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паркови су веома лијепи. 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11815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1252</TotalTime>
  <Words>762</Words>
  <Application>Microsoft Office PowerPoint</Application>
  <PresentationFormat>Widescreen</PresentationFormat>
  <Paragraphs>130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Times New Roman</vt:lpstr>
      <vt:lpstr>Wingdings 3</vt:lpstr>
      <vt:lpstr>Wisp</vt:lpstr>
      <vt:lpstr>ОСВРТ  НА  ГРАМАТИКУ  И  ПРАВОПИС  ШЕСТОГ  РАЗРЕДА</vt:lpstr>
      <vt:lpstr>РЕЧЕНИЧНИ  ЧЛАНОВИ  И  СЛУЖБА   РИЈЕЧИ  У  РЕЧЕНИЦИ</vt:lpstr>
      <vt:lpstr>Наш мали радознали дјечак   је посматрао  природу. Њему је било лијепо. Он воли пажљво да посматра пејзаж.  Београд, главни град Србије, лежи на ушћу Саве у Дунав. Сваки дан на ливади зује вриједне пчелице.                </vt:lpstr>
      <vt:lpstr>ПАДЕЖИ  У  НАШЕМ  ЈЕЗИКУ </vt:lpstr>
      <vt:lpstr>По падежима се мијењају именице, замјенице, придјеви и неки бројеви. Та промјена зове се ДЕКЛИНАЦИЈА.</vt:lpstr>
      <vt:lpstr>ВРСТЕ  РИЈЕЧИ  У  НАШЕМ  ЈЕЗИКУ</vt:lpstr>
      <vt:lpstr>КОЈИ   ДИО  РИЈЕЧИ  МИЈЕЊА  ЊЕН  ОБЛИК?</vt:lpstr>
      <vt:lpstr>РАЗВРСТАЈ СЉЕДЕЋЕ РИЈЕЧИ НА 10 ВРСТА РИЈЕЧИ</vt:lpstr>
      <vt:lpstr>ПРАВОПИС  ОТКРИВА  НАШУ  ПИСМЕНОСТ</vt:lpstr>
      <vt:lpstr>ЈЕЗИК ЈЕ ОСНОВНО ОДРЕЂЕЊЕ ЧОВЈЕКА И НАЦИЈЕ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ОСВРТ  НА  ГРАМАТКУ  И  ПРАВОПИС  ШЕСТОГ  РАЗРЕДА</dc:title>
  <dc:creator>Racunar</dc:creator>
  <cp:lastModifiedBy>Racunar</cp:lastModifiedBy>
  <cp:revision>127</cp:revision>
  <dcterms:created xsi:type="dcterms:W3CDTF">2020-05-22T20:25:24Z</dcterms:created>
  <dcterms:modified xsi:type="dcterms:W3CDTF">2020-05-27T01:49:41Z</dcterms:modified>
</cp:coreProperties>
</file>