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stavnik" initials="N" lastIdx="1" clrIdx="0">
    <p:extLst>
      <p:ext uri="{19B8F6BF-5375-455C-9EA6-DF929625EA0E}">
        <p15:presenceInfo xmlns="" xmlns:p15="http://schemas.microsoft.com/office/powerpoint/2012/main" userId="Nastav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43440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10675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4190017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578835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863240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26408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911049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3207047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006475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39184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2736276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79361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586752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84204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4188361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93914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732038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1A64384-C0C6-47FE-843F-7F4953FE3519}" type="datetimeFigureOut">
              <a:rPr lang="sr-Cyrl-BA" smtClean="0"/>
              <a:pPr/>
              <a:t>5.6.2020</a:t>
            </a:fld>
            <a:endParaRPr lang="sr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r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2AF1BC4-11CC-4AD3-B383-6435F8E118A9}" type="slidenum">
              <a:rPr lang="sr-Cyrl-BA" smtClean="0"/>
              <a:pPr/>
              <a:t>‹#›</a:t>
            </a:fld>
            <a:endParaRPr lang="sr-Cyrl-BA"/>
          </a:p>
        </p:txBody>
      </p:sp>
    </p:spTree>
    <p:extLst>
      <p:ext uri="{BB962C8B-B14F-4D97-AF65-F5344CB8AC3E}">
        <p14:creationId xmlns="" xmlns:p14="http://schemas.microsoft.com/office/powerpoint/2010/main" val="14163016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vir za tekst 1">
            <a:extLst>
              <a:ext uri="{FF2B5EF4-FFF2-40B4-BE49-F238E27FC236}">
                <a16:creationId xmlns="" xmlns:a16="http://schemas.microsoft.com/office/drawing/2014/main" id="{FE4386B4-A9ED-4C00-9944-D3110DD6F1AF}"/>
              </a:ext>
            </a:extLst>
          </p:cNvPr>
          <p:cNvSpPr txBox="1"/>
          <p:nvPr/>
        </p:nvSpPr>
        <p:spPr>
          <a:xfrm>
            <a:off x="1855304" y="1523999"/>
            <a:ext cx="989937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4400" b="1" dirty="0"/>
              <a:t>ПОНАВЉАЊЕ И УТВРЂИВАЊЕ</a:t>
            </a:r>
          </a:p>
          <a:p>
            <a:endParaRPr lang="sr-Cyrl-BA" sz="4400" b="1" dirty="0"/>
          </a:p>
          <a:p>
            <a:r>
              <a:rPr lang="sr-Cyrl-BA" sz="4400" b="1" dirty="0"/>
              <a:t>      </a:t>
            </a:r>
            <a:r>
              <a:rPr lang="sr-Cyrl-BA" sz="5400" b="1" dirty="0"/>
              <a:t>МОЛИТВЕ И ПОСТ</a:t>
            </a:r>
          </a:p>
          <a:p>
            <a:endParaRPr lang="sr-Cyrl-BA" sz="5400" b="1" dirty="0"/>
          </a:p>
          <a:p>
            <a:r>
              <a:rPr lang="sr-Cyrl-BA" sz="3600" b="1" dirty="0"/>
              <a:t>                                            </a:t>
            </a:r>
          </a:p>
          <a:p>
            <a:r>
              <a:rPr lang="sr-Cyrl-BA" sz="3600" b="1" dirty="0"/>
              <a:t>                                      </a:t>
            </a:r>
            <a:r>
              <a:rPr lang="en-US" sz="3600" b="1" dirty="0" smtClean="0"/>
              <a:t>        </a:t>
            </a:r>
            <a:r>
              <a:rPr lang="sr-Cyrl-BA" sz="2400" b="1" dirty="0" smtClean="0"/>
              <a:t>ОД 82</a:t>
            </a:r>
            <a:r>
              <a:rPr lang="en-US" sz="2400" b="1" dirty="0" smtClean="0"/>
              <a:t>.</a:t>
            </a:r>
            <a:r>
              <a:rPr lang="sr-Cyrl-BA" sz="2400" b="1" dirty="0" smtClean="0"/>
              <a:t> </a:t>
            </a:r>
            <a:r>
              <a:rPr lang="sr-Cyrl-BA" sz="2400" b="1" dirty="0"/>
              <a:t>ДО </a:t>
            </a:r>
            <a:r>
              <a:rPr lang="sr-Cyrl-BA" sz="2400" b="1" dirty="0" smtClean="0"/>
              <a:t>93</a:t>
            </a:r>
            <a:r>
              <a:rPr lang="en-US" sz="2400" b="1" dirty="0" smtClean="0"/>
              <a:t>.</a:t>
            </a:r>
            <a:r>
              <a:rPr lang="sr-Cyrl-BA" sz="2400" b="1" dirty="0" smtClean="0"/>
              <a:t> </a:t>
            </a:r>
            <a:r>
              <a:rPr lang="sr-Cyrl-BA" sz="2400" b="1" dirty="0"/>
              <a:t>СТРАНЕ</a:t>
            </a:r>
          </a:p>
        </p:txBody>
      </p:sp>
    </p:spTree>
    <p:extLst>
      <p:ext uri="{BB962C8B-B14F-4D97-AF65-F5344CB8AC3E}">
        <p14:creationId xmlns="" xmlns:p14="http://schemas.microsoft.com/office/powerpoint/2010/main" val="3572854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73A7CD00-A65C-429C-B2DF-96EB67F662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4857" y="704761"/>
            <a:ext cx="3484203" cy="2171493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846CABF6-4B9E-4ED9-8A0A-B983776264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388" y="3856004"/>
            <a:ext cx="3484203" cy="2052225"/>
          </a:xfrm>
          <a:prstGeom prst="rect">
            <a:avLst/>
          </a:prstGeom>
        </p:spPr>
      </p:pic>
      <p:sp>
        <p:nvSpPr>
          <p:cNvPr id="11" name="Okvir za tekst 10">
            <a:extLst>
              <a:ext uri="{FF2B5EF4-FFF2-40B4-BE49-F238E27FC236}">
                <a16:creationId xmlns="" xmlns:a16="http://schemas.microsoft.com/office/drawing/2014/main" id="{C9A044BF-8268-4A72-8EC1-22E02A0FB2B7}"/>
              </a:ext>
            </a:extLst>
          </p:cNvPr>
          <p:cNvSpPr txBox="1"/>
          <p:nvPr/>
        </p:nvSpPr>
        <p:spPr>
          <a:xfrm>
            <a:off x="0" y="0"/>
            <a:ext cx="8438606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Православни хришћани за смрт кажу упокојење или </a:t>
            </a:r>
            <a:r>
              <a:rPr lang="sr-Cyrl-BA" sz="2400" dirty="0" smtClean="0"/>
              <a:t>уснуће</a:t>
            </a:r>
            <a:r>
              <a:rPr lang="en-US" sz="2400" dirty="0" smtClean="0"/>
              <a:t>.</a:t>
            </a:r>
            <a:r>
              <a:rPr lang="sr-Cyrl-BA" sz="2400" dirty="0" smtClean="0"/>
              <a:t> </a:t>
            </a:r>
            <a:r>
              <a:rPr lang="sr-Cyrl-BA" sz="2400" dirty="0"/>
              <a:t>Христос је </a:t>
            </a:r>
            <a:r>
              <a:rPr lang="sr-Cyrl-BA" sz="2400" dirty="0" smtClean="0"/>
              <a:t>Васкрсењем </a:t>
            </a:r>
            <a:r>
              <a:rPr lang="sr-Cyrl-BA" sz="2400" dirty="0"/>
              <a:t>побиједио смрт и ђавола и подарио човјеку живот вјечни.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И људи ће да васкрсну и вјечно живе са </a:t>
            </a:r>
            <a:r>
              <a:rPr lang="sr-Cyrl-BA" sz="2400" dirty="0" smtClean="0"/>
              <a:t>Богом</a:t>
            </a:r>
            <a:r>
              <a:rPr lang="en-US" sz="2400" dirty="0" smtClean="0"/>
              <a:t>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Такву награду да би човјек добио од Бога, потребно је да воли Бога и своје </a:t>
            </a:r>
            <a:r>
              <a:rPr lang="sr-Cyrl-BA" sz="2400" dirty="0" smtClean="0"/>
              <a:t>ближње</a:t>
            </a:r>
            <a:r>
              <a:rPr lang="en-US" sz="2400" dirty="0" smtClean="0"/>
              <a:t>, </a:t>
            </a:r>
            <a:r>
              <a:rPr lang="sr-Cyrl-RS" sz="2400" dirty="0" smtClean="0"/>
              <a:t>д</a:t>
            </a:r>
            <a:r>
              <a:rPr lang="sr-Cyrl-BA" sz="2400" dirty="0" smtClean="0"/>
              <a:t>а </a:t>
            </a:r>
            <a:r>
              <a:rPr lang="sr-Cyrl-BA" sz="2400" dirty="0"/>
              <a:t>се моли Богу, да пости, причешћује се и чини добра </a:t>
            </a:r>
            <a:r>
              <a:rPr lang="sr-Cyrl-BA" sz="2400" dirty="0" smtClean="0"/>
              <a:t>дјела.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Човјек, </a:t>
            </a:r>
            <a:r>
              <a:rPr lang="sr-Cyrl-BA" sz="2400" dirty="0"/>
              <a:t>некад </a:t>
            </a:r>
            <a:r>
              <a:rPr lang="sr-Cyrl-BA" sz="2400" dirty="0" smtClean="0"/>
              <a:t>намјерно, </a:t>
            </a:r>
            <a:r>
              <a:rPr lang="sr-Cyrl-BA" sz="2400" dirty="0"/>
              <a:t>а некад и ненамјерно чини </a:t>
            </a:r>
            <a:r>
              <a:rPr lang="sr-Cyrl-BA" sz="2400" dirty="0" smtClean="0"/>
              <a:t>гријех, стога </a:t>
            </a:r>
            <a:r>
              <a:rPr lang="sr-Cyrl-BA" sz="2400" dirty="0"/>
              <a:t>се и молимо за своје преминуле када им смрт </a:t>
            </a:r>
            <a:r>
              <a:rPr lang="sr-Cyrl-BA" sz="2400" dirty="0" smtClean="0"/>
              <a:t>наступи.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Прва молитва за упокојене се зове </a:t>
            </a:r>
            <a:r>
              <a:rPr lang="sr-Cyrl-BA" sz="2400" dirty="0" smtClean="0"/>
              <a:t>опијело, </a:t>
            </a:r>
            <a:r>
              <a:rPr lang="sr-Cyrl-BA" sz="2400" dirty="0"/>
              <a:t>које служе </a:t>
            </a:r>
            <a:r>
              <a:rPr lang="sr-Cyrl-BA" sz="2400" dirty="0" smtClean="0"/>
              <a:t>свештеници, </a:t>
            </a:r>
            <a:r>
              <a:rPr lang="sr-Cyrl-BA" sz="2400" dirty="0"/>
              <a:t>а заједно са њима за душу упокојеног се моле и </a:t>
            </a:r>
            <a:r>
              <a:rPr lang="sr-Cyrl-BA" sz="2400" dirty="0" smtClean="0"/>
              <a:t>присутни.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 Касније се служе и друге молитве, помени и </a:t>
            </a:r>
            <a:r>
              <a:rPr lang="sr-Cyrl-BA" sz="2400" dirty="0" smtClean="0"/>
              <a:t>парастоси, </a:t>
            </a:r>
            <a:r>
              <a:rPr lang="sr-Cyrl-BA" sz="2400" dirty="0"/>
              <a:t>који се обављају четири пута у години, на Задушницама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Субота је дан посвећен </a:t>
            </a:r>
            <a:r>
              <a:rPr lang="sr-Cyrl-BA" sz="2400" dirty="0" smtClean="0"/>
              <a:t>упокојеним</a:t>
            </a:r>
            <a:r>
              <a:rPr lang="en-US" sz="2400" dirty="0" smtClean="0"/>
              <a:t>.</a:t>
            </a:r>
            <a:endParaRPr lang="sr-Cyrl-BA" dirty="0"/>
          </a:p>
        </p:txBody>
      </p:sp>
    </p:spTree>
    <p:extLst>
      <p:ext uri="{BB962C8B-B14F-4D97-AF65-F5344CB8AC3E}">
        <p14:creationId xmlns="" xmlns:p14="http://schemas.microsoft.com/office/powerpoint/2010/main" val="3489516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06352148-61B7-40F3-A93F-D5551CAD6DD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843" y="855384"/>
            <a:ext cx="3461258" cy="2171514"/>
          </a:xfrm>
          <a:prstGeom prst="rect">
            <a:avLst/>
          </a:prstGeom>
        </p:spPr>
      </p:pic>
      <p:pic>
        <p:nvPicPr>
          <p:cNvPr id="11" name="Slika 10">
            <a:extLst>
              <a:ext uri="{FF2B5EF4-FFF2-40B4-BE49-F238E27FC236}">
                <a16:creationId xmlns="" xmlns:a16="http://schemas.microsoft.com/office/drawing/2014/main" id="{1A88DE5F-9C89-4F5C-8052-3456AB2366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843" y="3891567"/>
            <a:ext cx="3461258" cy="2270075"/>
          </a:xfrm>
          <a:prstGeom prst="rect">
            <a:avLst/>
          </a:prstGeom>
        </p:spPr>
      </p:pic>
      <p:sp>
        <p:nvSpPr>
          <p:cNvPr id="13" name="Okvir za tekst 12">
            <a:extLst>
              <a:ext uri="{FF2B5EF4-FFF2-40B4-BE49-F238E27FC236}">
                <a16:creationId xmlns="" xmlns:a16="http://schemas.microsoft.com/office/drawing/2014/main" id="{4C52F6E8-D804-4FC8-B5D9-CA33EBDE8613}"/>
              </a:ext>
            </a:extLst>
          </p:cNvPr>
          <p:cNvSpPr txBox="1"/>
          <p:nvPr/>
        </p:nvSpPr>
        <p:spPr>
          <a:xfrm>
            <a:off x="370835" y="998923"/>
            <a:ext cx="781919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Свети Јован Крститељ је крстио </a:t>
            </a:r>
            <a:r>
              <a:rPr lang="sr-Cyrl-BA" sz="2400" dirty="0" smtClean="0"/>
              <a:t>Господа </a:t>
            </a:r>
            <a:r>
              <a:rPr lang="sr-Cyrl-BA" sz="2400" dirty="0"/>
              <a:t>Исуса Христа у ријеци </a:t>
            </a:r>
            <a:r>
              <a:rPr lang="sr-Cyrl-BA" sz="2400" dirty="0" smtClean="0"/>
              <a:t>Јордан.   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У спомен на овај </a:t>
            </a:r>
            <a:r>
              <a:rPr lang="sr-Cyrl-BA" sz="2400" dirty="0" smtClean="0"/>
              <a:t>догађај, тј. на </a:t>
            </a:r>
            <a:r>
              <a:rPr lang="sr-Cyrl-BA" sz="2400" dirty="0"/>
              <a:t>празник Богојављење, свештеници </a:t>
            </a:r>
            <a:r>
              <a:rPr lang="sr-Cyrl-BA" sz="2400" dirty="0" smtClean="0"/>
              <a:t>врше </a:t>
            </a:r>
            <a:r>
              <a:rPr lang="sr-Cyrl-BA" sz="2400" dirty="0"/>
              <a:t>велико освећење </a:t>
            </a:r>
            <a:r>
              <a:rPr lang="sr-Cyrl-BA" sz="2400" dirty="0" smtClean="0"/>
              <a:t>воде.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Послије Свете Литургије на Крстовдан (18. </a:t>
            </a:r>
            <a:r>
              <a:rPr lang="sr-Cyrl-BA" sz="2400" dirty="0" smtClean="0"/>
              <a:t>јануара) </a:t>
            </a:r>
            <a:r>
              <a:rPr lang="sr-Cyrl-BA" sz="2400" dirty="0"/>
              <a:t>као и на Богојављење (19. </a:t>
            </a:r>
            <a:r>
              <a:rPr lang="sr-Cyrl-BA" sz="2400" dirty="0" smtClean="0"/>
              <a:t>јануара), свештеници врше велико освећење воде.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У неким мјестима на </a:t>
            </a:r>
            <a:r>
              <a:rPr lang="sr-Cyrl-BA" sz="2400" dirty="0" smtClean="0"/>
              <a:t>Богојављење, </a:t>
            </a:r>
            <a:r>
              <a:rPr lang="sr-Cyrl-BA" sz="2400" dirty="0"/>
              <a:t>послије Свете Литургије, се велико </a:t>
            </a:r>
            <a:r>
              <a:rPr lang="sr-Cyrl-BA" sz="2400" dirty="0" smtClean="0"/>
              <a:t>водосвећење </a:t>
            </a:r>
            <a:r>
              <a:rPr lang="sr-Cyrl-BA" sz="2400" dirty="0"/>
              <a:t>врши и на текућим хладним водама, гдје православци пливају до крста који бива предходно спуштен у </a:t>
            </a:r>
            <a:r>
              <a:rPr lang="sr-Cyrl-BA" sz="2400" dirty="0" smtClean="0"/>
              <a:t>воду</a:t>
            </a:r>
            <a:r>
              <a:rPr lang="sr-Cyrl-BA" sz="2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279622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>
            <a:extLst>
              <a:ext uri="{FF2B5EF4-FFF2-40B4-BE49-F238E27FC236}">
                <a16:creationId xmlns="" xmlns:a16="http://schemas.microsoft.com/office/drawing/2014/main" id="{FE50D24C-3442-4035-A2C5-1544367636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896" y="225081"/>
            <a:ext cx="3297514" cy="2008984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="" xmlns:a16="http://schemas.microsoft.com/office/drawing/2014/main" id="{C6E4EB11-8C6F-4143-A494-9A54BE40F8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896" y="2590593"/>
            <a:ext cx="3297514" cy="2008984"/>
          </a:xfrm>
          <a:prstGeom prst="rect">
            <a:avLst/>
          </a:prstGeom>
        </p:spPr>
      </p:pic>
      <p:pic>
        <p:nvPicPr>
          <p:cNvPr id="9" name="Slika 8">
            <a:extLst>
              <a:ext uri="{FF2B5EF4-FFF2-40B4-BE49-F238E27FC236}">
                <a16:creationId xmlns="" xmlns:a16="http://schemas.microsoft.com/office/drawing/2014/main" id="{BAF5135D-A0E6-4E03-A4B9-F0C53CAAFBC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7897" y="4837043"/>
            <a:ext cx="3297514" cy="1862137"/>
          </a:xfrm>
          <a:prstGeom prst="rect">
            <a:avLst/>
          </a:prstGeom>
        </p:spPr>
      </p:pic>
      <p:sp>
        <p:nvSpPr>
          <p:cNvPr id="10" name="Okvir za tekst 9">
            <a:extLst>
              <a:ext uri="{FF2B5EF4-FFF2-40B4-BE49-F238E27FC236}">
                <a16:creationId xmlns="" xmlns:a16="http://schemas.microsoft.com/office/drawing/2014/main" id="{D8573AF8-8472-4C7E-B9BC-78FC6E3834AE}"/>
              </a:ext>
            </a:extLst>
          </p:cNvPr>
          <p:cNvSpPr txBox="1"/>
          <p:nvPr/>
        </p:nvSpPr>
        <p:spPr>
          <a:xfrm>
            <a:off x="212412" y="874506"/>
            <a:ext cx="82030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Света Литургија је молитва која најављује Царство </a:t>
            </a:r>
            <a:r>
              <a:rPr lang="sr-Cyrl-BA" sz="2400" dirty="0" smtClean="0"/>
              <a:t>Небеско.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Христос је управо тамо гдје су двоје или троје сабрани у име Његово.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Светом тајном крштења постајемо чланови Цркве.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Крштење </a:t>
            </a:r>
            <a:r>
              <a:rPr lang="sr-Cyrl-BA" sz="2400" dirty="0"/>
              <a:t>дјетета се обавља четрдесети дан по </a:t>
            </a:r>
            <a:r>
              <a:rPr lang="sr-Cyrl-BA" sz="2400" dirty="0" smtClean="0"/>
              <a:t>рођењу. Новокрштени </a:t>
            </a:r>
            <a:r>
              <a:rPr lang="sr-Cyrl-BA" sz="2400" dirty="0"/>
              <a:t>прима Светог Духа одмах по крштењу помазивањем посебним уљем које патријарх припреме </a:t>
            </a:r>
            <a:r>
              <a:rPr lang="sr-Cyrl-BA" sz="2400" dirty="0" smtClean="0"/>
              <a:t>и које </a:t>
            </a:r>
            <a:r>
              <a:rPr lang="sr-Cyrl-BA" sz="2400" dirty="0"/>
              <a:t>зове се </a:t>
            </a:r>
            <a:r>
              <a:rPr lang="sr-Cyrl-BA" sz="2400" dirty="0" smtClean="0"/>
              <a:t>свето миро. </a:t>
            </a:r>
            <a:endParaRPr lang="sr-Cyrl-BA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Cyrl-BA" sz="2400" dirty="0"/>
              <a:t>Послије крштења </a:t>
            </a:r>
            <a:r>
              <a:rPr lang="sr-Cyrl-BA" sz="2400" dirty="0" smtClean="0"/>
              <a:t>потребно је редовно </a:t>
            </a:r>
            <a:r>
              <a:rPr lang="sr-Cyrl-BA" sz="2400" dirty="0"/>
              <a:t>причешћивање, </a:t>
            </a:r>
            <a:r>
              <a:rPr lang="sr-Cyrl-BA" sz="2400" dirty="0" smtClean="0"/>
              <a:t>касније исповијест, затим молитва, </a:t>
            </a:r>
            <a:r>
              <a:rPr lang="sr-Cyrl-BA" sz="2400" dirty="0"/>
              <a:t>пост и </a:t>
            </a:r>
            <a:r>
              <a:rPr lang="sr-Cyrl-BA" sz="2400" dirty="0" smtClean="0"/>
              <a:t>да </a:t>
            </a:r>
            <a:r>
              <a:rPr lang="sr-Cyrl-BA" sz="2400" dirty="0"/>
              <a:t>добра </a:t>
            </a:r>
            <a:r>
              <a:rPr lang="sr-Cyrl-BA" sz="2400" dirty="0" smtClean="0"/>
              <a:t>дјела.</a:t>
            </a:r>
            <a:endParaRPr lang="sr-Cyrl-BA" sz="2400" dirty="0"/>
          </a:p>
        </p:txBody>
      </p:sp>
    </p:spTree>
    <p:extLst>
      <p:ext uri="{BB962C8B-B14F-4D97-AF65-F5344CB8AC3E}">
        <p14:creationId xmlns="" xmlns:p14="http://schemas.microsoft.com/office/powerpoint/2010/main" val="1699565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="" xmlns:a16="http://schemas.microsoft.com/office/drawing/2014/main" id="{D5A93D63-8FC8-46BA-8BB8-5EB0F73E1F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1899" y="1593966"/>
            <a:ext cx="3258867" cy="3574382"/>
          </a:xfrm>
          <a:prstGeom prst="rect">
            <a:avLst/>
          </a:prstGeom>
        </p:spPr>
      </p:pic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ECE6F803-8B16-4E19-8899-2F4D8D553DC9}"/>
              </a:ext>
            </a:extLst>
          </p:cNvPr>
          <p:cNvSpPr txBox="1"/>
          <p:nvPr/>
        </p:nvSpPr>
        <p:spPr>
          <a:xfrm rot="10800000" flipH="1" flipV="1">
            <a:off x="324867" y="721456"/>
            <a:ext cx="75139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У нашој Православној </a:t>
            </a:r>
            <a:r>
              <a:rPr lang="sr-Cyrl-BA" sz="2400" dirty="0" smtClean="0"/>
              <a:t>Цркви </a:t>
            </a:r>
            <a:r>
              <a:rPr lang="sr-Cyrl-BA" sz="2400" dirty="0"/>
              <a:t>у случају болести, свештеници читају молитве  за оздрављење </a:t>
            </a:r>
            <a:r>
              <a:rPr lang="sr-Cyrl-BA" sz="2400" dirty="0" smtClean="0"/>
              <a:t>болесних.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Поред ових молитви, постоје и друге </a:t>
            </a:r>
            <a:r>
              <a:rPr lang="sr-Cyrl-BA" sz="2400" dirty="0" smtClean="0"/>
              <a:t>молитве за </a:t>
            </a:r>
            <a:r>
              <a:rPr lang="sr-Cyrl-BA" sz="2400" dirty="0"/>
              <a:t>потребе појединаца или </a:t>
            </a:r>
            <a:r>
              <a:rPr lang="sr-Cyrl-BA" sz="2400" dirty="0" smtClean="0"/>
              <a:t>породице, а које </a:t>
            </a:r>
            <a:r>
              <a:rPr lang="sr-Cyrl-BA" sz="2400" dirty="0"/>
              <a:t>се зову </a:t>
            </a:r>
            <a:r>
              <a:rPr lang="sr-Cyrl-BA" sz="2400" dirty="0" smtClean="0"/>
              <a:t>требе.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Књига која </a:t>
            </a:r>
            <a:r>
              <a:rPr lang="sr-Cyrl-BA" sz="2400" dirty="0" smtClean="0"/>
              <a:t>садржи ове молитве зове </a:t>
            </a:r>
            <a:r>
              <a:rPr lang="sr-Cyrl-BA" sz="2400" dirty="0"/>
              <a:t>се </a:t>
            </a:r>
            <a:r>
              <a:rPr lang="sr-Cyrl-BA" sz="2400" dirty="0" smtClean="0"/>
              <a:t>Требник.</a:t>
            </a:r>
            <a:endParaRPr lang="sr-Cyrl-BA" sz="2400" dirty="0"/>
          </a:p>
          <a:p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Владике када освећују </a:t>
            </a:r>
            <a:r>
              <a:rPr lang="sr-Cyrl-BA" sz="2400" dirty="0" smtClean="0"/>
              <a:t>храмове, рукополажу </a:t>
            </a:r>
            <a:r>
              <a:rPr lang="sr-Cyrl-BA" sz="2400" dirty="0"/>
              <a:t>ђаконе и свештенике, користе сличну књигу која се зове </a:t>
            </a:r>
            <a:r>
              <a:rPr lang="sr-Cyrl-BA" sz="2400" dirty="0" smtClean="0"/>
              <a:t>Архијерејски чиновник.</a:t>
            </a:r>
            <a:endParaRPr lang="sr-Cyrl-BA" sz="2400" dirty="0"/>
          </a:p>
        </p:txBody>
      </p:sp>
    </p:spTree>
    <p:extLst>
      <p:ext uri="{BB962C8B-B14F-4D97-AF65-F5344CB8AC3E}">
        <p14:creationId xmlns="" xmlns:p14="http://schemas.microsoft.com/office/powerpoint/2010/main" val="1072011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>
            <a:extLst>
              <a:ext uri="{FF2B5EF4-FFF2-40B4-BE49-F238E27FC236}">
                <a16:creationId xmlns="" xmlns:a16="http://schemas.microsoft.com/office/drawing/2014/main" id="{D1C96BB2-00AE-47E5-B222-3E14BB9352C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5703" y="674641"/>
            <a:ext cx="2955235" cy="2218671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="" xmlns:a16="http://schemas.microsoft.com/office/drawing/2014/main" id="{61B672DF-D6EA-485F-8BFA-72FFE6D619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8037" y="3377790"/>
            <a:ext cx="2835964" cy="3079889"/>
          </a:xfrm>
          <a:prstGeom prst="rect">
            <a:avLst/>
          </a:prstGeom>
        </p:spPr>
      </p:pic>
      <p:sp>
        <p:nvSpPr>
          <p:cNvPr id="12" name="Okvir za tekst 11">
            <a:extLst>
              <a:ext uri="{FF2B5EF4-FFF2-40B4-BE49-F238E27FC236}">
                <a16:creationId xmlns="" xmlns:a16="http://schemas.microsoft.com/office/drawing/2014/main" id="{C3879F8E-5020-497F-B6DE-236E4F1FF047}"/>
              </a:ext>
            </a:extLst>
          </p:cNvPr>
          <p:cNvSpPr txBox="1"/>
          <p:nvPr/>
        </p:nvSpPr>
        <p:spPr>
          <a:xfrm>
            <a:off x="266559" y="520659"/>
            <a:ext cx="833561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Сваког човјека Бог ствара од душе и </a:t>
            </a:r>
            <a:r>
              <a:rPr lang="sr-Cyrl-BA" sz="2400" dirty="0" smtClean="0"/>
              <a:t>тијела.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Пост је средство којим </a:t>
            </a:r>
            <a:r>
              <a:rPr lang="sr-Cyrl-BA" sz="2400" dirty="0" smtClean="0"/>
              <a:t>ми </a:t>
            </a:r>
            <a:r>
              <a:rPr lang="sr-Cyrl-BA" sz="2400" dirty="0"/>
              <a:t>поправљамо нарушен однос с </a:t>
            </a:r>
            <a:r>
              <a:rPr lang="sr-Cyrl-BA" sz="2400" dirty="0" smtClean="0"/>
              <a:t>Богом.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У Православној </a:t>
            </a:r>
            <a:r>
              <a:rPr lang="sr-Cyrl-BA" sz="2400" dirty="0" smtClean="0"/>
              <a:t>Цркви </a:t>
            </a:r>
            <a:r>
              <a:rPr lang="sr-Cyrl-BA" sz="2400" dirty="0"/>
              <a:t>се у току поста једе храна која је биљног </a:t>
            </a:r>
            <a:r>
              <a:rPr lang="sr-Cyrl-BA" sz="2400" dirty="0" smtClean="0"/>
              <a:t>поријекла.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Духовна страна поста нас подстиче на уздржавање од лоших помисли, </a:t>
            </a:r>
            <a:r>
              <a:rPr lang="sr-Cyrl-BA" sz="2400" dirty="0" smtClean="0"/>
              <a:t>ријечи и дјела</a:t>
            </a:r>
            <a:r>
              <a:rPr lang="sr-Cyrl-BA" sz="2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У посту треба да пазимо шта читамо, </a:t>
            </a:r>
            <a:r>
              <a:rPr lang="sr-Cyrl-BA" sz="2400" dirty="0" smtClean="0"/>
              <a:t>гледамо и </a:t>
            </a:r>
            <a:r>
              <a:rPr lang="sr-Cyrl-BA" sz="2400" dirty="0"/>
              <a:t>о чему причамо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 smtClean="0"/>
              <a:t>Потребно је да </a:t>
            </a:r>
            <a:r>
              <a:rPr lang="sr-Cyrl-BA" sz="2400" dirty="0"/>
              <a:t>чешће одлазимо у храмове на </a:t>
            </a:r>
            <a:r>
              <a:rPr lang="sr-Cyrl-BA" sz="2400" dirty="0" smtClean="0"/>
              <a:t>богослужења.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Сриједа је дан поста јер је на тај дан Јуда издао  </a:t>
            </a:r>
            <a:r>
              <a:rPr lang="sr-Cyrl-BA" sz="2400" dirty="0" smtClean="0"/>
              <a:t>Христа, </a:t>
            </a:r>
            <a:r>
              <a:rPr lang="sr-Cyrl-BA" sz="2400" dirty="0"/>
              <a:t>а петак је посни дан јер је на тај дан Христос </a:t>
            </a:r>
            <a:r>
              <a:rPr lang="sr-Cyrl-BA" sz="2400" dirty="0" smtClean="0"/>
              <a:t>распет </a:t>
            </a:r>
            <a:r>
              <a:rPr lang="sr-Cyrl-BA" sz="2400" dirty="0"/>
              <a:t>за нас на </a:t>
            </a:r>
            <a:r>
              <a:rPr lang="sr-Cyrl-BA" sz="2400" dirty="0" smtClean="0"/>
              <a:t>крсту.</a:t>
            </a:r>
            <a:endParaRPr lang="sr-Cyrl-BA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BA" sz="2400" dirty="0"/>
              <a:t>У току вишедневних постова сви православни хришћани треба да се исповиједају </a:t>
            </a:r>
            <a:r>
              <a:rPr lang="sr-Cyrl-BA" sz="2400"/>
              <a:t>и </a:t>
            </a:r>
            <a:r>
              <a:rPr lang="sr-Cyrl-BA" sz="2400" smtClean="0"/>
              <a:t>причешћују.  </a:t>
            </a:r>
            <a:endParaRPr lang="sr-Cyrl-BA" sz="2400" dirty="0"/>
          </a:p>
        </p:txBody>
      </p:sp>
    </p:spTree>
    <p:extLst>
      <p:ext uri="{BB962C8B-B14F-4D97-AF65-F5344CB8AC3E}">
        <p14:creationId xmlns="" xmlns:p14="http://schemas.microsoft.com/office/powerpoint/2010/main" val="3853874174"/>
      </p:ext>
    </p:extLst>
  </p:cSld>
  <p:clrMapOvr>
    <a:masterClrMapping/>
  </p:clrMapOvr>
</p:sld>
</file>

<file path=ppt/theme/theme1.xml><?xml version="1.0" encoding="utf-8"?>
<a:theme xmlns:a="http://schemas.openxmlformats.org/drawingml/2006/main" name="Isečak">
  <a:themeElements>
    <a:clrScheme name="Isečak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Isečak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189</TotalTime>
  <Words>503</Words>
  <Application>Microsoft Office PowerPoint</Application>
  <PresentationFormat>Custom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Isečak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Nastavnik</dc:creator>
  <cp:lastModifiedBy>Slavoljub Lukic</cp:lastModifiedBy>
  <cp:revision>20</cp:revision>
  <dcterms:created xsi:type="dcterms:W3CDTF">2020-05-23T11:44:00Z</dcterms:created>
  <dcterms:modified xsi:type="dcterms:W3CDTF">2020-06-05T06:21:37Z</dcterms:modified>
</cp:coreProperties>
</file>