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64" r:id="rId6"/>
    <p:sldId id="259" r:id="rId7"/>
    <p:sldId id="263" r:id="rId8"/>
    <p:sldId id="260" r:id="rId9"/>
    <p:sldId id="261" r:id="rId10"/>
    <p:sldId id="262" r:id="rId11"/>
    <p:sldId id="265" r:id="rId12"/>
    <p:sldId id="267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4A68-4550-4389-8B03-C284BCA7485A}" type="datetimeFigureOut">
              <a:rPr lang="sr-Latn-RS" smtClean="0"/>
              <a:pPr/>
              <a:t>20.5.2020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26B2-1B32-4A25-BF19-4B31A8BA528B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32379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4A68-4550-4389-8B03-C284BCA7485A}" type="datetimeFigureOut">
              <a:rPr lang="sr-Latn-RS" smtClean="0"/>
              <a:pPr/>
              <a:t>20.5.2020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26B2-1B32-4A25-BF19-4B31A8BA528B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42474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4A68-4550-4389-8B03-C284BCA7485A}" type="datetimeFigureOut">
              <a:rPr lang="sr-Latn-RS" smtClean="0"/>
              <a:pPr/>
              <a:t>20.5.2020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26B2-1B32-4A25-BF19-4B31A8BA528B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36751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4A68-4550-4389-8B03-C284BCA7485A}" type="datetimeFigureOut">
              <a:rPr lang="sr-Latn-RS" smtClean="0"/>
              <a:pPr/>
              <a:t>20.5.2020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26B2-1B32-4A25-BF19-4B31A8BA528B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07178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4A68-4550-4389-8B03-C284BCA7485A}" type="datetimeFigureOut">
              <a:rPr lang="sr-Latn-RS" smtClean="0"/>
              <a:pPr/>
              <a:t>20.5.2020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26B2-1B32-4A25-BF19-4B31A8BA528B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290749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4A68-4550-4389-8B03-C284BCA7485A}" type="datetimeFigureOut">
              <a:rPr lang="sr-Latn-RS" smtClean="0"/>
              <a:pPr/>
              <a:t>20.5.2020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26B2-1B32-4A25-BF19-4B31A8BA528B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59773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4A68-4550-4389-8B03-C284BCA7485A}" type="datetimeFigureOut">
              <a:rPr lang="sr-Latn-RS" smtClean="0"/>
              <a:pPr/>
              <a:t>20.5.2020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26B2-1B32-4A25-BF19-4B31A8BA528B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24631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4A68-4550-4389-8B03-C284BCA7485A}" type="datetimeFigureOut">
              <a:rPr lang="sr-Latn-RS" smtClean="0"/>
              <a:pPr/>
              <a:t>20.5.2020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26B2-1B32-4A25-BF19-4B31A8BA528B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37834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4A68-4550-4389-8B03-C284BCA7485A}" type="datetimeFigureOut">
              <a:rPr lang="sr-Latn-RS" smtClean="0"/>
              <a:pPr/>
              <a:t>20.5.2020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26B2-1B32-4A25-BF19-4B31A8BA528B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80934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4A68-4550-4389-8B03-C284BCA7485A}" type="datetimeFigureOut">
              <a:rPr lang="sr-Latn-RS" smtClean="0"/>
              <a:pPr/>
              <a:t>20.5.2020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26B2-1B32-4A25-BF19-4B31A8BA528B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84309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4A68-4550-4389-8B03-C284BCA7485A}" type="datetimeFigureOut">
              <a:rPr lang="sr-Latn-RS" smtClean="0"/>
              <a:pPr/>
              <a:t>20.5.2020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26B2-1B32-4A25-BF19-4B31A8BA528B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97675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7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F4A68-4550-4389-8B03-C284BCA7485A}" type="datetimeFigureOut">
              <a:rPr lang="sr-Latn-RS" smtClean="0"/>
              <a:pPr/>
              <a:t>20.5.2020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C26B2-1B32-4A25-BF19-4B31A8BA528B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88919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218" y="2475913"/>
            <a:ext cx="7760677" cy="1624184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rgbClr val="FF0000"/>
                </a:solidFill>
              </a:rPr>
              <a:t>УТВРЂИВАЊЕ И ПОНАВЉАЊЕ </a:t>
            </a:r>
            <a:br>
              <a:rPr lang="sr-Cyrl-RS" b="1" dirty="0" smtClean="0">
                <a:solidFill>
                  <a:srgbClr val="FF0000"/>
                </a:solidFill>
              </a:rPr>
            </a:br>
            <a:r>
              <a:rPr lang="sr-Cyrl-RS" b="1" dirty="0" smtClean="0">
                <a:solidFill>
                  <a:srgbClr val="FF0000"/>
                </a:solidFill>
              </a:rPr>
              <a:t>(НАСТАВНА ТЕМА 5)</a:t>
            </a:r>
            <a:endParaRPr lang="sr-Latn-RS" b="1" dirty="0">
              <a:solidFill>
                <a:srgbClr val="FF0000"/>
              </a:solidFill>
            </a:endParaRPr>
          </a:p>
        </p:txBody>
      </p:sp>
      <p:sp useBgFill="1"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03188"/>
            <a:ext cx="9144000" cy="854612"/>
          </a:xfrm>
        </p:spPr>
        <p:txBody>
          <a:bodyPr/>
          <a:lstStyle/>
          <a:p>
            <a:r>
              <a:rPr lang="sr-Cyrl-RS" b="1" dirty="0" err="1">
                <a:solidFill>
                  <a:srgbClr val="0070C0"/>
                </a:solidFill>
              </a:rPr>
              <a:t>в</a:t>
            </a:r>
            <a:r>
              <a:rPr lang="sr-Cyrl-RS" b="1" dirty="0" err="1" smtClean="0">
                <a:solidFill>
                  <a:srgbClr val="0070C0"/>
                </a:solidFill>
              </a:rPr>
              <a:t>јероучитељ</a:t>
            </a:r>
            <a:r>
              <a:rPr lang="sr-Cyrl-RS" b="1" dirty="0">
                <a:solidFill>
                  <a:srgbClr val="0070C0"/>
                </a:solidFill>
              </a:rPr>
              <a:t>:</a:t>
            </a:r>
            <a:r>
              <a:rPr lang="sr-Cyrl-RS" b="1" dirty="0" smtClean="0">
                <a:solidFill>
                  <a:srgbClr val="0070C0"/>
                </a:solidFill>
              </a:rPr>
              <a:t> Драган Ђурић</a:t>
            </a:r>
            <a:endParaRPr lang="sr-Latn-R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27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89000" y="785696"/>
            <a:ext cx="9802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У </a:t>
            </a:r>
            <a:r>
              <a:rPr lang="sr-Cyrl-BA" sz="28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ОВОЈ НАСТАВНОЈ ЈЕДИНИЦИ </a:t>
            </a:r>
            <a:r>
              <a:rPr lang="sr-Cyrl-BA" sz="28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УЧИЛИ СМО ДА:</a:t>
            </a:r>
            <a:endParaRPr lang="en-US" sz="280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1308916"/>
            <a:ext cx="1101265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спада у велике пророке;</a:t>
            </a:r>
          </a:p>
          <a:p>
            <a:r>
              <a:rPr lang="sr-Cyrl-B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живио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је у 8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вијеку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прије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Христа;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био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је потомак цара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Давида;</a:t>
            </a:r>
          </a:p>
          <a:p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Исаију је Господ призвао на пророчко служење посебним јављањем у храму;</a:t>
            </a:r>
          </a:p>
          <a:p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користи симболику у свом пророчком раду;</a:t>
            </a:r>
          </a:p>
          <a:p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Исаију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називају “јеванђелистом Старог завјета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”, јер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је пророковао  о зачећу Пресвете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Богородице, о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Светом Јовану Крститељу и многим догађајима из Христовог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живота;</a:t>
            </a:r>
          </a:p>
          <a:p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ао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поруку свом народу смислио је пјесму о винограду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у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којој свој народ пореди са виноградом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који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умјесто плодова даје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бескорисну вињагу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280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3523" y="73759"/>
            <a:ext cx="3129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b="1" dirty="0">
                <a:ln w="0"/>
                <a:solidFill>
                  <a:srgbClr val="FF0000"/>
                </a:solidFill>
              </a:rPr>
              <a:t>4. </a:t>
            </a:r>
            <a:r>
              <a:rPr lang="sr-Cyrl-BA" sz="2800" b="1" u="sng" dirty="0">
                <a:ln w="0"/>
                <a:solidFill>
                  <a:srgbClr val="FF0000"/>
                </a:solidFill>
              </a:rPr>
              <a:t>ПРОРОК </a:t>
            </a:r>
            <a:r>
              <a:rPr lang="sr-Cyrl-BA" sz="2800" b="1" u="sng" dirty="0" smtClean="0">
                <a:ln w="0"/>
                <a:solidFill>
                  <a:srgbClr val="FF0000"/>
                </a:solidFill>
              </a:rPr>
              <a:t>ИСАИЈА</a:t>
            </a:r>
            <a:endParaRPr lang="en-US" sz="2800" b="1" u="sng" dirty="0">
              <a:ln w="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3089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4602" y="116904"/>
            <a:ext cx="73243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3600" b="1" u="sng" dirty="0" smtClean="0">
                <a:ln w="0"/>
                <a:solidFill>
                  <a:srgbClr val="FF0000"/>
                </a:solidFill>
              </a:rPr>
              <a:t>ВЈЕЖБА - ИСАИЈА </a:t>
            </a:r>
            <a:r>
              <a:rPr lang="sr-Cyrl-BA" sz="3600" b="1" u="sng" dirty="0">
                <a:ln w="0"/>
                <a:solidFill>
                  <a:srgbClr val="FF0000"/>
                </a:solidFill>
              </a:rPr>
              <a:t>ПОСТАЈЕ ПРОРОК </a:t>
            </a:r>
            <a:endParaRPr lang="en-US" sz="3600" b="1" u="sng" dirty="0">
              <a:ln w="0"/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5032" y="997192"/>
            <a:ext cx="1189155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/>
              </a:rPr>
              <a:t>Исаију је Господ призвао на пророчко </a:t>
            </a:r>
            <a:r>
              <a:rPr lang="ru-RU" sz="3200" b="1" dirty="0" smtClean="0">
                <a:ln/>
              </a:rPr>
              <a:t>служење посебним јављањем у______. </a:t>
            </a:r>
            <a:r>
              <a:rPr lang="ru-RU" sz="3200" b="1" dirty="0">
                <a:ln/>
              </a:rPr>
              <a:t>Исаија је видио Господа како сједи на високом и </a:t>
            </a:r>
            <a:r>
              <a:rPr lang="ru-RU" sz="3200" b="1" dirty="0" smtClean="0">
                <a:ln/>
              </a:rPr>
              <a:t>уздигнутом_________. Око </a:t>
            </a:r>
            <a:r>
              <a:rPr lang="ru-RU" sz="3200" b="1" dirty="0">
                <a:ln/>
              </a:rPr>
              <a:t>њега су стајали шестокрилати </a:t>
            </a:r>
            <a:r>
              <a:rPr lang="ru-RU" sz="3200" b="1" dirty="0" smtClean="0">
                <a:ln/>
              </a:rPr>
              <a:t>_________  и </a:t>
            </a:r>
            <a:r>
              <a:rPr lang="ru-RU" sz="3200" b="1" dirty="0">
                <a:ln/>
              </a:rPr>
              <a:t>говорили </a:t>
            </a:r>
            <a:r>
              <a:rPr lang="ru-RU" sz="3200" b="1" dirty="0" smtClean="0">
                <a:ln/>
              </a:rPr>
              <a:t>један </a:t>
            </a:r>
            <a:r>
              <a:rPr lang="ru-RU" sz="3200" b="1" dirty="0">
                <a:ln/>
              </a:rPr>
              <a:t>другоме “Свет, свет, свет Господ над војскама</a:t>
            </a:r>
            <a:r>
              <a:rPr lang="ru-RU" sz="3200" b="1" dirty="0" smtClean="0">
                <a:ln/>
              </a:rPr>
              <a:t>. Сва </a:t>
            </a:r>
            <a:r>
              <a:rPr lang="ru-RU" sz="3200" b="1" dirty="0">
                <a:ln/>
              </a:rPr>
              <a:t>земља пуна </a:t>
            </a:r>
            <a:r>
              <a:rPr lang="ru-RU" sz="3200" b="1" dirty="0" smtClean="0">
                <a:ln/>
              </a:rPr>
              <a:t>_____ </a:t>
            </a:r>
            <a:r>
              <a:rPr lang="ru-RU" sz="3200" b="1" dirty="0">
                <a:ln/>
              </a:rPr>
              <a:t>је Његове</a:t>
            </a:r>
            <a:r>
              <a:rPr lang="ru-RU" sz="3200" b="1" dirty="0" smtClean="0">
                <a:ln/>
              </a:rPr>
              <a:t>. Исаија </a:t>
            </a:r>
            <a:r>
              <a:rPr lang="ru-RU" sz="3200" b="1" dirty="0">
                <a:ln/>
              </a:rPr>
              <a:t>је узвикнуо:”Јаох мени. Погибох, јер ја сам човјек </a:t>
            </a:r>
            <a:r>
              <a:rPr lang="ru-RU" sz="3200" b="1" dirty="0" smtClean="0">
                <a:ln/>
              </a:rPr>
              <a:t>нечистих______, </a:t>
            </a:r>
            <a:r>
              <a:rPr lang="ru-RU" sz="3200" b="1" dirty="0">
                <a:ln/>
              </a:rPr>
              <a:t>и живим усред народа нечистих усана, јер цара Господња над војскама видјех својим </a:t>
            </a:r>
            <a:r>
              <a:rPr lang="ru-RU" sz="3200" b="1" dirty="0" smtClean="0">
                <a:ln/>
              </a:rPr>
              <a:t>очима. Потом </a:t>
            </a:r>
            <a:r>
              <a:rPr lang="ru-RU" sz="3200" b="1" dirty="0">
                <a:ln/>
              </a:rPr>
              <a:t>је Исаија чуо Божији </a:t>
            </a:r>
            <a:r>
              <a:rPr lang="ru-RU" sz="3200" b="1" dirty="0" smtClean="0">
                <a:ln/>
              </a:rPr>
              <a:t>_____: </a:t>
            </a:r>
            <a:r>
              <a:rPr lang="ru-RU" sz="3200" b="1" dirty="0">
                <a:ln/>
              </a:rPr>
              <a:t>”Кога ћу послати</a:t>
            </a:r>
            <a:r>
              <a:rPr lang="ru-RU" sz="3200" b="1" dirty="0" smtClean="0">
                <a:ln/>
              </a:rPr>
              <a:t>? И </a:t>
            </a:r>
            <a:r>
              <a:rPr lang="ru-RU" sz="3200" b="1" dirty="0">
                <a:ln/>
              </a:rPr>
              <a:t>ко ће </a:t>
            </a:r>
            <a:r>
              <a:rPr lang="ru-RU" sz="3200" b="1" dirty="0" smtClean="0">
                <a:ln/>
              </a:rPr>
              <a:t>нам_____? </a:t>
            </a:r>
            <a:r>
              <a:rPr lang="ru-RU" sz="3200" b="1" dirty="0">
                <a:ln/>
              </a:rPr>
              <a:t>Исаија одговори: "Ево мене</a:t>
            </a:r>
            <a:r>
              <a:rPr lang="ru-RU" sz="3200" b="1" dirty="0" smtClean="0">
                <a:ln/>
              </a:rPr>
              <a:t>, пошаљи </a:t>
            </a:r>
            <a:r>
              <a:rPr lang="ru-RU" sz="3200" b="1" dirty="0">
                <a:ln/>
              </a:rPr>
              <a:t>мене</a:t>
            </a:r>
            <a:r>
              <a:rPr lang="ru-RU" sz="3200" b="1" dirty="0" smtClean="0">
                <a:ln/>
              </a:rPr>
              <a:t>”.</a:t>
            </a:r>
            <a:endParaRPr lang="sr-Latn-RS" dirty="0"/>
          </a:p>
        </p:txBody>
      </p:sp>
      <p:sp>
        <p:nvSpPr>
          <p:cNvPr id="4" name="Rectangle 3"/>
          <p:cNvSpPr/>
          <p:nvPr/>
        </p:nvSpPr>
        <p:spPr>
          <a:xfrm>
            <a:off x="2464748" y="1465106"/>
            <a:ext cx="12797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храму</a:t>
            </a:r>
            <a:endParaRPr lang="sr-Latn-R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0637" y="1913997"/>
            <a:ext cx="17836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престолу</a:t>
            </a:r>
            <a:endParaRPr lang="sr-Latn-R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38402" y="2440341"/>
            <a:ext cx="20136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серафими</a:t>
            </a:r>
            <a:endParaRPr lang="sr-Latn-R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56770" y="2920796"/>
            <a:ext cx="11849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славе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28703" y="3883490"/>
            <a:ext cx="11758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усана</a:t>
            </a:r>
            <a:endParaRPr lang="sr-Latn-R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78724" y="4817234"/>
            <a:ext cx="904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глас</a:t>
            </a:r>
            <a:endParaRPr lang="sr-Latn-R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37333" y="4872472"/>
            <a:ext cx="8675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ићи</a:t>
            </a:r>
            <a:endParaRPr lang="sr-Latn-R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2621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8190" y="1756195"/>
            <a:ext cx="1051325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BA" sz="5400" b="1" dirty="0">
                <a:ln w="10160">
                  <a:solidFill>
                    <a:srgbClr val="B2ADB8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Чувајте се </a:t>
            </a:r>
          </a:p>
          <a:p>
            <a:pPr algn="ctr"/>
            <a:r>
              <a:rPr lang="sr-Cyrl-BA" sz="5400" b="1" dirty="0">
                <a:ln w="10160">
                  <a:solidFill>
                    <a:srgbClr val="B2ADB8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 учите!</a:t>
            </a:r>
          </a:p>
          <a:p>
            <a:pPr algn="ctr"/>
            <a:r>
              <a:rPr lang="sr-Cyrl-BA" sz="5400" b="1" dirty="0">
                <a:ln w="10160">
                  <a:solidFill>
                    <a:srgbClr val="B2ADB8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ЗБОГОМ!</a:t>
            </a:r>
            <a:endParaRPr lang="sr-Latn-RS" sz="5400" b="1" dirty="0">
              <a:ln w="10160">
                <a:solidFill>
                  <a:srgbClr val="B2ADB8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en-US" sz="440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5834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38015" y="195943"/>
            <a:ext cx="9100130" cy="858876"/>
          </a:xfrm>
        </p:spPr>
        <p:txBody>
          <a:bodyPr>
            <a:noAutofit/>
          </a:bodyPr>
          <a:lstStyle/>
          <a:p>
            <a:pPr algn="ctr"/>
            <a:r>
              <a:rPr lang="sr-Cyrl-RS" sz="3600" b="1" u="sng" dirty="0">
                <a:solidFill>
                  <a:srgbClr val="FF0000"/>
                </a:solidFill>
              </a:rPr>
              <a:t>МОЛИТВА </a:t>
            </a:r>
            <a:r>
              <a:rPr lang="sr-Cyrl-RS" sz="3600" b="1" u="sng" dirty="0" smtClean="0">
                <a:solidFill>
                  <a:srgbClr val="FF0000"/>
                </a:solidFill>
              </a:rPr>
              <a:t>ПРИЈЕ УЧЕЊА</a:t>
            </a:r>
            <a:r>
              <a:rPr lang="sr-Cyrl-RS" sz="3600" b="1" u="sng" dirty="0" smtClean="0">
                <a:solidFill>
                  <a:srgbClr val="FF0000"/>
                </a:solidFill>
              </a:rPr>
              <a:t>!</a:t>
            </a:r>
            <a:endParaRPr lang="sr-Latn-RS" sz="36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0095" y="942277"/>
            <a:ext cx="10649532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/>
            <a:r>
              <a:rPr lang="ru-RU" sz="4400" b="1" dirty="0" smtClean="0">
                <a:solidFill>
                  <a:prstClr val="black"/>
                </a:solidFill>
              </a:rPr>
              <a:t>Свеблаги </a:t>
            </a:r>
            <a:r>
              <a:rPr lang="ru-RU" sz="4400" b="1" dirty="0">
                <a:solidFill>
                  <a:prstClr val="black"/>
                </a:solidFill>
              </a:rPr>
              <a:t>Господе, пошаљи нам </a:t>
            </a:r>
            <a:endParaRPr lang="ru-RU" sz="4400" b="1" dirty="0" smtClean="0">
              <a:solidFill>
                <a:prstClr val="black"/>
              </a:solidFill>
            </a:endParaRPr>
          </a:p>
          <a:p>
            <a:pPr algn="ctr" defTabSz="457200"/>
            <a:r>
              <a:rPr lang="ru-RU" sz="4400" b="1" dirty="0" smtClean="0">
                <a:solidFill>
                  <a:prstClr val="black"/>
                </a:solidFill>
              </a:rPr>
              <a:t>благодат </a:t>
            </a:r>
            <a:r>
              <a:rPr lang="ru-RU" sz="4400" b="1" dirty="0">
                <a:solidFill>
                  <a:prstClr val="black"/>
                </a:solidFill>
              </a:rPr>
              <a:t>Твог Светог Духа </a:t>
            </a:r>
            <a:endParaRPr lang="ru-RU" sz="4400" b="1" dirty="0" smtClean="0">
              <a:solidFill>
                <a:prstClr val="black"/>
              </a:solidFill>
            </a:endParaRPr>
          </a:p>
          <a:p>
            <a:pPr algn="ctr" defTabSz="457200"/>
            <a:r>
              <a:rPr lang="ru-RU" sz="4400" b="1" dirty="0" smtClean="0">
                <a:solidFill>
                  <a:prstClr val="black"/>
                </a:solidFill>
              </a:rPr>
              <a:t>да </a:t>
            </a:r>
            <a:r>
              <a:rPr lang="ru-RU" sz="4400" b="1" dirty="0">
                <a:solidFill>
                  <a:prstClr val="black"/>
                </a:solidFill>
              </a:rPr>
              <a:t>оснажи наше духовне силе</a:t>
            </a:r>
            <a:r>
              <a:rPr lang="ru-RU" sz="4400" b="1" dirty="0" smtClean="0">
                <a:solidFill>
                  <a:prstClr val="black"/>
                </a:solidFill>
              </a:rPr>
              <a:t>,</a:t>
            </a:r>
          </a:p>
          <a:p>
            <a:pPr algn="ctr" defTabSz="457200"/>
            <a:r>
              <a:rPr lang="ru-RU" sz="4400" b="1" dirty="0" smtClean="0">
                <a:solidFill>
                  <a:prstClr val="black"/>
                </a:solidFill>
              </a:rPr>
              <a:t>да бисмо </a:t>
            </a:r>
            <a:r>
              <a:rPr lang="ru-RU" sz="4400" b="1" dirty="0">
                <a:solidFill>
                  <a:prstClr val="black"/>
                </a:solidFill>
              </a:rPr>
              <a:t>пазећи на учење </a:t>
            </a:r>
            <a:endParaRPr lang="ru-RU" sz="4400" b="1" dirty="0" smtClean="0">
              <a:solidFill>
                <a:prstClr val="black"/>
              </a:solidFill>
            </a:endParaRPr>
          </a:p>
          <a:p>
            <a:pPr algn="ctr" defTabSz="457200"/>
            <a:r>
              <a:rPr lang="ru-RU" sz="4400" b="1" dirty="0" smtClean="0">
                <a:solidFill>
                  <a:prstClr val="black"/>
                </a:solidFill>
              </a:rPr>
              <a:t>које </a:t>
            </a:r>
            <a:r>
              <a:rPr lang="ru-RU" sz="4400" b="1" dirty="0">
                <a:solidFill>
                  <a:prstClr val="black"/>
                </a:solidFill>
              </a:rPr>
              <a:t>нам се предаје порасли Теби</a:t>
            </a:r>
            <a:r>
              <a:rPr lang="ru-RU" sz="4400" b="1" dirty="0" smtClean="0">
                <a:solidFill>
                  <a:prstClr val="black"/>
                </a:solidFill>
              </a:rPr>
              <a:t>,</a:t>
            </a:r>
          </a:p>
          <a:p>
            <a:pPr algn="ctr" defTabSz="457200"/>
            <a:r>
              <a:rPr lang="ru-RU" sz="4400" b="1" dirty="0" smtClean="0">
                <a:solidFill>
                  <a:prstClr val="black"/>
                </a:solidFill>
              </a:rPr>
              <a:t> </a:t>
            </a:r>
            <a:r>
              <a:rPr lang="ru-RU" sz="4400" b="1" dirty="0">
                <a:solidFill>
                  <a:prstClr val="black"/>
                </a:solidFill>
              </a:rPr>
              <a:t>нашем Творцу на славу, </a:t>
            </a:r>
            <a:r>
              <a:rPr lang="ru-RU" sz="4400" b="1" dirty="0" smtClean="0">
                <a:solidFill>
                  <a:prstClr val="black"/>
                </a:solidFill>
              </a:rPr>
              <a:t>родитељима</a:t>
            </a:r>
          </a:p>
          <a:p>
            <a:pPr algn="ctr" defTabSz="457200"/>
            <a:r>
              <a:rPr lang="ru-RU" sz="4400" b="1" dirty="0" smtClean="0">
                <a:solidFill>
                  <a:prstClr val="black"/>
                </a:solidFill>
              </a:rPr>
              <a:t> нашим на </a:t>
            </a:r>
            <a:r>
              <a:rPr lang="ru-RU" sz="4400" b="1" dirty="0">
                <a:solidFill>
                  <a:prstClr val="black"/>
                </a:solidFill>
              </a:rPr>
              <a:t>радост, а Цркви и </a:t>
            </a:r>
            <a:r>
              <a:rPr lang="ru-RU" sz="4400" b="1" dirty="0" smtClean="0">
                <a:solidFill>
                  <a:prstClr val="black"/>
                </a:solidFill>
              </a:rPr>
              <a:t>отаџбини нашој на </a:t>
            </a:r>
            <a:r>
              <a:rPr lang="ru-RU" sz="4400" b="1" dirty="0">
                <a:solidFill>
                  <a:prstClr val="black"/>
                </a:solidFill>
              </a:rPr>
              <a:t>корист</a:t>
            </a:r>
            <a:r>
              <a:rPr lang="ru-RU" sz="4400" b="1" dirty="0" smtClean="0">
                <a:solidFill>
                  <a:prstClr val="black"/>
                </a:solidFill>
              </a:rPr>
              <a:t>.</a:t>
            </a:r>
            <a:endParaRPr lang="en-US" sz="4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603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920"/>
                            </p:stCondLst>
                            <p:childTnLst>
                              <p:par>
                                <p:cTn id="8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40"/>
                            </p:stCondLst>
                            <p:childTnLst>
                              <p:par>
                                <p:cTn id="11" presetID="18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260"/>
                            </p:stCondLst>
                            <p:childTnLst>
                              <p:par>
                                <p:cTn id="14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20"/>
                            </p:stCondLst>
                            <p:childTnLst>
                              <p:par>
                                <p:cTn id="17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100"/>
                            </p:stCondLst>
                            <p:childTnLst>
                              <p:par>
                                <p:cTn id="20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override="childStyl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100"/>
                            </p:stCondLst>
                            <p:childTnLst>
                              <p:par>
                                <p:cTn id="23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8819" y="336676"/>
            <a:ext cx="4631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ПОНАВЉАМО: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431" y="1938049"/>
            <a:ext cx="114152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BA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1. ДОБА КРИЗЕ - РАСПАД ЈЕДИНСТВЕНОГ ЦАРСТВА;</a:t>
            </a:r>
            <a:endParaRPr lang="en-US" sz="28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431" y="2461269"/>
            <a:ext cx="114152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BA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2. ПРОРОЦИ </a:t>
            </a:r>
            <a:r>
              <a:rPr lang="en-US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</a:t>
            </a:r>
            <a:r>
              <a:rPr lang="sr-Cyrl-BA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sr-Cyrl-BA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УСТА БОЖИЈА;</a:t>
            </a:r>
            <a:endParaRPr lang="en-US" sz="28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431" y="2984489"/>
            <a:ext cx="114152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BA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3. ПРОРОК ОСИЈА;</a:t>
            </a:r>
            <a:endParaRPr lang="en-US" sz="28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431" y="3507709"/>
            <a:ext cx="114152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BA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4. ПРОРОК МИХЕЈ;</a:t>
            </a:r>
            <a:endParaRPr lang="en-US" sz="28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431" y="4030929"/>
            <a:ext cx="114152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BA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5. ПРОРОК ИСАИЈА.</a:t>
            </a:r>
            <a:endParaRPr lang="en-US" sz="28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395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2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42606" y="690064"/>
            <a:ext cx="8009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BA" sz="28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1</a:t>
            </a:r>
            <a:r>
              <a:rPr lang="sr-Cyrl-BA" sz="28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. </a:t>
            </a:r>
            <a:r>
              <a:rPr lang="sr-Cyrl-BA" sz="2800" u="sng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ДОБА КРИЗЕ </a:t>
            </a:r>
            <a:r>
              <a:rPr lang="sr-Cyrl-BA" sz="28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- </a:t>
            </a:r>
            <a:r>
              <a:rPr lang="sr-Cyrl-BA" sz="2800" u="sng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РАСПАД </a:t>
            </a:r>
            <a:r>
              <a:rPr lang="sr-Cyrl-BA" sz="2800" u="sng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ЈЕДИНСТВЕНОГ ЦАРСТВА</a:t>
            </a:r>
            <a:endParaRPr lang="en-US" sz="2800" u="sng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7300" y="1756195"/>
            <a:ext cx="9434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BA" sz="28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У </a:t>
            </a:r>
            <a:r>
              <a:rPr lang="sr-Cyrl-BA" sz="28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ОВОЈ</a:t>
            </a:r>
            <a:r>
              <a:rPr lang="en-US" sz="28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sr-Cyrl-RS" sz="28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НАСТАВНОЈ ЈЕДИНИЦИ</a:t>
            </a:r>
            <a:r>
              <a:rPr lang="sr-Cyrl-BA" sz="28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sr-Cyrl-BA" sz="28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УЧИЛИ СМО ДА:</a:t>
            </a:r>
            <a:endParaRPr lang="en-US" sz="280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57300" y="2501781"/>
            <a:ext cx="105173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BA" sz="28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- Соломонов </a:t>
            </a:r>
            <a:r>
              <a:rPr lang="sr-Cyrl-BA" sz="280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насљедник</a:t>
            </a:r>
            <a:r>
              <a:rPr lang="sr-Cyrl-BA" sz="28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sr-Cyrl-BA" sz="280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трпи</a:t>
            </a:r>
            <a:r>
              <a:rPr lang="sr-Cyrl-BA" sz="28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посљедице лоших страна Соломонове владавине,</a:t>
            </a:r>
          </a:p>
          <a:p>
            <a:pPr lvl="0"/>
            <a:r>
              <a:rPr lang="sr-Cyrl-BA" sz="28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- некадашње Соломоново царство дијели се на два дијела: Сјеверно и Јужно или Израиљ и Јудеју.</a:t>
            </a:r>
            <a:endParaRPr lang="en-US" sz="280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152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9400" y="533310"/>
            <a:ext cx="11391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B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sr-Cyrl-B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sr-Cyrl-BA" sz="2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ДОБА КРИЗЕ </a:t>
            </a:r>
            <a:r>
              <a:rPr lang="sr-Cyrl-B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sr-Cyrl-BA" sz="2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РАСПАД </a:t>
            </a:r>
            <a:r>
              <a:rPr lang="sr-Cyrl-BA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ЈЕДИНСТВЕНОГ </a:t>
            </a:r>
            <a:r>
              <a:rPr lang="sr-Cyrl-BA" sz="2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ЦАРСТВА</a:t>
            </a:r>
          </a:p>
          <a:p>
            <a:pPr algn="ctr"/>
            <a:r>
              <a:rPr lang="sr-Cyrl-BA" sz="28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- повезивање сродних појмова</a:t>
            </a:r>
            <a:endParaRPr lang="en-US" sz="280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85433" y="1912899"/>
            <a:ext cx="18405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Јеровоам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04864" y="1874924"/>
            <a:ext cx="33545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Сјеверна племена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4299" y="2781178"/>
            <a:ext cx="37278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Вавилонско ропство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84297" y="3636544"/>
            <a:ext cx="32335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Сјеверно царство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91650" y="3649017"/>
            <a:ext cx="21442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587.године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23995" y="4461532"/>
            <a:ext cx="26949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Јужно царство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91651" y="2815387"/>
            <a:ext cx="19962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Јерусалим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49839" y="4457701"/>
            <a:ext cx="27624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</a:t>
            </a:r>
            <a:r>
              <a:rPr lang="sr-Cyrl-B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есет племена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10422" y="5252142"/>
            <a:ext cx="28788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незадовољство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85523" y="5291331"/>
            <a:ext cx="18085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Самарија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41308" y="6009755"/>
            <a:ext cx="14947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Ровоам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49550" y="6075068"/>
            <a:ext cx="24232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</a:t>
            </a:r>
            <a:r>
              <a:rPr lang="sr-Cyrl-BA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 племена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Arrow Connector 4"/>
          <p:cNvCxnSpPr>
            <a:stCxn id="2" idx="3"/>
          </p:cNvCxnSpPr>
          <p:nvPr/>
        </p:nvCxnSpPr>
        <p:spPr>
          <a:xfrm>
            <a:off x="3326001" y="2205287"/>
            <a:ext cx="3952187" cy="240517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>
            <a:reflection blurRad="6350" stA="52000" endA="300" endPos="35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2" idx="1"/>
          </p:cNvCxnSpPr>
          <p:nvPr/>
        </p:nvCxnSpPr>
        <p:spPr>
          <a:xfrm>
            <a:off x="4482349" y="3298133"/>
            <a:ext cx="2909301" cy="6432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482349" y="4106157"/>
            <a:ext cx="3122180" cy="1477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4" idx="1"/>
          </p:cNvCxnSpPr>
          <p:nvPr/>
        </p:nvCxnSpPr>
        <p:spPr>
          <a:xfrm flipV="1">
            <a:off x="4034561" y="3107775"/>
            <a:ext cx="3357090" cy="17428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3"/>
          </p:cNvCxnSpPr>
          <p:nvPr/>
        </p:nvCxnSpPr>
        <p:spPr>
          <a:xfrm flipV="1">
            <a:off x="4289287" y="2222030"/>
            <a:ext cx="3128489" cy="33225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9" idx="1"/>
          </p:cNvCxnSpPr>
          <p:nvPr/>
        </p:nvCxnSpPr>
        <p:spPr>
          <a:xfrm flipV="1">
            <a:off x="3663031" y="6367456"/>
            <a:ext cx="3786519" cy="757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38588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36700" y="1756195"/>
            <a:ext cx="91547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У ОВОЈ </a:t>
            </a:r>
            <a:r>
              <a:rPr lang="sr-Cyrl-BA" sz="28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НАСТАВНОЈ ЈЕДИНИЦ </a:t>
            </a:r>
            <a:r>
              <a:rPr lang="sr-Cyrl-BA" sz="28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УЧИЛИ СМО ДА:</a:t>
            </a:r>
            <a:endParaRPr lang="en-US" sz="28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3300" y="2501781"/>
            <a:ext cx="10771358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Cyrl-BA" sz="36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- пророци су </a:t>
            </a:r>
            <a:r>
              <a:rPr lang="sr-Cyrl-BA" sz="36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људи</a:t>
            </a:r>
            <a:r>
              <a:rPr lang="sr-Cyrl-BA" sz="36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, које је Бог одабрао и послао народу да му преносе Његове поруке;</a:t>
            </a:r>
          </a:p>
          <a:p>
            <a:r>
              <a:rPr lang="sr-Cyrl-BA" sz="36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- живјели су једноставним и моралним животом;</a:t>
            </a:r>
          </a:p>
          <a:p>
            <a:r>
              <a:rPr lang="sr-Cyrl-BA" sz="36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- п</a:t>
            </a:r>
            <a:r>
              <a:rPr lang="sr-Cyrl-BA" sz="36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ророци се </a:t>
            </a:r>
            <a:r>
              <a:rPr lang="sr-Cyrl-BA" sz="36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дијеле </a:t>
            </a:r>
            <a:r>
              <a:rPr lang="sr-Cyrl-BA" sz="36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на: велике и мале пророке.</a:t>
            </a:r>
            <a:endParaRPr lang="en-US" sz="36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04602" y="715198"/>
            <a:ext cx="4488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BA" sz="28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2. </a:t>
            </a:r>
            <a:r>
              <a:rPr lang="sr-Cyrl-BA" sz="2800" u="sng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ПРОРОЦИ</a:t>
            </a:r>
            <a:r>
              <a:rPr lang="sr-Cyrl-BA" sz="28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– </a:t>
            </a:r>
            <a:r>
              <a:rPr lang="sr-Cyrl-BA" sz="2800" u="sng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УСТА БОЖИЈА</a:t>
            </a:r>
            <a:endParaRPr lang="en-US" sz="2800" u="sng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032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3.7037E-7 L 5E-6 -0.07222 " pathEditMode="relative" rAng="0" ptsTypes="AA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867194"/>
            <a:ext cx="109835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Пророци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појављују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вријеме кризе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________и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морала, када би вјера у једног Бога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___________или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када би се народ почињао клањати идолима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sr-Latn-R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Пророк </a:t>
            </a:r>
            <a:r>
              <a:rPr lang="sr-Latn-R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каже: "Кад _____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рикне, ко се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неће_______?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Кад Господ рече, ко неће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____________?</a:t>
            </a:r>
            <a:r>
              <a:rPr lang="sr-Latn-R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sr-Latn-R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_________се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у Библији, на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мјеста назива пророком. Први прави пророк био је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_________.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 осмог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вијека,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прије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Христа,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пророци нису ништа записивали, али од овог вијека појављују се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пророци_______. Пророци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 дијеле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на: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велике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и______. Велики пророци су:________,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Јеремија, Језекиљ и Данило.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68743" y="213175"/>
            <a:ext cx="4488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2. </a:t>
            </a:r>
            <a:r>
              <a:rPr lang="sr-Cyrl-BA" sz="2800" u="sng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ПРОРОЦИ</a:t>
            </a:r>
            <a:r>
              <a:rPr lang="sr-Cyrl-BA" sz="28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– </a:t>
            </a:r>
            <a:r>
              <a:rPr lang="sr-Cyrl-BA" sz="2800" u="sng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УСТА БОЖИЈА</a:t>
            </a:r>
            <a:endParaRPr lang="en-US" sz="2800" u="sng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54217" y="1742537"/>
            <a:ext cx="12362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Амос</a:t>
            </a:r>
            <a:endParaRPr lang="sr-Latn-R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39265" y="844731"/>
            <a:ext cx="12442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вјере</a:t>
            </a:r>
            <a:endParaRPr lang="sr-Latn-R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12787" y="1279053"/>
            <a:ext cx="18614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ослабила</a:t>
            </a:r>
            <a:endParaRPr lang="sr-Latn-R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1338" y="2281816"/>
            <a:ext cx="8819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лав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88413" y="2312593"/>
            <a:ext cx="13181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бојати</a:t>
            </a:r>
            <a:endParaRPr lang="sr-Latn-R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1328" y="2784149"/>
            <a:ext cx="24974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пророковати</a:t>
            </a:r>
            <a:endParaRPr lang="sr-Latn-R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2870" y="3702944"/>
            <a:ext cx="15808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Мојсије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47269" y="3781557"/>
            <a:ext cx="7938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три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28693" y="4287719"/>
            <a:ext cx="17558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Самуило</a:t>
            </a:r>
            <a:endParaRPr lang="sr-Latn-R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09509" y="5216004"/>
            <a:ext cx="12650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писци</a:t>
            </a:r>
            <a:endParaRPr lang="sr-Latn-R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8764" y="5762236"/>
            <a:ext cx="11031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мале</a:t>
            </a:r>
            <a:endParaRPr lang="sr-Latn-R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92947" y="5724937"/>
            <a:ext cx="13612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Исаија</a:t>
            </a:r>
            <a:endParaRPr lang="sr-Latn-R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01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52600" y="1756195"/>
            <a:ext cx="89388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У ОВОЈ </a:t>
            </a:r>
            <a:r>
              <a:rPr lang="en-US" sz="28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sr-Cyrl-RS" sz="28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НАСТАВНОЈ ЈЕДИНИЦ</a:t>
            </a:r>
            <a:r>
              <a:rPr lang="sr-Cyrl-BA" sz="28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sr-Cyrl-BA" sz="28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УЧИЛИ СМО ДА:</a:t>
            </a:r>
            <a:endParaRPr lang="en-US" sz="280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2600" y="2501781"/>
            <a:ext cx="10022058" cy="1815882"/>
          </a:xfrm>
          <a:prstGeom prst="rect">
            <a:avLst/>
          </a:prstGeom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sr-Cyrl-B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живи и ради у осмом вијеку прије Христа;</a:t>
            </a:r>
          </a:p>
          <a:p>
            <a:r>
              <a:rPr lang="sr-Cyrl-B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његов лични живот утиче на његово пророштво;</a:t>
            </a:r>
          </a:p>
          <a:p>
            <a:r>
              <a:rPr lang="sr-Cyrl-B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свој брак упоредио је са невјерним народом;</a:t>
            </a:r>
          </a:p>
          <a:p>
            <a:r>
              <a:rPr lang="sr-Cyrl-B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љубав (Божија непролазна, људска пролазна).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1971" y="209827"/>
            <a:ext cx="40107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B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</a:t>
            </a:r>
            <a:r>
              <a:rPr lang="sr-Cyrl-BA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ПРОРОК ОСИЈА</a:t>
            </a:r>
            <a:endParaRPr lang="en-US" sz="40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82866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89166" y="694956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</a:rPr>
              <a:t>У </a:t>
            </a:r>
            <a:r>
              <a:rPr lang="sr-Cyrl-BA" sz="28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</a:rPr>
              <a:t>ОВОЈ НАСТАВНОЈ ЈЕДИНИЦИ </a:t>
            </a:r>
            <a:r>
              <a:rPr lang="sr-Cyrl-BA" sz="28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</a:rPr>
              <a:t>УЧИЛИ СМО ДА</a:t>
            </a:r>
            <a:r>
              <a:rPr lang="sr-Cyrl-BA" sz="28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:</a:t>
            </a:r>
            <a:endParaRPr lang="en-US" sz="280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60" y="1164134"/>
            <a:ext cx="894867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sr-Cyrl-B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спада </a:t>
            </a:r>
            <a:r>
              <a:rPr lang="sr-Cyrl-B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мале пророке;</a:t>
            </a:r>
          </a:p>
          <a:p>
            <a:r>
              <a:rPr lang="sr-Cyrl-B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Михеј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 залаже за напаћени народ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жестоко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критикујући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силнике,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који имају моћ у рукама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ту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моћ не користе да чине добро већ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зло;</a:t>
            </a:r>
            <a:endParaRPr lang="sr-Cyrl-BA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sr-Cyrl-B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ентрална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тема пророкових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говора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била је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«правда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»;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sr-Cyrl-B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Пророк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Михеј је пророк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мира и цијела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његова књига говори о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миру;</a:t>
            </a:r>
          </a:p>
          <a:p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глави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своје књиге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Пророк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говори о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Витлејему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којег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ће доћи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Месија. Михеј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помиње и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мајку,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која ће родити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Месију. Месија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ће доћи из лозе цара Давида и биће Јахвеов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представник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38108" y="110181"/>
            <a:ext cx="3357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BA" sz="3200" b="1" dirty="0">
                <a:ln w="0"/>
                <a:solidFill>
                  <a:srgbClr val="FF0000"/>
                </a:solidFill>
              </a:rPr>
              <a:t>4.</a:t>
            </a:r>
            <a:r>
              <a:rPr lang="sr-Cyrl-BA" sz="3200" b="1" dirty="0">
                <a:ln w="0"/>
                <a:solidFill>
                  <a:srgbClr val="FFFF00"/>
                </a:solidFill>
              </a:rPr>
              <a:t> </a:t>
            </a:r>
            <a:r>
              <a:rPr lang="sr-Cyrl-BA" sz="3200" b="1" u="sng" dirty="0">
                <a:ln w="0"/>
                <a:solidFill>
                  <a:srgbClr val="FF0000"/>
                </a:solidFill>
              </a:rPr>
              <a:t>ПРОРОК МИХЕЈ</a:t>
            </a:r>
            <a:endParaRPr lang="en-US" sz="3200" b="1" u="sng" dirty="0">
              <a:ln w="0"/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14439" y="2057075"/>
            <a:ext cx="2877561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4664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730</Words>
  <Application>Microsoft Office PowerPoint</Application>
  <PresentationFormat>Custom</PresentationFormat>
  <Paragraphs>89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УТВРЂИВАЊЕ И ПОНАВЉАЊЕ  (НАСТАВНА ТЕМА 5)</vt:lpstr>
      <vt:lpstr>МОЛИТВА ПРИЈЕ УЧЕЊА!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УТВРЂИВАЊЕ И ПОНАВЉАЊЕ (НАСТАВНА ТЕМА 5)</dc:title>
  <dc:creator>Dragan</dc:creator>
  <cp:lastModifiedBy>Slavoljub Lukic</cp:lastModifiedBy>
  <cp:revision>66</cp:revision>
  <dcterms:created xsi:type="dcterms:W3CDTF">2020-05-15T07:29:42Z</dcterms:created>
  <dcterms:modified xsi:type="dcterms:W3CDTF">2020-05-20T11:39:16Z</dcterms:modified>
</cp:coreProperties>
</file>