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18" d="100"/>
          <a:sy n="118" d="100"/>
        </p:scale>
        <p:origin x="-72" y="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290549669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-Cyrl-R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-Cyrl-R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-Cyrl-R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-Cyrl-R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-Cyrl-R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-Cyrl-R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-Cyrl-R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-Cyrl-R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-Cyrl-R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-Cyrl-R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-Cyrl-R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r-Cyrl-R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ctrTitle"/>
          </p:nvPr>
        </p:nvSpPr>
        <p:spPr>
          <a:xfrm>
            <a:off x="685800" y="685801"/>
            <a:ext cx="7772400" cy="1523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endParaRPr sz="2000">
              <a:solidFill>
                <a:srgbClr val="996633"/>
              </a:solidFill>
            </a:endParaRPr>
          </a:p>
        </p:txBody>
      </p:sp>
      <p:sp>
        <p:nvSpPr>
          <p:cNvPr id="85" name="Google Shape;85;p13"/>
          <p:cNvSpPr txBox="1">
            <a:spLocks noGrp="1"/>
          </p:cNvSpPr>
          <p:nvPr>
            <p:ph type="subTitle" idx="1"/>
          </p:nvPr>
        </p:nvSpPr>
        <p:spPr>
          <a:xfrm>
            <a:off x="1066800" y="2514600"/>
            <a:ext cx="7010400" cy="32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</a:pPr>
            <a:endParaRPr sz="2400" b="1" dirty="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</a:pPr>
            <a:endParaRPr sz="2400" b="1" dirty="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</a:pPr>
            <a:endParaRPr sz="2400" b="1" dirty="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88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</a:pPr>
            <a:r>
              <a:rPr lang="sr-Cyrl-RS" sz="4400" b="1" dirty="0" smtClean="0">
                <a:solidFill>
                  <a:schemeClr val="dk1"/>
                </a:solidFill>
              </a:rPr>
              <a:t>VI</a:t>
            </a:r>
            <a:r>
              <a:rPr lang="hr-HR" sz="4400" b="1" dirty="0" smtClean="0">
                <a:solidFill>
                  <a:schemeClr val="dk1"/>
                </a:solidFill>
              </a:rPr>
              <a:t>I </a:t>
            </a:r>
            <a:r>
              <a:rPr lang="sr-Cyrl-RS" sz="4400" b="1" dirty="0" smtClean="0">
                <a:solidFill>
                  <a:schemeClr val="dk1"/>
                </a:solidFill>
              </a:rPr>
              <a:t>разред </a:t>
            </a:r>
            <a:r>
              <a:rPr lang="sr-Cyrl-RS" sz="4400" b="1" dirty="0">
                <a:solidFill>
                  <a:schemeClr val="dk1"/>
                </a:solidFill>
              </a:rPr>
              <a:t>- Историја</a:t>
            </a:r>
            <a:endParaRPr dirty="0"/>
          </a:p>
        </p:txBody>
      </p:sp>
      <p:pic>
        <p:nvPicPr>
          <p:cNvPr id="86" name="Google Shape;86;p13" descr="C:\Users\m.marjanovic\AppData\Local\Microsoft\Windows\Temporary Internet Files\Content.Outlook\89ZX5E53\RPZ_LOGO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95600" y="685800"/>
            <a:ext cx="3429000" cy="152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>
            <a:spLocks noGrp="1"/>
          </p:cNvSpPr>
          <p:nvPr>
            <p:ph type="ctrTitle"/>
          </p:nvPr>
        </p:nvSpPr>
        <p:spPr>
          <a:xfrm>
            <a:off x="685800" y="571481"/>
            <a:ext cx="7772400" cy="10715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sr-Cyrl-BA" sz="3200" b="1" dirty="0" smtClean="0"/>
              <a:t>Постанак и развој средњовјековне босанске државе.</a:t>
            </a:r>
            <a:endParaRPr sz="3200" b="1" dirty="0"/>
          </a:p>
        </p:txBody>
      </p:sp>
      <p:sp>
        <p:nvSpPr>
          <p:cNvPr id="92" name="Google Shape;92;p14"/>
          <p:cNvSpPr txBox="1">
            <a:spLocks noGrp="1"/>
          </p:cNvSpPr>
          <p:nvPr>
            <p:ph type="subTitle" idx="1"/>
          </p:nvPr>
        </p:nvSpPr>
        <p:spPr>
          <a:xfrm>
            <a:off x="785786" y="1857364"/>
            <a:ext cx="7043742" cy="37814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-177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❖"/>
            </a:pPr>
            <a:r>
              <a:rPr lang="sr-Cyrl-RS" sz="2800" dirty="0" smtClean="0">
                <a:solidFill>
                  <a:schemeClr val="dk1"/>
                </a:solidFill>
              </a:rPr>
              <a:t>Босна – географски појам</a:t>
            </a:r>
          </a:p>
          <a:p>
            <a:pPr marL="0" lvl="0" indent="-177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❖"/>
            </a:pPr>
            <a:r>
              <a:rPr lang="sr-Cyrl-RS" sz="2800" dirty="0" smtClean="0">
                <a:solidFill>
                  <a:schemeClr val="dk1"/>
                </a:solidFill>
              </a:rPr>
              <a:t>Бан Кулин – повеља Дубровчанима</a:t>
            </a:r>
          </a:p>
          <a:p>
            <a:pPr marL="0" lvl="0" indent="-177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❖"/>
            </a:pPr>
            <a:r>
              <a:rPr lang="sr-Cyrl-RS" sz="2800" dirty="0" smtClean="0">
                <a:solidFill>
                  <a:schemeClr val="dk1"/>
                </a:solidFill>
              </a:rPr>
              <a:t> Богумили – црква босанска</a:t>
            </a:r>
            <a:endParaRPr lang="sr-Cyrl-RS" sz="2800" b="1" i="1" dirty="0" smtClean="0">
              <a:solidFill>
                <a:schemeClr val="dk1"/>
              </a:solidFill>
            </a:endParaRPr>
          </a:p>
          <a:p>
            <a:pPr marL="0" lvl="0" indent="-1778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❖"/>
            </a:pPr>
            <a:r>
              <a:rPr lang="sr-Cyrl-RS" sz="2800" dirty="0" smtClean="0">
                <a:solidFill>
                  <a:schemeClr val="dk1"/>
                </a:solidFill>
              </a:rPr>
              <a:t>Стјепан </a:t>
            </a:r>
            <a:r>
              <a:rPr lang="hr-HR" sz="2800" dirty="0" smtClean="0">
                <a:solidFill>
                  <a:schemeClr val="dk1"/>
                </a:solidFill>
              </a:rPr>
              <a:t>II </a:t>
            </a:r>
            <a:r>
              <a:rPr lang="sr-Cyrl-BA" sz="2800" dirty="0" smtClean="0">
                <a:solidFill>
                  <a:schemeClr val="dk1"/>
                </a:solidFill>
              </a:rPr>
              <a:t>Котроманић (ширење државе)</a:t>
            </a:r>
          </a:p>
          <a:p>
            <a:pPr marL="0" lvl="0" indent="-177800" algn="l">
              <a:spcBef>
                <a:spcPts val="560"/>
              </a:spcBef>
              <a:buClr>
                <a:schemeClr val="dk1"/>
              </a:buClr>
              <a:buSzPts val="2800"/>
              <a:buFont typeface="Noto Sans Symbols"/>
              <a:buChar char="❖"/>
            </a:pPr>
            <a:r>
              <a:rPr lang="sr-Cyrl-BA" sz="2800" dirty="0" smtClean="0">
                <a:solidFill>
                  <a:schemeClr val="dk1"/>
                </a:solidFill>
              </a:rPr>
              <a:t>Твртко </a:t>
            </a:r>
            <a:r>
              <a:rPr lang="en-US" sz="2800" dirty="0" smtClean="0">
                <a:solidFill>
                  <a:schemeClr val="dk1"/>
                </a:solidFill>
              </a:rPr>
              <a:t>I</a:t>
            </a:r>
            <a:r>
              <a:rPr lang="sr-Cyrl-BA" sz="2800" dirty="0" smtClean="0">
                <a:solidFill>
                  <a:schemeClr val="dk1"/>
                </a:solidFill>
              </a:rPr>
              <a:t> Котроманић – 1377</a:t>
            </a:r>
            <a:r>
              <a:rPr lang="sr-Cyrl-BA" sz="2800" dirty="0" smtClean="0">
                <a:solidFill>
                  <a:schemeClr val="dk1"/>
                </a:solidFill>
              </a:rPr>
              <a:t>.</a:t>
            </a:r>
            <a:r>
              <a:rPr lang="en-US" sz="2800" dirty="0" smtClean="0">
                <a:solidFill>
                  <a:schemeClr val="dk1"/>
                </a:solidFill>
              </a:rPr>
              <a:t> </a:t>
            </a:r>
            <a:r>
              <a:rPr lang="sr-Cyrl-BA" sz="2800" dirty="0" smtClean="0">
                <a:solidFill>
                  <a:schemeClr val="dk1"/>
                </a:solidFill>
              </a:rPr>
              <a:t>краљ </a:t>
            </a:r>
            <a:r>
              <a:rPr lang="sr-Cyrl-BA" sz="2800" dirty="0" smtClean="0">
                <a:solidFill>
                  <a:schemeClr val="dk1"/>
                </a:solidFill>
              </a:rPr>
              <a:t>Срба и Босне (манастир Милешева)</a:t>
            </a:r>
          </a:p>
          <a:p>
            <a:pPr marL="0" lvl="0" indent="-177800" algn="l">
              <a:spcBef>
                <a:spcPts val="560"/>
              </a:spcBef>
              <a:buClr>
                <a:schemeClr val="dk1"/>
              </a:buClr>
              <a:buSzPts val="2800"/>
              <a:buFont typeface="Noto Sans Symbols"/>
              <a:buChar char="❖"/>
            </a:pPr>
            <a:r>
              <a:rPr lang="sr-Cyrl-BA" sz="2800" dirty="0" smtClean="0">
                <a:solidFill>
                  <a:schemeClr val="dk1"/>
                </a:solidFill>
              </a:rPr>
              <a:t>Рударство</a:t>
            </a:r>
          </a:p>
          <a:p>
            <a:pPr marL="0" lvl="0" indent="0" algn="l">
              <a:spcBef>
                <a:spcPts val="560"/>
              </a:spcBef>
              <a:buClr>
                <a:schemeClr val="dk1"/>
              </a:buClr>
              <a:buSzPts val="2800"/>
            </a:pPr>
            <a:endParaRPr dirty="0"/>
          </a:p>
          <a:p>
            <a:pPr marL="0" lvl="0" indent="0" algn="l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</a:pPr>
            <a:endParaRPr sz="24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</a:pPr>
            <a:endParaRPr sz="18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Noto Sans Symbols"/>
              <a:buNone/>
            </a:pP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endParaRPr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>
            <a:spLocks noGrp="1"/>
          </p:cNvSpPr>
          <p:nvPr>
            <p:ph type="title"/>
          </p:nvPr>
        </p:nvSpPr>
        <p:spPr>
          <a:xfrm>
            <a:off x="457200" y="428604"/>
            <a:ext cx="8229600" cy="1428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sr-Cyrl-RS" sz="3200" b="1" dirty="0" smtClean="0"/>
              <a:t>Постанак и развој средњовјековне </a:t>
            </a:r>
            <a:br>
              <a:rPr lang="sr-Cyrl-RS" sz="3200" b="1" dirty="0" smtClean="0"/>
            </a:br>
            <a:r>
              <a:rPr lang="sr-Cyrl-RS" sz="3200" b="1" dirty="0" smtClean="0"/>
              <a:t>босанске државе</a:t>
            </a:r>
            <a:endParaRPr sz="3200" dirty="0"/>
          </a:p>
        </p:txBody>
      </p:sp>
      <p:sp>
        <p:nvSpPr>
          <p:cNvPr id="98" name="Google Shape;98;p15"/>
          <p:cNvSpPr txBox="1">
            <a:spLocks noGrp="1"/>
          </p:cNvSpPr>
          <p:nvPr>
            <p:ph type="body" idx="1"/>
          </p:nvPr>
        </p:nvSpPr>
        <p:spPr>
          <a:xfrm>
            <a:off x="785786" y="2214554"/>
            <a:ext cx="7901014" cy="39116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❖"/>
            </a:pPr>
            <a:r>
              <a:rPr lang="sr-Cyrl-BA" sz="2800" dirty="0" smtClean="0"/>
              <a:t>Друштво</a:t>
            </a:r>
            <a:r>
              <a:rPr lang="sr-Cyrl-BA" dirty="0" smtClean="0"/>
              <a:t> :                                                          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sr-Cyrl-BA" dirty="0"/>
              <a:t> </a:t>
            </a:r>
            <a:r>
              <a:rPr lang="sr-Cyrl-BA" dirty="0" smtClean="0"/>
              <a:t>  - </a:t>
            </a:r>
            <a:r>
              <a:rPr lang="sr-Cyrl-BA" sz="2800" dirty="0" smtClean="0"/>
              <a:t>Свештенство</a:t>
            </a:r>
            <a:r>
              <a:rPr lang="sr-Cyrl-BA" dirty="0" smtClean="0"/>
              <a:t>                                                   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sr-Cyrl-BA" dirty="0"/>
              <a:t> </a:t>
            </a:r>
            <a:r>
              <a:rPr lang="sr-Cyrl-BA" dirty="0" smtClean="0"/>
              <a:t>  - </a:t>
            </a:r>
            <a:r>
              <a:rPr lang="sr-Cyrl-BA" sz="2800" dirty="0" smtClean="0"/>
              <a:t>Властела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sr-Cyrl-BA" dirty="0" smtClean="0"/>
              <a:t>   - </a:t>
            </a:r>
            <a:r>
              <a:rPr lang="sr-Cyrl-BA" sz="2800" dirty="0" smtClean="0"/>
              <a:t>Кметови</a:t>
            </a: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❖"/>
            </a:pPr>
            <a:r>
              <a:rPr lang="sr-Cyrl-BA" sz="2800" dirty="0"/>
              <a:t> </a:t>
            </a:r>
            <a:r>
              <a:rPr lang="sr-Cyrl-BA" sz="2800" dirty="0" smtClean="0"/>
              <a:t>Стећци</a:t>
            </a:r>
            <a:endParaRPr sz="2800"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6"/>
          <p:cNvSpPr txBox="1">
            <a:spLocks noGrp="1"/>
          </p:cNvSpPr>
          <p:nvPr>
            <p:ph type="title"/>
          </p:nvPr>
        </p:nvSpPr>
        <p:spPr>
          <a:xfrm>
            <a:off x="142844" y="274638"/>
            <a:ext cx="8543956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sr-Cyrl-RS" sz="3200" b="1" dirty="0" smtClean="0"/>
              <a:t/>
            </a:r>
            <a:br>
              <a:rPr lang="sr-Cyrl-RS" sz="3200" b="1" dirty="0" smtClean="0"/>
            </a:br>
            <a:r>
              <a:rPr lang="sr-Cyrl-RS" sz="3200" b="1" dirty="0" smtClean="0"/>
              <a:t>Сусједи Босне и Србије у позном средњем вијеку</a:t>
            </a:r>
            <a:r>
              <a:rPr lang="sr-Cyrl-RS" sz="2400" dirty="0"/>
              <a:t/>
            </a:r>
            <a:br>
              <a:rPr lang="sr-Cyrl-RS" sz="2400" dirty="0"/>
            </a:br>
            <a:endParaRPr sz="2400" dirty="0"/>
          </a:p>
        </p:txBody>
      </p:sp>
      <p:sp>
        <p:nvSpPr>
          <p:cNvPr id="104" name="Google Shape;104;p16"/>
          <p:cNvSpPr txBox="1">
            <a:spLocks noGrp="1"/>
          </p:cNvSpPr>
          <p:nvPr>
            <p:ph type="body" idx="1"/>
          </p:nvPr>
        </p:nvSpPr>
        <p:spPr>
          <a:xfrm>
            <a:off x="785786" y="1571612"/>
            <a:ext cx="7715304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❖"/>
            </a:pPr>
            <a:r>
              <a:rPr lang="sr-Cyrl-RS" sz="2800" dirty="0" smtClean="0"/>
              <a:t>Положај</a:t>
            </a:r>
            <a:r>
              <a:rPr lang="sr-Cyrl-RS" sz="2400" dirty="0" smtClean="0"/>
              <a:t> </a:t>
            </a:r>
            <a:r>
              <a:rPr lang="sr-Cyrl-RS" sz="2800" dirty="0" smtClean="0"/>
              <a:t>Дубровника</a:t>
            </a: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❖"/>
            </a:pPr>
            <a:r>
              <a:rPr lang="sr-Cyrl-RS" sz="2800" dirty="0" smtClean="0"/>
              <a:t>Организација</a:t>
            </a:r>
            <a:r>
              <a:rPr lang="sr-Cyrl-RS" sz="2400" dirty="0" smtClean="0"/>
              <a:t> </a:t>
            </a:r>
            <a:r>
              <a:rPr lang="sr-Cyrl-RS" sz="2800" dirty="0" smtClean="0"/>
              <a:t>власти</a:t>
            </a:r>
            <a:r>
              <a:rPr lang="sr-Cyrl-RS" sz="2400" dirty="0" smtClean="0"/>
              <a:t> :</a:t>
            </a:r>
            <a:r>
              <a:rPr lang="sr-Cyrl-RS" sz="2400" dirty="0"/>
              <a:t/>
            </a:r>
            <a:br>
              <a:rPr lang="sr-Cyrl-RS" sz="2400" dirty="0"/>
            </a:br>
            <a:r>
              <a:rPr lang="sr-Cyrl-RS" sz="2400" dirty="0" smtClean="0"/>
              <a:t>- </a:t>
            </a:r>
            <a:r>
              <a:rPr lang="sr-Cyrl-RS" sz="2800" dirty="0" smtClean="0"/>
              <a:t>Кнез</a:t>
            </a:r>
            <a:r>
              <a:rPr lang="sr-Cyrl-RS" sz="2400" dirty="0" smtClean="0"/>
              <a:t>                                                                                              - </a:t>
            </a:r>
            <a:r>
              <a:rPr lang="sr-Cyrl-RS" sz="2800" dirty="0" smtClean="0"/>
              <a:t>Мало</a:t>
            </a:r>
            <a:r>
              <a:rPr lang="sr-Cyrl-RS" sz="2400" dirty="0" smtClean="0"/>
              <a:t> </a:t>
            </a:r>
            <a:r>
              <a:rPr lang="sr-Cyrl-RS" sz="2800" dirty="0" smtClean="0"/>
              <a:t>вијеће</a:t>
            </a:r>
            <a:r>
              <a:rPr lang="sr-Cyrl-RS" sz="2400" dirty="0" smtClean="0"/>
              <a:t>                                                                              - </a:t>
            </a:r>
            <a:r>
              <a:rPr lang="sr-Cyrl-RS" sz="2800" dirty="0" smtClean="0"/>
              <a:t>Велико</a:t>
            </a:r>
            <a:r>
              <a:rPr lang="sr-Cyrl-RS" sz="2400" dirty="0" smtClean="0"/>
              <a:t> </a:t>
            </a:r>
            <a:r>
              <a:rPr lang="sr-Cyrl-RS" sz="2800" dirty="0" smtClean="0"/>
              <a:t>вијеће</a:t>
            </a:r>
            <a:r>
              <a:rPr lang="sr-Cyrl-RS" sz="2400" dirty="0" smtClean="0"/>
              <a:t>                                                                           - </a:t>
            </a:r>
            <a:r>
              <a:rPr lang="sr-Cyrl-RS" sz="2800" dirty="0" smtClean="0"/>
              <a:t>Вијеће</a:t>
            </a:r>
            <a:r>
              <a:rPr lang="sr-Cyrl-RS" sz="2400" dirty="0" smtClean="0"/>
              <a:t> </a:t>
            </a:r>
            <a:r>
              <a:rPr lang="sr-Cyrl-RS" sz="2800" dirty="0" smtClean="0"/>
              <a:t>умољених</a:t>
            </a: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❖"/>
            </a:pPr>
            <a:r>
              <a:rPr lang="sr-Cyrl-RS" sz="2800" dirty="0" smtClean="0"/>
              <a:t>Посредничка трговина</a:t>
            </a: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❖"/>
            </a:pPr>
            <a:r>
              <a:rPr lang="sr-Cyrl-RS" sz="2800" dirty="0" smtClean="0"/>
              <a:t>1102.године Хрватска признаје власт Угарске</a:t>
            </a: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❖"/>
            </a:pPr>
            <a:r>
              <a:rPr lang="sr-Cyrl-RS" sz="2800" dirty="0" smtClean="0"/>
              <a:t>Шубићи</a:t>
            </a: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❖"/>
            </a:pPr>
            <a:r>
              <a:rPr lang="sr-Cyrl-RS" sz="2800" dirty="0" smtClean="0"/>
              <a:t>1493.Крбавска битка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sz="2800" dirty="0"/>
          </a:p>
        </p:txBody>
      </p:sp>
      <p:pic>
        <p:nvPicPr>
          <p:cNvPr id="105" name="Google Shape;105;p16" descr="C:\Users\Sukalo\Desktop\преузимање (2)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flipV="1">
            <a:off x="1453004" y="5067298"/>
            <a:ext cx="45719" cy="4571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16" descr="C:\Users\Sukalo\Desktop\преузимање (1)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flipV="1">
            <a:off x="5500694" y="5042531"/>
            <a:ext cx="45719" cy="457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sr-Cyrl-RS" sz="3200" b="1" dirty="0" smtClean="0"/>
              <a:t>Сусједи Босне и Србије у позном средњем вијеку .</a:t>
            </a:r>
            <a:endParaRPr sz="3200" dirty="0"/>
          </a:p>
        </p:txBody>
      </p:sp>
      <p:sp>
        <p:nvSpPr>
          <p:cNvPr id="112" name="Google Shape;112;p17"/>
          <p:cNvSpPr txBox="1">
            <a:spLocks noGrp="1"/>
          </p:cNvSpPr>
          <p:nvPr>
            <p:ph type="body" idx="1"/>
          </p:nvPr>
        </p:nvSpPr>
        <p:spPr>
          <a:xfrm>
            <a:off x="642910" y="1600200"/>
            <a:ext cx="804389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❖"/>
            </a:pPr>
            <a:r>
              <a:rPr lang="sr-Cyrl-RS" sz="2800" dirty="0" smtClean="0"/>
              <a:t>Бугарска</a:t>
            </a: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❖"/>
            </a:pPr>
            <a:r>
              <a:rPr lang="sr-Cyrl-RS" sz="2800" dirty="0" smtClean="0"/>
              <a:t>Прво бугарско царство : Х вијек Симеон</a:t>
            </a:r>
          </a:p>
          <a:p>
            <a:pPr marL="342900" lvl="0">
              <a:spcBef>
                <a:spcPts val="0"/>
              </a:spcBef>
              <a:buSzPts val="3200"/>
              <a:buFont typeface="Noto Sans Symbols"/>
              <a:buChar char="❖"/>
            </a:pPr>
            <a:r>
              <a:rPr lang="sr-Cyrl-RS" sz="2800" dirty="0" smtClean="0"/>
              <a:t>Друго бугарско царство : Х</a:t>
            </a:r>
            <a:r>
              <a:rPr lang="en-US" sz="2800" dirty="0" smtClean="0"/>
              <a:t>II</a:t>
            </a:r>
            <a:r>
              <a:rPr lang="sr-Cyrl-BA" sz="2800" dirty="0" smtClean="0"/>
              <a:t> вијек Асен</a:t>
            </a:r>
            <a:endParaRPr lang="sr-Cyrl-RS" sz="2800" dirty="0" smtClean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dirty="0"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None/>
            </a:pPr>
            <a:endParaRPr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sr-Cyrl-RS" sz="3200" b="1" dirty="0" smtClean="0"/>
              <a:t>Балканско полуострво у доба </a:t>
            </a:r>
            <a:br>
              <a:rPr lang="sr-Cyrl-RS" sz="3200" b="1" dirty="0" smtClean="0"/>
            </a:br>
            <a:r>
              <a:rPr lang="sr-Cyrl-RS" sz="3200" b="1" dirty="0" smtClean="0"/>
              <a:t>османских освајања</a:t>
            </a:r>
            <a:endParaRPr sz="3200" dirty="0"/>
          </a:p>
        </p:txBody>
      </p:sp>
      <p:sp>
        <p:nvSpPr>
          <p:cNvPr id="118" name="Google Shape;118;p18"/>
          <p:cNvSpPr txBox="1">
            <a:spLocks noGrp="1"/>
          </p:cNvSpPr>
          <p:nvPr>
            <p:ph type="body" idx="1"/>
          </p:nvPr>
        </p:nvSpPr>
        <p:spPr>
          <a:xfrm>
            <a:off x="642910" y="1571612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❖"/>
            </a:pPr>
            <a:r>
              <a:rPr lang="sr-Cyrl-RS" sz="2800" dirty="0" smtClean="0"/>
              <a:t>Оснивач</a:t>
            </a:r>
            <a:r>
              <a:rPr lang="sr-Cyrl-RS" dirty="0" smtClean="0"/>
              <a:t> </a:t>
            </a:r>
            <a:r>
              <a:rPr lang="sr-Cyrl-RS" sz="2800" dirty="0" smtClean="0"/>
              <a:t>Осман</a:t>
            </a: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❖"/>
            </a:pPr>
            <a:r>
              <a:rPr lang="sr-Cyrl-RS" sz="2800" dirty="0" smtClean="0"/>
              <a:t>Војно</a:t>
            </a:r>
            <a:r>
              <a:rPr lang="sr-Cyrl-RS" dirty="0" smtClean="0"/>
              <a:t> – </a:t>
            </a:r>
            <a:r>
              <a:rPr lang="sr-Cyrl-RS" sz="2800" dirty="0" smtClean="0"/>
              <a:t>феудална</a:t>
            </a:r>
            <a:r>
              <a:rPr lang="sr-Cyrl-RS" dirty="0" smtClean="0"/>
              <a:t> </a:t>
            </a:r>
            <a:r>
              <a:rPr lang="sr-Cyrl-RS" sz="2800" dirty="0" smtClean="0"/>
              <a:t>монархија</a:t>
            </a:r>
            <a:endParaRPr lang="sr-Cyrl-BA" sz="2800" dirty="0"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❖"/>
            </a:pPr>
            <a:r>
              <a:rPr lang="sr-Cyrl-BA" sz="2800" dirty="0" smtClean="0"/>
              <a:t>1354</a:t>
            </a:r>
            <a:r>
              <a:rPr lang="sr-Cyrl-BA" sz="2800" dirty="0" smtClean="0"/>
              <a:t>.</a:t>
            </a:r>
            <a:r>
              <a:rPr lang="en-US" sz="2800" dirty="0" smtClean="0"/>
              <a:t> </a:t>
            </a:r>
            <a:r>
              <a:rPr lang="sr-Cyrl-BA" sz="2800" dirty="0" smtClean="0"/>
              <a:t>Галипоље</a:t>
            </a:r>
            <a:endParaRPr lang="sr-Cyrl-BA" sz="2800" dirty="0" smtClean="0"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❖"/>
            </a:pPr>
            <a:r>
              <a:rPr lang="sr-Cyrl-BA" sz="2800" dirty="0" smtClean="0"/>
              <a:t>Султан</a:t>
            </a: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❖"/>
            </a:pPr>
            <a:r>
              <a:rPr lang="sr-Cyrl-BA" sz="2800" dirty="0" smtClean="0"/>
              <a:t>Војска :                                                                                - Спахије                                                                              - Јањичари</a:t>
            </a: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❖"/>
            </a:pPr>
            <a:r>
              <a:rPr lang="sr-Cyrl-BA" sz="2800" dirty="0" smtClean="0"/>
              <a:t>Спахилук – земљишни посјед</a:t>
            </a: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❖"/>
            </a:pPr>
            <a:r>
              <a:rPr lang="sr-Cyrl-BA" sz="2800" dirty="0" smtClean="0"/>
              <a:t>Данак у крви</a:t>
            </a: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❖"/>
            </a:pPr>
            <a:r>
              <a:rPr lang="sr-Cyrl-BA" sz="2800" dirty="0" smtClean="0"/>
              <a:t>Урош нејаки (1355 - 1371)</a:t>
            </a:r>
            <a:endParaRPr lang="sr-Cyrl-RS" dirty="0" smtClean="0"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sr-Cyrl-RS" sz="3200" b="1" dirty="0" smtClean="0"/>
              <a:t>Балканско полуострво у доба </a:t>
            </a:r>
            <a:br>
              <a:rPr lang="sr-Cyrl-RS" sz="3200" b="1" dirty="0" smtClean="0"/>
            </a:br>
            <a:r>
              <a:rPr lang="sr-Cyrl-RS" sz="3200" b="1" dirty="0" smtClean="0"/>
              <a:t>османских освајања.</a:t>
            </a:r>
            <a:endParaRPr sz="3200" dirty="0"/>
          </a:p>
        </p:txBody>
      </p:sp>
      <p:sp>
        <p:nvSpPr>
          <p:cNvPr id="124" name="Google Shape;124;p19"/>
          <p:cNvSpPr txBox="1">
            <a:spLocks noGrp="1"/>
          </p:cNvSpPr>
          <p:nvPr>
            <p:ph type="body" idx="1"/>
          </p:nvPr>
        </p:nvSpPr>
        <p:spPr>
          <a:xfrm>
            <a:off x="714348" y="1600200"/>
            <a:ext cx="7715304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❖"/>
            </a:pPr>
            <a:r>
              <a:rPr lang="sr-Cyrl-BA" sz="2800" dirty="0" smtClean="0"/>
              <a:t>Слабљење</a:t>
            </a:r>
            <a:r>
              <a:rPr lang="sr-Cyrl-BA" dirty="0" smtClean="0"/>
              <a:t> </a:t>
            </a:r>
            <a:r>
              <a:rPr lang="sr-Cyrl-BA" sz="2800" dirty="0" smtClean="0"/>
              <a:t>српске</a:t>
            </a:r>
            <a:r>
              <a:rPr lang="sr-Cyrl-BA" dirty="0" smtClean="0"/>
              <a:t> </a:t>
            </a:r>
            <a:r>
              <a:rPr lang="sr-Cyrl-BA" sz="2800" dirty="0" smtClean="0"/>
              <a:t>државе</a:t>
            </a: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❖"/>
            </a:pPr>
            <a:r>
              <a:rPr lang="sr-Cyrl-BA" sz="2800" dirty="0" smtClean="0"/>
              <a:t>Вукашин</a:t>
            </a:r>
            <a:r>
              <a:rPr lang="sr-Cyrl-BA" dirty="0" smtClean="0"/>
              <a:t> и </a:t>
            </a:r>
            <a:r>
              <a:rPr lang="sr-Cyrl-BA" sz="2800" dirty="0" smtClean="0"/>
              <a:t>Угљеша</a:t>
            </a:r>
            <a:r>
              <a:rPr lang="sr-Cyrl-BA" dirty="0" smtClean="0"/>
              <a:t> </a:t>
            </a:r>
            <a:r>
              <a:rPr lang="sr-Cyrl-BA" sz="2800" dirty="0" smtClean="0"/>
              <a:t>Мрњавчевић</a:t>
            </a: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❖"/>
            </a:pPr>
            <a:r>
              <a:rPr lang="sr-Cyrl-BA" sz="2800" dirty="0" smtClean="0"/>
              <a:t>1371</a:t>
            </a:r>
            <a:r>
              <a:rPr lang="sr-Cyrl-BA" dirty="0" smtClean="0"/>
              <a:t>.</a:t>
            </a:r>
            <a:r>
              <a:rPr lang="en-US" dirty="0" smtClean="0"/>
              <a:t> </a:t>
            </a:r>
            <a:r>
              <a:rPr lang="sr-Cyrl-BA" dirty="0" smtClean="0"/>
              <a:t>битка</a:t>
            </a:r>
            <a:r>
              <a:rPr lang="sr-Cyrl-BA" sz="2800" dirty="0" smtClean="0"/>
              <a:t> </a:t>
            </a:r>
            <a:r>
              <a:rPr lang="sr-Cyrl-BA" sz="2800" dirty="0" smtClean="0"/>
              <a:t>на Марици (узрок,учесници и посљедице)</a:t>
            </a: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❖"/>
            </a:pPr>
            <a:r>
              <a:rPr lang="sr-Cyrl-BA" sz="2800" dirty="0" smtClean="0"/>
              <a:t>Моравска Србија</a:t>
            </a: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❖"/>
            </a:pPr>
            <a:r>
              <a:rPr lang="sr-Cyrl-BA" sz="2800" dirty="0" smtClean="0"/>
              <a:t>Кнез Лазар Хребељановић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исторја VII разред">
  <a:themeElements>
    <a:clrScheme name="Aspect">
      <a:dk1>
        <a:srgbClr val="000000"/>
      </a:dk1>
      <a:lt1>
        <a:srgbClr val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155</Words>
  <Application>Microsoft Office PowerPoint</Application>
  <PresentationFormat>On-screen Show (4:3)</PresentationFormat>
  <Paragraphs>48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исторја VII разред</vt:lpstr>
      <vt:lpstr>Slide 1</vt:lpstr>
      <vt:lpstr>Постанак и развој средњовјековне босанске државе.</vt:lpstr>
      <vt:lpstr>Постанак и развој средњовјековне  босанске државе</vt:lpstr>
      <vt:lpstr> Сусједи Босне и Србије у позном средњем вијеку </vt:lpstr>
      <vt:lpstr>Сусједи Босне и Србије у позном средњем вијеку .</vt:lpstr>
      <vt:lpstr>Балканско полуострво у доба  османских освајања</vt:lpstr>
      <vt:lpstr>Балканско полуострво у доба  османских освајања.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Milija Marjanovic</cp:lastModifiedBy>
  <cp:revision>17</cp:revision>
  <dcterms:modified xsi:type="dcterms:W3CDTF">2020-05-08T06:18:35Z</dcterms:modified>
</cp:coreProperties>
</file>