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1" r:id="rId3"/>
    <p:sldId id="257" r:id="rId4"/>
    <p:sldId id="258" r:id="rId5"/>
    <p:sldId id="267" r:id="rId6"/>
    <p:sldId id="259" r:id="rId7"/>
    <p:sldId id="260" r:id="rId8"/>
    <p:sldId id="262" r:id="rId9"/>
    <p:sldId id="268"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58" d="100"/>
          <a:sy n="58" d="100"/>
        </p:scale>
        <p:origin x="-1056" y="-33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77B61B-EE08-4CB9-B85B-E0B713AA10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3EE5EDF0-4FD6-4409-8313-8C79447E8F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9112348E-4A1D-4DE5-8D57-746670DFF507}"/>
              </a:ext>
            </a:extLst>
          </p:cNvPr>
          <p:cNvSpPr>
            <a:spLocks noGrp="1"/>
          </p:cNvSpPr>
          <p:nvPr>
            <p:ph type="dt" sz="half" idx="10"/>
          </p:nvPr>
        </p:nvSpPr>
        <p:spPr/>
        <p:txBody>
          <a:bodyPr/>
          <a:lstStyle/>
          <a:p>
            <a:fld id="{97CD812C-34C8-4FBF-B11B-26E0FEF2C50A}" type="datetimeFigureOut">
              <a:rPr lang="en-US" smtClean="0"/>
              <a:pPr/>
              <a:t>4/27/2020</a:t>
            </a:fld>
            <a:endParaRPr lang="en-US"/>
          </a:p>
        </p:txBody>
      </p:sp>
      <p:sp>
        <p:nvSpPr>
          <p:cNvPr id="5" name="Footer Placeholder 4">
            <a:extLst>
              <a:ext uri="{FF2B5EF4-FFF2-40B4-BE49-F238E27FC236}">
                <a16:creationId xmlns="" xmlns:a16="http://schemas.microsoft.com/office/drawing/2014/main" id="{0B0C667D-9989-4B9B-9242-F24FF94C5B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72921AA-51BD-4F7A-BF45-EF2A1511C346}"/>
              </a:ext>
            </a:extLst>
          </p:cNvPr>
          <p:cNvSpPr>
            <a:spLocks noGrp="1"/>
          </p:cNvSpPr>
          <p:nvPr>
            <p:ph type="sldNum" sz="quarter" idx="12"/>
          </p:nvPr>
        </p:nvSpPr>
        <p:spPr/>
        <p:txBody>
          <a:bodyPr/>
          <a:lstStyle/>
          <a:p>
            <a:fld id="{0175B92A-2AE7-47FE-A54C-EF5C2AACD1EF}" type="slidenum">
              <a:rPr lang="en-US" smtClean="0"/>
              <a:pPr/>
              <a:t>‹#›</a:t>
            </a:fld>
            <a:endParaRPr lang="en-US"/>
          </a:p>
        </p:txBody>
      </p:sp>
    </p:spTree>
    <p:extLst>
      <p:ext uri="{BB962C8B-B14F-4D97-AF65-F5344CB8AC3E}">
        <p14:creationId xmlns:p14="http://schemas.microsoft.com/office/powerpoint/2010/main" xmlns="" val="3644968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53990C-BB91-4FAE-9B8E-924A899B89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587F541E-4B0D-451B-BAAD-7ECB1B7E44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4A6991E-A9A3-4F26-93CD-EA1FB7E5719D}"/>
              </a:ext>
            </a:extLst>
          </p:cNvPr>
          <p:cNvSpPr>
            <a:spLocks noGrp="1"/>
          </p:cNvSpPr>
          <p:nvPr>
            <p:ph type="dt" sz="half" idx="10"/>
          </p:nvPr>
        </p:nvSpPr>
        <p:spPr/>
        <p:txBody>
          <a:bodyPr/>
          <a:lstStyle/>
          <a:p>
            <a:fld id="{97CD812C-34C8-4FBF-B11B-26E0FEF2C50A}" type="datetimeFigureOut">
              <a:rPr lang="en-US" smtClean="0"/>
              <a:pPr/>
              <a:t>4/27/2020</a:t>
            </a:fld>
            <a:endParaRPr lang="en-US"/>
          </a:p>
        </p:txBody>
      </p:sp>
      <p:sp>
        <p:nvSpPr>
          <p:cNvPr id="5" name="Footer Placeholder 4">
            <a:extLst>
              <a:ext uri="{FF2B5EF4-FFF2-40B4-BE49-F238E27FC236}">
                <a16:creationId xmlns="" xmlns:a16="http://schemas.microsoft.com/office/drawing/2014/main" id="{859637A4-BE59-4D5C-B84B-08683EB7D2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E8327B4-E324-4E8F-9B87-AF1201883C3D}"/>
              </a:ext>
            </a:extLst>
          </p:cNvPr>
          <p:cNvSpPr>
            <a:spLocks noGrp="1"/>
          </p:cNvSpPr>
          <p:nvPr>
            <p:ph type="sldNum" sz="quarter" idx="12"/>
          </p:nvPr>
        </p:nvSpPr>
        <p:spPr/>
        <p:txBody>
          <a:bodyPr/>
          <a:lstStyle/>
          <a:p>
            <a:fld id="{0175B92A-2AE7-47FE-A54C-EF5C2AACD1EF}" type="slidenum">
              <a:rPr lang="en-US" smtClean="0"/>
              <a:pPr/>
              <a:t>‹#›</a:t>
            </a:fld>
            <a:endParaRPr lang="en-US"/>
          </a:p>
        </p:txBody>
      </p:sp>
    </p:spTree>
    <p:extLst>
      <p:ext uri="{BB962C8B-B14F-4D97-AF65-F5344CB8AC3E}">
        <p14:creationId xmlns:p14="http://schemas.microsoft.com/office/powerpoint/2010/main" xmlns="" val="3955643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83CA95A8-A3CA-40CB-8811-1A9809AD1C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C88D2411-88D2-4945-982D-0836EF6397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C2381F6-EDBE-46C8-9FB5-A3F2F7D67FC1}"/>
              </a:ext>
            </a:extLst>
          </p:cNvPr>
          <p:cNvSpPr>
            <a:spLocks noGrp="1"/>
          </p:cNvSpPr>
          <p:nvPr>
            <p:ph type="dt" sz="half" idx="10"/>
          </p:nvPr>
        </p:nvSpPr>
        <p:spPr/>
        <p:txBody>
          <a:bodyPr/>
          <a:lstStyle/>
          <a:p>
            <a:fld id="{97CD812C-34C8-4FBF-B11B-26E0FEF2C50A}" type="datetimeFigureOut">
              <a:rPr lang="en-US" smtClean="0"/>
              <a:pPr/>
              <a:t>4/27/2020</a:t>
            </a:fld>
            <a:endParaRPr lang="en-US"/>
          </a:p>
        </p:txBody>
      </p:sp>
      <p:sp>
        <p:nvSpPr>
          <p:cNvPr id="5" name="Footer Placeholder 4">
            <a:extLst>
              <a:ext uri="{FF2B5EF4-FFF2-40B4-BE49-F238E27FC236}">
                <a16:creationId xmlns="" xmlns:a16="http://schemas.microsoft.com/office/drawing/2014/main" id="{DBAACAF6-92EE-42EE-BE2D-5C705FF07B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C597DE9-4490-42D7-8D7E-417BD113FBE1}"/>
              </a:ext>
            </a:extLst>
          </p:cNvPr>
          <p:cNvSpPr>
            <a:spLocks noGrp="1"/>
          </p:cNvSpPr>
          <p:nvPr>
            <p:ph type="sldNum" sz="quarter" idx="12"/>
          </p:nvPr>
        </p:nvSpPr>
        <p:spPr/>
        <p:txBody>
          <a:bodyPr/>
          <a:lstStyle/>
          <a:p>
            <a:fld id="{0175B92A-2AE7-47FE-A54C-EF5C2AACD1EF}" type="slidenum">
              <a:rPr lang="en-US" smtClean="0"/>
              <a:pPr/>
              <a:t>‹#›</a:t>
            </a:fld>
            <a:endParaRPr lang="en-US"/>
          </a:p>
        </p:txBody>
      </p:sp>
    </p:spTree>
    <p:extLst>
      <p:ext uri="{BB962C8B-B14F-4D97-AF65-F5344CB8AC3E}">
        <p14:creationId xmlns:p14="http://schemas.microsoft.com/office/powerpoint/2010/main" xmlns="" val="1190151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D2F25E-4D69-462A-AF20-55C20504FF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7CA56FC-5458-4289-90D0-4D02355C10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486C182-2BE6-48EB-B6A3-349186C28E50}"/>
              </a:ext>
            </a:extLst>
          </p:cNvPr>
          <p:cNvSpPr>
            <a:spLocks noGrp="1"/>
          </p:cNvSpPr>
          <p:nvPr>
            <p:ph type="dt" sz="half" idx="10"/>
          </p:nvPr>
        </p:nvSpPr>
        <p:spPr/>
        <p:txBody>
          <a:bodyPr/>
          <a:lstStyle/>
          <a:p>
            <a:fld id="{97CD812C-34C8-4FBF-B11B-26E0FEF2C50A}" type="datetimeFigureOut">
              <a:rPr lang="en-US" smtClean="0"/>
              <a:pPr/>
              <a:t>4/27/2020</a:t>
            </a:fld>
            <a:endParaRPr lang="en-US"/>
          </a:p>
        </p:txBody>
      </p:sp>
      <p:sp>
        <p:nvSpPr>
          <p:cNvPr id="5" name="Footer Placeholder 4">
            <a:extLst>
              <a:ext uri="{FF2B5EF4-FFF2-40B4-BE49-F238E27FC236}">
                <a16:creationId xmlns="" xmlns:a16="http://schemas.microsoft.com/office/drawing/2014/main" id="{F6191A57-D433-44AA-A0DB-EE9C9AFFD0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0BC5069-70BE-4A29-BB09-5C853127CD00}"/>
              </a:ext>
            </a:extLst>
          </p:cNvPr>
          <p:cNvSpPr>
            <a:spLocks noGrp="1"/>
          </p:cNvSpPr>
          <p:nvPr>
            <p:ph type="sldNum" sz="quarter" idx="12"/>
          </p:nvPr>
        </p:nvSpPr>
        <p:spPr/>
        <p:txBody>
          <a:bodyPr/>
          <a:lstStyle/>
          <a:p>
            <a:fld id="{0175B92A-2AE7-47FE-A54C-EF5C2AACD1EF}" type="slidenum">
              <a:rPr lang="en-US" smtClean="0"/>
              <a:pPr/>
              <a:t>‹#›</a:t>
            </a:fld>
            <a:endParaRPr lang="en-US"/>
          </a:p>
        </p:txBody>
      </p:sp>
    </p:spTree>
    <p:extLst>
      <p:ext uri="{BB962C8B-B14F-4D97-AF65-F5344CB8AC3E}">
        <p14:creationId xmlns:p14="http://schemas.microsoft.com/office/powerpoint/2010/main" xmlns="" val="521960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3D46BC-2BE1-489E-A539-352A81B4FB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09B0E4F-C089-4454-944B-67B541ABC3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78CDA81A-AC24-40E4-8589-F2E2553DE37F}"/>
              </a:ext>
            </a:extLst>
          </p:cNvPr>
          <p:cNvSpPr>
            <a:spLocks noGrp="1"/>
          </p:cNvSpPr>
          <p:nvPr>
            <p:ph type="dt" sz="half" idx="10"/>
          </p:nvPr>
        </p:nvSpPr>
        <p:spPr/>
        <p:txBody>
          <a:bodyPr/>
          <a:lstStyle/>
          <a:p>
            <a:fld id="{97CD812C-34C8-4FBF-B11B-26E0FEF2C50A}" type="datetimeFigureOut">
              <a:rPr lang="en-US" smtClean="0"/>
              <a:pPr/>
              <a:t>4/27/2020</a:t>
            </a:fld>
            <a:endParaRPr lang="en-US"/>
          </a:p>
        </p:txBody>
      </p:sp>
      <p:sp>
        <p:nvSpPr>
          <p:cNvPr id="5" name="Footer Placeholder 4">
            <a:extLst>
              <a:ext uri="{FF2B5EF4-FFF2-40B4-BE49-F238E27FC236}">
                <a16:creationId xmlns="" xmlns:a16="http://schemas.microsoft.com/office/drawing/2014/main" id="{610C85B3-001B-4E96-A240-058E9B0CCF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AADABD6-2F95-417B-96DF-BD9A6084189D}"/>
              </a:ext>
            </a:extLst>
          </p:cNvPr>
          <p:cNvSpPr>
            <a:spLocks noGrp="1"/>
          </p:cNvSpPr>
          <p:nvPr>
            <p:ph type="sldNum" sz="quarter" idx="12"/>
          </p:nvPr>
        </p:nvSpPr>
        <p:spPr/>
        <p:txBody>
          <a:bodyPr/>
          <a:lstStyle/>
          <a:p>
            <a:fld id="{0175B92A-2AE7-47FE-A54C-EF5C2AACD1EF}" type="slidenum">
              <a:rPr lang="en-US" smtClean="0"/>
              <a:pPr/>
              <a:t>‹#›</a:t>
            </a:fld>
            <a:endParaRPr lang="en-US"/>
          </a:p>
        </p:txBody>
      </p:sp>
    </p:spTree>
    <p:extLst>
      <p:ext uri="{BB962C8B-B14F-4D97-AF65-F5344CB8AC3E}">
        <p14:creationId xmlns:p14="http://schemas.microsoft.com/office/powerpoint/2010/main" xmlns="" val="1352407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6AEA9F-6D1A-4613-B934-A7F97D719E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0C8E2D7-5365-48A3-88E3-A2FBC8866C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D6186615-A86E-4526-B737-07559EF6E3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A58A3521-1E56-4A80-97EA-406F9A0363B5}"/>
              </a:ext>
            </a:extLst>
          </p:cNvPr>
          <p:cNvSpPr>
            <a:spLocks noGrp="1"/>
          </p:cNvSpPr>
          <p:nvPr>
            <p:ph type="dt" sz="half" idx="10"/>
          </p:nvPr>
        </p:nvSpPr>
        <p:spPr/>
        <p:txBody>
          <a:bodyPr/>
          <a:lstStyle/>
          <a:p>
            <a:fld id="{97CD812C-34C8-4FBF-B11B-26E0FEF2C50A}" type="datetimeFigureOut">
              <a:rPr lang="en-US" smtClean="0"/>
              <a:pPr/>
              <a:t>4/27/2020</a:t>
            </a:fld>
            <a:endParaRPr lang="en-US"/>
          </a:p>
        </p:txBody>
      </p:sp>
      <p:sp>
        <p:nvSpPr>
          <p:cNvPr id="6" name="Footer Placeholder 5">
            <a:extLst>
              <a:ext uri="{FF2B5EF4-FFF2-40B4-BE49-F238E27FC236}">
                <a16:creationId xmlns="" xmlns:a16="http://schemas.microsoft.com/office/drawing/2014/main" id="{CEE8A7AA-3FCF-4E3A-8DBE-91AE314AD2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688EB4E-03D1-464F-B2FB-F492902B928A}"/>
              </a:ext>
            </a:extLst>
          </p:cNvPr>
          <p:cNvSpPr>
            <a:spLocks noGrp="1"/>
          </p:cNvSpPr>
          <p:nvPr>
            <p:ph type="sldNum" sz="quarter" idx="12"/>
          </p:nvPr>
        </p:nvSpPr>
        <p:spPr/>
        <p:txBody>
          <a:bodyPr/>
          <a:lstStyle/>
          <a:p>
            <a:fld id="{0175B92A-2AE7-47FE-A54C-EF5C2AACD1EF}" type="slidenum">
              <a:rPr lang="en-US" smtClean="0"/>
              <a:pPr/>
              <a:t>‹#›</a:t>
            </a:fld>
            <a:endParaRPr lang="en-US"/>
          </a:p>
        </p:txBody>
      </p:sp>
    </p:spTree>
    <p:extLst>
      <p:ext uri="{BB962C8B-B14F-4D97-AF65-F5344CB8AC3E}">
        <p14:creationId xmlns:p14="http://schemas.microsoft.com/office/powerpoint/2010/main" xmlns="" val="3830718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E18F17-310A-4830-A9DB-0C1452E4D7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A717BEF-2086-4824-89E9-5B47C3827E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426FC2C4-F446-4CC4-BFED-A0E068B35E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1C5BA2B1-2C8F-42C9-B5D2-2B29A6DF43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BF9864A9-4AA8-4643-8013-46C960C527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B8B1F11-6BC9-4196-AEE9-D8F0A824EBB5}"/>
              </a:ext>
            </a:extLst>
          </p:cNvPr>
          <p:cNvSpPr>
            <a:spLocks noGrp="1"/>
          </p:cNvSpPr>
          <p:nvPr>
            <p:ph type="dt" sz="half" idx="10"/>
          </p:nvPr>
        </p:nvSpPr>
        <p:spPr/>
        <p:txBody>
          <a:bodyPr/>
          <a:lstStyle/>
          <a:p>
            <a:fld id="{97CD812C-34C8-4FBF-B11B-26E0FEF2C50A}" type="datetimeFigureOut">
              <a:rPr lang="en-US" smtClean="0"/>
              <a:pPr/>
              <a:t>4/27/2020</a:t>
            </a:fld>
            <a:endParaRPr lang="en-US"/>
          </a:p>
        </p:txBody>
      </p:sp>
      <p:sp>
        <p:nvSpPr>
          <p:cNvPr id="8" name="Footer Placeholder 7">
            <a:extLst>
              <a:ext uri="{FF2B5EF4-FFF2-40B4-BE49-F238E27FC236}">
                <a16:creationId xmlns="" xmlns:a16="http://schemas.microsoft.com/office/drawing/2014/main" id="{ED85DFE8-14FC-43C4-9895-E09B2DBA45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EFE3163F-5D88-42C0-B59F-48107EA672BD}"/>
              </a:ext>
            </a:extLst>
          </p:cNvPr>
          <p:cNvSpPr>
            <a:spLocks noGrp="1"/>
          </p:cNvSpPr>
          <p:nvPr>
            <p:ph type="sldNum" sz="quarter" idx="12"/>
          </p:nvPr>
        </p:nvSpPr>
        <p:spPr/>
        <p:txBody>
          <a:bodyPr/>
          <a:lstStyle/>
          <a:p>
            <a:fld id="{0175B92A-2AE7-47FE-A54C-EF5C2AACD1EF}" type="slidenum">
              <a:rPr lang="en-US" smtClean="0"/>
              <a:pPr/>
              <a:t>‹#›</a:t>
            </a:fld>
            <a:endParaRPr lang="en-US"/>
          </a:p>
        </p:txBody>
      </p:sp>
    </p:spTree>
    <p:extLst>
      <p:ext uri="{BB962C8B-B14F-4D97-AF65-F5344CB8AC3E}">
        <p14:creationId xmlns:p14="http://schemas.microsoft.com/office/powerpoint/2010/main" xmlns="" val="1042494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F677E0-D442-4F8B-AD78-76E3B6876E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23F15BB5-651F-45AF-8C77-B95E6A27A513}"/>
              </a:ext>
            </a:extLst>
          </p:cNvPr>
          <p:cNvSpPr>
            <a:spLocks noGrp="1"/>
          </p:cNvSpPr>
          <p:nvPr>
            <p:ph type="dt" sz="half" idx="10"/>
          </p:nvPr>
        </p:nvSpPr>
        <p:spPr/>
        <p:txBody>
          <a:bodyPr/>
          <a:lstStyle/>
          <a:p>
            <a:fld id="{97CD812C-34C8-4FBF-B11B-26E0FEF2C50A}" type="datetimeFigureOut">
              <a:rPr lang="en-US" smtClean="0"/>
              <a:pPr/>
              <a:t>4/27/2020</a:t>
            </a:fld>
            <a:endParaRPr lang="en-US"/>
          </a:p>
        </p:txBody>
      </p:sp>
      <p:sp>
        <p:nvSpPr>
          <p:cNvPr id="4" name="Footer Placeholder 3">
            <a:extLst>
              <a:ext uri="{FF2B5EF4-FFF2-40B4-BE49-F238E27FC236}">
                <a16:creationId xmlns="" xmlns:a16="http://schemas.microsoft.com/office/drawing/2014/main" id="{1904A164-DC31-4626-9B1B-89E83D841F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BC4DF536-D8E7-414C-A40C-49E6CE4352A8}"/>
              </a:ext>
            </a:extLst>
          </p:cNvPr>
          <p:cNvSpPr>
            <a:spLocks noGrp="1"/>
          </p:cNvSpPr>
          <p:nvPr>
            <p:ph type="sldNum" sz="quarter" idx="12"/>
          </p:nvPr>
        </p:nvSpPr>
        <p:spPr/>
        <p:txBody>
          <a:bodyPr/>
          <a:lstStyle/>
          <a:p>
            <a:fld id="{0175B92A-2AE7-47FE-A54C-EF5C2AACD1EF}" type="slidenum">
              <a:rPr lang="en-US" smtClean="0"/>
              <a:pPr/>
              <a:t>‹#›</a:t>
            </a:fld>
            <a:endParaRPr lang="en-US"/>
          </a:p>
        </p:txBody>
      </p:sp>
    </p:spTree>
    <p:extLst>
      <p:ext uri="{BB962C8B-B14F-4D97-AF65-F5344CB8AC3E}">
        <p14:creationId xmlns:p14="http://schemas.microsoft.com/office/powerpoint/2010/main" xmlns="" val="401413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7D5AAD9D-E3DB-4EF4-85FB-89BBEBFB5357}"/>
              </a:ext>
            </a:extLst>
          </p:cNvPr>
          <p:cNvSpPr>
            <a:spLocks noGrp="1"/>
          </p:cNvSpPr>
          <p:nvPr>
            <p:ph type="dt" sz="half" idx="10"/>
          </p:nvPr>
        </p:nvSpPr>
        <p:spPr/>
        <p:txBody>
          <a:bodyPr/>
          <a:lstStyle/>
          <a:p>
            <a:fld id="{97CD812C-34C8-4FBF-B11B-26E0FEF2C50A}" type="datetimeFigureOut">
              <a:rPr lang="en-US" smtClean="0"/>
              <a:pPr/>
              <a:t>4/27/2020</a:t>
            </a:fld>
            <a:endParaRPr lang="en-US"/>
          </a:p>
        </p:txBody>
      </p:sp>
      <p:sp>
        <p:nvSpPr>
          <p:cNvPr id="3" name="Footer Placeholder 2">
            <a:extLst>
              <a:ext uri="{FF2B5EF4-FFF2-40B4-BE49-F238E27FC236}">
                <a16:creationId xmlns="" xmlns:a16="http://schemas.microsoft.com/office/drawing/2014/main" id="{14CB5139-E563-42BE-881E-B072303701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9DDFFF1F-ED38-4BD6-9960-B3F807C85E59}"/>
              </a:ext>
            </a:extLst>
          </p:cNvPr>
          <p:cNvSpPr>
            <a:spLocks noGrp="1"/>
          </p:cNvSpPr>
          <p:nvPr>
            <p:ph type="sldNum" sz="quarter" idx="12"/>
          </p:nvPr>
        </p:nvSpPr>
        <p:spPr/>
        <p:txBody>
          <a:bodyPr/>
          <a:lstStyle/>
          <a:p>
            <a:fld id="{0175B92A-2AE7-47FE-A54C-EF5C2AACD1EF}" type="slidenum">
              <a:rPr lang="en-US" smtClean="0"/>
              <a:pPr/>
              <a:t>‹#›</a:t>
            </a:fld>
            <a:endParaRPr lang="en-US"/>
          </a:p>
        </p:txBody>
      </p:sp>
    </p:spTree>
    <p:extLst>
      <p:ext uri="{BB962C8B-B14F-4D97-AF65-F5344CB8AC3E}">
        <p14:creationId xmlns:p14="http://schemas.microsoft.com/office/powerpoint/2010/main" xmlns="" val="2187396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008B61-54F0-47BC-843D-5E583BA113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AAE228C5-2CB0-430F-A994-9248C72B1A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15ACB50-E1B7-4AD7-9FB7-AB5F31BCE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C4C09BB-B97D-4639-B491-E28F67470283}"/>
              </a:ext>
            </a:extLst>
          </p:cNvPr>
          <p:cNvSpPr>
            <a:spLocks noGrp="1"/>
          </p:cNvSpPr>
          <p:nvPr>
            <p:ph type="dt" sz="half" idx="10"/>
          </p:nvPr>
        </p:nvSpPr>
        <p:spPr/>
        <p:txBody>
          <a:bodyPr/>
          <a:lstStyle/>
          <a:p>
            <a:fld id="{97CD812C-34C8-4FBF-B11B-26E0FEF2C50A}" type="datetimeFigureOut">
              <a:rPr lang="en-US" smtClean="0"/>
              <a:pPr/>
              <a:t>4/27/2020</a:t>
            </a:fld>
            <a:endParaRPr lang="en-US"/>
          </a:p>
        </p:txBody>
      </p:sp>
      <p:sp>
        <p:nvSpPr>
          <p:cNvPr id="6" name="Footer Placeholder 5">
            <a:extLst>
              <a:ext uri="{FF2B5EF4-FFF2-40B4-BE49-F238E27FC236}">
                <a16:creationId xmlns="" xmlns:a16="http://schemas.microsoft.com/office/drawing/2014/main" id="{B9A1C811-EFBC-4BC2-A6F4-A0E84DDA31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2D776D2-BFB2-4ACC-945F-7896C5C217D9}"/>
              </a:ext>
            </a:extLst>
          </p:cNvPr>
          <p:cNvSpPr>
            <a:spLocks noGrp="1"/>
          </p:cNvSpPr>
          <p:nvPr>
            <p:ph type="sldNum" sz="quarter" idx="12"/>
          </p:nvPr>
        </p:nvSpPr>
        <p:spPr/>
        <p:txBody>
          <a:bodyPr/>
          <a:lstStyle/>
          <a:p>
            <a:fld id="{0175B92A-2AE7-47FE-A54C-EF5C2AACD1EF}" type="slidenum">
              <a:rPr lang="en-US" smtClean="0"/>
              <a:pPr/>
              <a:t>‹#›</a:t>
            </a:fld>
            <a:endParaRPr lang="en-US"/>
          </a:p>
        </p:txBody>
      </p:sp>
    </p:spTree>
    <p:extLst>
      <p:ext uri="{BB962C8B-B14F-4D97-AF65-F5344CB8AC3E}">
        <p14:creationId xmlns:p14="http://schemas.microsoft.com/office/powerpoint/2010/main" xmlns="" val="1529342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D65400-B622-461C-9DF6-C11B215944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3FF38065-07D3-4B1F-B16D-7B082E6AC3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AB7984D-C696-49A7-BCCD-D65398D82C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3F20D40-0F59-4084-A64D-B8633FEB22A7}"/>
              </a:ext>
            </a:extLst>
          </p:cNvPr>
          <p:cNvSpPr>
            <a:spLocks noGrp="1"/>
          </p:cNvSpPr>
          <p:nvPr>
            <p:ph type="dt" sz="half" idx="10"/>
          </p:nvPr>
        </p:nvSpPr>
        <p:spPr/>
        <p:txBody>
          <a:bodyPr/>
          <a:lstStyle/>
          <a:p>
            <a:fld id="{97CD812C-34C8-4FBF-B11B-26E0FEF2C50A}" type="datetimeFigureOut">
              <a:rPr lang="en-US" smtClean="0"/>
              <a:pPr/>
              <a:t>4/27/2020</a:t>
            </a:fld>
            <a:endParaRPr lang="en-US"/>
          </a:p>
        </p:txBody>
      </p:sp>
      <p:sp>
        <p:nvSpPr>
          <p:cNvPr id="6" name="Footer Placeholder 5">
            <a:extLst>
              <a:ext uri="{FF2B5EF4-FFF2-40B4-BE49-F238E27FC236}">
                <a16:creationId xmlns="" xmlns:a16="http://schemas.microsoft.com/office/drawing/2014/main" id="{222254C8-FC79-4EAF-9F1B-445FF89A5F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00B66AC-521F-470A-8EDF-2CC26B97FDE9}"/>
              </a:ext>
            </a:extLst>
          </p:cNvPr>
          <p:cNvSpPr>
            <a:spLocks noGrp="1"/>
          </p:cNvSpPr>
          <p:nvPr>
            <p:ph type="sldNum" sz="quarter" idx="12"/>
          </p:nvPr>
        </p:nvSpPr>
        <p:spPr/>
        <p:txBody>
          <a:bodyPr/>
          <a:lstStyle/>
          <a:p>
            <a:fld id="{0175B92A-2AE7-47FE-A54C-EF5C2AACD1EF}" type="slidenum">
              <a:rPr lang="en-US" smtClean="0"/>
              <a:pPr/>
              <a:t>‹#›</a:t>
            </a:fld>
            <a:endParaRPr lang="en-US"/>
          </a:p>
        </p:txBody>
      </p:sp>
    </p:spTree>
    <p:extLst>
      <p:ext uri="{BB962C8B-B14F-4D97-AF65-F5344CB8AC3E}">
        <p14:creationId xmlns:p14="http://schemas.microsoft.com/office/powerpoint/2010/main" xmlns="" val="1368787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7C70774-9FB9-4D98-91B7-8BC577ED15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7305485-9A77-405F-82BF-132B52AAA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C992FBD-D8AD-4562-9645-06DBFB4BFD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CD812C-34C8-4FBF-B11B-26E0FEF2C50A}" type="datetimeFigureOut">
              <a:rPr lang="en-US" smtClean="0"/>
              <a:pPr/>
              <a:t>4/27/2020</a:t>
            </a:fld>
            <a:endParaRPr lang="en-US"/>
          </a:p>
        </p:txBody>
      </p:sp>
      <p:sp>
        <p:nvSpPr>
          <p:cNvPr id="5" name="Footer Placeholder 4">
            <a:extLst>
              <a:ext uri="{FF2B5EF4-FFF2-40B4-BE49-F238E27FC236}">
                <a16:creationId xmlns="" xmlns:a16="http://schemas.microsoft.com/office/drawing/2014/main" id="{788C1EF7-E800-4B3F-AD1D-4B475AA141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4DB4D6B2-458D-4FE7-B533-E94E14349D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75B92A-2AE7-47FE-A54C-EF5C2AACD1EF}" type="slidenum">
              <a:rPr lang="en-US" smtClean="0"/>
              <a:pPr/>
              <a:t>‹#›</a:t>
            </a:fld>
            <a:endParaRPr lang="en-US"/>
          </a:p>
        </p:txBody>
      </p:sp>
    </p:spTree>
    <p:extLst>
      <p:ext uri="{BB962C8B-B14F-4D97-AF65-F5344CB8AC3E}">
        <p14:creationId xmlns:p14="http://schemas.microsoft.com/office/powerpoint/2010/main" xmlns="" val="1445167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04AE66-3995-4944-A6AE-F41BBB95FA26}"/>
              </a:ext>
            </a:extLst>
          </p:cNvPr>
          <p:cNvSpPr>
            <a:spLocks noGrp="1"/>
          </p:cNvSpPr>
          <p:nvPr>
            <p:ph type="title"/>
          </p:nvPr>
        </p:nvSpPr>
        <p:spPr/>
        <p:txBody>
          <a:bodyPr/>
          <a:lstStyle/>
          <a:p>
            <a:pPr algn="ctr"/>
            <a:r>
              <a:rPr lang="sr-Cyrl-RS" sz="2800" dirty="0">
                <a:solidFill>
                  <a:prstClr val="black"/>
                </a:solidFill>
                <a:latin typeface="Arial" panose="020B0604020202020204" pitchFamily="34" charset="0"/>
                <a:cs typeface="Arial" panose="020B0604020202020204" pitchFamily="34" charset="0"/>
              </a:rPr>
              <a:t>„НИШТА НА ОВОМЕ ПЛАНЕТУ НЕМА ВЕЋУ ЦИЈЕНУ </a:t>
            </a:r>
            <a:br>
              <a:rPr lang="sr-Cyrl-RS" sz="2800" dirty="0">
                <a:solidFill>
                  <a:prstClr val="black"/>
                </a:solidFill>
                <a:latin typeface="Arial" panose="020B0604020202020204" pitchFamily="34" charset="0"/>
                <a:cs typeface="Arial" panose="020B0604020202020204" pitchFamily="34" charset="0"/>
              </a:rPr>
            </a:br>
            <a:r>
              <a:rPr lang="sr-Cyrl-RS" sz="2800" dirty="0">
                <a:solidFill>
                  <a:prstClr val="black"/>
                </a:solidFill>
                <a:latin typeface="Arial" panose="020B0604020202020204" pitchFamily="34" charset="0"/>
                <a:cs typeface="Arial" panose="020B0604020202020204" pitchFamily="34" charset="0"/>
              </a:rPr>
              <a:t>ОД ПРАВОГ ПРИЈАТЕЉСТВА“, ТОМА АКВИНСКИ</a:t>
            </a:r>
            <a:endParaRPr lang="en-US" dirty="0"/>
          </a:p>
        </p:txBody>
      </p:sp>
      <p:sp>
        <p:nvSpPr>
          <p:cNvPr id="3" name="Content Placeholder 2">
            <a:extLst>
              <a:ext uri="{FF2B5EF4-FFF2-40B4-BE49-F238E27FC236}">
                <a16:creationId xmlns="" xmlns:a16="http://schemas.microsoft.com/office/drawing/2014/main" id="{562287ED-89B2-46EF-A2D3-81EC6D272992}"/>
              </a:ext>
            </a:extLst>
          </p:cNvPr>
          <p:cNvSpPr>
            <a:spLocks noGrp="1"/>
          </p:cNvSpPr>
          <p:nvPr>
            <p:ph idx="1"/>
          </p:nvPr>
        </p:nvSpPr>
        <p:spPr>
          <a:xfrm>
            <a:off x="838200" y="1825625"/>
            <a:ext cx="10515600" cy="1325563"/>
          </a:xfrm>
        </p:spPr>
        <p:txBody>
          <a:bodyPr>
            <a:normAutofit/>
          </a:bodyPr>
          <a:lstStyle/>
          <a:p>
            <a:pPr marL="0" indent="0" algn="ctr">
              <a:buNone/>
            </a:pPr>
            <a:r>
              <a:rPr lang="sr-Cyrl-RS" sz="3600" b="1" dirty="0">
                <a:solidFill>
                  <a:prstClr val="black"/>
                </a:solidFill>
                <a:latin typeface="Arial" panose="020B0604020202020204" pitchFamily="34" charset="0"/>
                <a:ea typeface="+mj-ea"/>
                <a:cs typeface="Arial" panose="020B0604020202020204" pitchFamily="34" charset="0"/>
              </a:rPr>
              <a:t>„ЛЕДЕНА ГОРА“ </a:t>
            </a:r>
            <a:br>
              <a:rPr lang="sr-Cyrl-RS" sz="3600" b="1" dirty="0">
                <a:solidFill>
                  <a:prstClr val="black"/>
                </a:solidFill>
                <a:latin typeface="Arial" panose="020B0604020202020204" pitchFamily="34" charset="0"/>
                <a:ea typeface="+mj-ea"/>
                <a:cs typeface="Arial" panose="020B0604020202020204" pitchFamily="34" charset="0"/>
              </a:rPr>
            </a:br>
            <a:r>
              <a:rPr lang="sr-Cyrl-RS" sz="3600" b="1" dirty="0">
                <a:solidFill>
                  <a:prstClr val="black"/>
                </a:solidFill>
                <a:latin typeface="Arial" panose="020B0604020202020204" pitchFamily="34" charset="0"/>
                <a:ea typeface="+mj-ea"/>
                <a:cs typeface="Arial" panose="020B0604020202020204" pitchFamily="34" charset="0"/>
              </a:rPr>
              <a:t>Ахмет </a:t>
            </a:r>
            <a:r>
              <a:rPr lang="sr-Cyrl-RS" sz="3600" b="1" dirty="0" err="1">
                <a:solidFill>
                  <a:prstClr val="black"/>
                </a:solidFill>
                <a:latin typeface="Arial" panose="020B0604020202020204" pitchFamily="34" charset="0"/>
                <a:ea typeface="+mj-ea"/>
                <a:cs typeface="Arial" panose="020B0604020202020204" pitchFamily="34" charset="0"/>
              </a:rPr>
              <a:t>Хромаџић</a:t>
            </a:r>
            <a:endParaRPr lang="en-US" sz="3600" dirty="0"/>
          </a:p>
        </p:txBody>
      </p:sp>
      <p:pic>
        <p:nvPicPr>
          <p:cNvPr id="4" name="Picture 3">
            <a:extLst>
              <a:ext uri="{FF2B5EF4-FFF2-40B4-BE49-F238E27FC236}">
                <a16:creationId xmlns="" xmlns:a16="http://schemas.microsoft.com/office/drawing/2014/main" id="{800CAB33-7203-4645-AD7C-279D5E165FC1}"/>
              </a:ext>
            </a:extLst>
          </p:cNvPr>
          <p:cNvPicPr>
            <a:picLocks noChangeAspect="1"/>
          </p:cNvPicPr>
          <p:nvPr/>
        </p:nvPicPr>
        <p:blipFill>
          <a:blip r:embed="rId2" cstate="print"/>
          <a:stretch>
            <a:fillRect/>
          </a:stretch>
        </p:blipFill>
        <p:spPr>
          <a:xfrm>
            <a:off x="3720918" y="3286125"/>
            <a:ext cx="5035732" cy="2786113"/>
          </a:xfrm>
          <a:prstGeom prst="rect">
            <a:avLst/>
          </a:prstGeom>
        </p:spPr>
      </p:pic>
    </p:spTree>
    <p:extLst>
      <p:ext uri="{BB962C8B-B14F-4D97-AF65-F5344CB8AC3E}">
        <p14:creationId xmlns:p14="http://schemas.microsoft.com/office/powerpoint/2010/main" xmlns="" val="265547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3000"/>
                                  </p:stCondLst>
                                  <p:childTnLst>
                                    <p:set>
                                      <p:cBhvr>
                                        <p:cTn id="10" dur="1" fill="hold">
                                          <p:stCondLst>
                                            <p:cond delay="2999"/>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29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9C594E53-354D-474B-908A-9B5431273234}"/>
              </a:ext>
            </a:extLst>
          </p:cNvPr>
          <p:cNvPicPr>
            <a:picLocks noChangeAspect="1"/>
          </p:cNvPicPr>
          <p:nvPr/>
        </p:nvPicPr>
        <p:blipFill>
          <a:blip r:embed="rId2" cstate="print"/>
          <a:stretch>
            <a:fillRect/>
          </a:stretch>
        </p:blipFill>
        <p:spPr>
          <a:xfrm>
            <a:off x="718458" y="494522"/>
            <a:ext cx="10636897" cy="5868956"/>
          </a:xfrm>
          <a:prstGeom prst="rect">
            <a:avLst/>
          </a:prstGeom>
        </p:spPr>
      </p:pic>
      <p:sp>
        <p:nvSpPr>
          <p:cNvPr id="5" name="Title 4">
            <a:extLst>
              <a:ext uri="{FF2B5EF4-FFF2-40B4-BE49-F238E27FC236}">
                <a16:creationId xmlns="" xmlns:a16="http://schemas.microsoft.com/office/drawing/2014/main" id="{7EAB99F5-289F-4784-B25B-27C2DF0C10DC}"/>
              </a:ext>
            </a:extLst>
          </p:cNvPr>
          <p:cNvSpPr>
            <a:spLocks noGrp="1"/>
          </p:cNvSpPr>
          <p:nvPr>
            <p:ph type="ctrTitle"/>
          </p:nvPr>
        </p:nvSpPr>
        <p:spPr/>
        <p:txBody>
          <a:bodyPr>
            <a:normAutofit/>
          </a:bodyPr>
          <a:lstStyle/>
          <a:p>
            <a:r>
              <a:rPr lang="sr-Cyrl-RS" sz="2800" dirty="0">
                <a:latin typeface="Arial" panose="020B0604020202020204" pitchFamily="34" charset="0"/>
                <a:cs typeface="Arial" panose="020B0604020202020204" pitchFamily="34" charset="0"/>
              </a:rPr>
              <a:t>Задатак за самосталан рад</a:t>
            </a:r>
            <a:r>
              <a:rPr lang="sr-Latn-BA" sz="2800" dirty="0">
                <a:latin typeface="Arial" panose="020B0604020202020204" pitchFamily="34" charset="0"/>
                <a:cs typeface="Arial" panose="020B0604020202020204" pitchFamily="34" charset="0"/>
              </a:rPr>
              <a:t>:</a:t>
            </a:r>
            <a:br>
              <a:rPr lang="sr-Latn-BA" sz="2800" dirty="0">
                <a:latin typeface="Arial" panose="020B0604020202020204" pitchFamily="34" charset="0"/>
                <a:cs typeface="Arial" panose="020B0604020202020204" pitchFamily="34" charset="0"/>
              </a:rPr>
            </a:br>
            <a:r>
              <a:rPr lang="sr-Latn-BA" sz="2800" dirty="0">
                <a:latin typeface="Arial" panose="020B0604020202020204" pitchFamily="34" charset="0"/>
                <a:cs typeface="Arial" panose="020B0604020202020204" pitchFamily="34" charset="0"/>
              </a:rPr>
              <a:t/>
            </a:r>
            <a:br>
              <a:rPr lang="sr-Latn-BA" sz="2800" dirty="0">
                <a:latin typeface="Arial" panose="020B0604020202020204" pitchFamily="34" charset="0"/>
                <a:cs typeface="Arial" panose="020B0604020202020204" pitchFamily="34" charset="0"/>
              </a:rPr>
            </a:br>
            <a:r>
              <a:rPr lang="sr-Cyrl-RS" sz="2800" b="1" dirty="0">
                <a:latin typeface="Arial" panose="020B0604020202020204" pitchFamily="34" charset="0"/>
                <a:cs typeface="Arial" panose="020B0604020202020204" pitchFamily="34" charset="0"/>
              </a:rPr>
              <a:t>Научите изражајно читати причу!</a:t>
            </a:r>
            <a:r>
              <a:rPr lang="sr-Latn-BA" sz="2800" b="1" dirty="0">
                <a:latin typeface="Arial" panose="020B0604020202020204" pitchFamily="34" charset="0"/>
                <a:cs typeface="Arial" panose="020B0604020202020204" pitchFamily="34" charset="0"/>
              </a:rPr>
              <a:t/>
            </a:r>
            <a:br>
              <a:rPr lang="sr-Latn-BA" sz="2800" b="1" dirty="0">
                <a:latin typeface="Arial" panose="020B0604020202020204" pitchFamily="34" charset="0"/>
                <a:cs typeface="Arial" panose="020B0604020202020204" pitchFamily="34" charset="0"/>
              </a:rPr>
            </a:br>
            <a:r>
              <a:rPr lang="sr-Latn-BA" sz="2800" b="1" dirty="0">
                <a:latin typeface="Arial" panose="020B0604020202020204" pitchFamily="34" charset="0"/>
                <a:cs typeface="Arial" panose="020B0604020202020204" pitchFamily="34" charset="0"/>
              </a:rPr>
              <a:t/>
            </a:r>
            <a:br>
              <a:rPr lang="sr-Latn-BA" sz="2800" b="1" dirty="0">
                <a:latin typeface="Arial" panose="020B0604020202020204" pitchFamily="34" charset="0"/>
                <a:cs typeface="Arial" panose="020B0604020202020204" pitchFamily="34" charset="0"/>
              </a:rPr>
            </a:b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21245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A2C67-1C6C-410A-9B32-24B260943F0E}"/>
              </a:ext>
            </a:extLst>
          </p:cNvPr>
          <p:cNvSpPr>
            <a:spLocks noGrp="1"/>
          </p:cNvSpPr>
          <p:nvPr>
            <p:ph type="ctrTitle"/>
          </p:nvPr>
        </p:nvSpPr>
        <p:spPr>
          <a:xfrm>
            <a:off x="0" y="0"/>
            <a:ext cx="12192000" cy="6858000"/>
          </a:xfrm>
          <a:solidFill>
            <a:schemeClr val="accent6">
              <a:lumMod val="75000"/>
            </a:schemeClr>
          </a:solidFill>
        </p:spPr>
        <p:txBody>
          <a:bodyPr>
            <a:normAutofit fontScale="90000"/>
          </a:bodyPr>
          <a:lstStyle/>
          <a:p>
            <a:pPr algn="l">
              <a:spcBef>
                <a:spcPts val="300"/>
              </a:spcBef>
              <a:spcAft>
                <a:spcPts val="300"/>
              </a:spcAft>
            </a:pPr>
            <a:r>
              <a:rPr lang="sr-Cyrl-RS" sz="2800" dirty="0">
                <a:latin typeface="Arial" panose="020B0604020202020204" pitchFamily="34" charset="0"/>
                <a:cs typeface="Arial" panose="020B0604020202020204" pitchFamily="34" charset="0"/>
              </a:rPr>
              <a:t>				</a:t>
            </a:r>
            <a:r>
              <a:rPr lang="sr-Cyrl-RS" sz="3100" u="sng" dirty="0" err="1">
                <a:latin typeface="Arial" panose="020B0604020202020204" pitchFamily="34" charset="0"/>
                <a:cs typeface="Arial" panose="020B0604020202020204" pitchFamily="34" charset="0"/>
              </a:rPr>
              <a:t>Биљешке</a:t>
            </a:r>
            <a:r>
              <a:rPr lang="sr-Cyrl-RS" sz="3100" u="sng" dirty="0">
                <a:latin typeface="Arial" panose="020B0604020202020204" pitchFamily="34" charset="0"/>
                <a:cs typeface="Arial" panose="020B0604020202020204" pitchFamily="34" charset="0"/>
              </a:rPr>
              <a:t> о писцу:</a:t>
            </a:r>
            <a:br>
              <a:rPr lang="sr-Cyrl-RS" sz="3100" u="sng" dirty="0">
                <a:latin typeface="Arial" panose="020B0604020202020204" pitchFamily="34" charset="0"/>
                <a:cs typeface="Arial" panose="020B0604020202020204" pitchFamily="34" charset="0"/>
              </a:rPr>
            </a:br>
            <a:r>
              <a:rPr lang="sr-Cyrl-RS" sz="3100" dirty="0">
                <a:latin typeface="Arial" panose="020B0604020202020204" pitchFamily="34" charset="0"/>
                <a:cs typeface="Arial" panose="020B0604020202020204" pitchFamily="34" charset="0"/>
              </a:rPr>
              <a:t>				</a:t>
            </a:r>
            <a:r>
              <a:rPr lang="sr-Cyrl-RS" sz="3100" b="1" dirty="0">
                <a:latin typeface="Arial" panose="020B0604020202020204" pitchFamily="34" charset="0"/>
                <a:cs typeface="Arial" panose="020B0604020202020204" pitchFamily="34" charset="0"/>
              </a:rPr>
              <a:t>Ахмет </a:t>
            </a:r>
            <a:r>
              <a:rPr lang="sr-Cyrl-RS" sz="3100" b="1" dirty="0" err="1">
                <a:latin typeface="Arial" panose="020B0604020202020204" pitchFamily="34" charset="0"/>
                <a:cs typeface="Arial" panose="020B0604020202020204" pitchFamily="34" charset="0"/>
              </a:rPr>
              <a:t>Хромаџић</a:t>
            </a:r>
            <a:r>
              <a:rPr lang="sr-Cyrl-RS" sz="3100" b="1" dirty="0">
                <a:latin typeface="Arial" panose="020B0604020202020204" pitchFamily="34" charset="0"/>
                <a:cs typeface="Arial" panose="020B0604020202020204" pitchFamily="34" charset="0"/>
              </a:rPr>
              <a:t> </a:t>
            </a:r>
            <a:r>
              <a:rPr lang="sr-Cyrl-RS" sz="3100" dirty="0">
                <a:latin typeface="Arial" panose="020B0604020202020204" pitchFamily="34" charset="0"/>
                <a:cs typeface="Arial" panose="020B0604020202020204" pitchFamily="34" charset="0"/>
              </a:rPr>
              <a:t>је истакнути босанско -						херцеговачки писац,</a:t>
            </a:r>
            <a:r>
              <a:rPr lang="sr-Latn-BA" sz="3100" dirty="0">
                <a:latin typeface="Arial" panose="020B0604020202020204" pitchFamily="34" charset="0"/>
                <a:cs typeface="Arial" panose="020B0604020202020204" pitchFamily="34" charset="0"/>
              </a:rPr>
              <a:t> </a:t>
            </a:r>
            <a:r>
              <a:rPr lang="sr-Cyrl-RS" sz="3100" dirty="0">
                <a:latin typeface="Arial" panose="020B0604020202020204" pitchFamily="34" charset="0"/>
                <a:cs typeface="Arial" panose="020B0604020202020204" pitchFamily="34" charset="0"/>
              </a:rPr>
              <a:t>који је рођен 11.</a:t>
            </a:r>
            <a:r>
              <a:rPr lang="sr-Latn-BA" sz="3100" dirty="0">
                <a:latin typeface="Arial" panose="020B0604020202020204" pitchFamily="34" charset="0"/>
                <a:cs typeface="Arial" panose="020B0604020202020204" pitchFamily="34" charset="0"/>
              </a:rPr>
              <a:t> </a:t>
            </a:r>
            <a:r>
              <a:rPr lang="sr-Cyrl-RS" sz="3100" dirty="0">
                <a:latin typeface="Arial" panose="020B0604020202020204" pitchFamily="34" charset="0"/>
                <a:cs typeface="Arial" panose="020B0604020202020204" pitchFamily="34" charset="0"/>
              </a:rPr>
              <a:t>октобра 					1923. у </a:t>
            </a:r>
            <a:r>
              <a:rPr lang="sr-Cyrl-RS" sz="3100" dirty="0" err="1">
                <a:latin typeface="Arial" panose="020B0604020202020204" pitchFamily="34" charset="0"/>
                <a:cs typeface="Arial" panose="020B0604020202020204" pitchFamily="34" charset="0"/>
              </a:rPr>
              <a:t>Бјелају</a:t>
            </a:r>
            <a:r>
              <a:rPr lang="sr-Cyrl-RS" sz="3100" dirty="0">
                <a:latin typeface="Arial" panose="020B0604020202020204" pitchFamily="34" charset="0"/>
                <a:cs typeface="Arial" panose="020B0604020202020204" pitchFamily="34" charset="0"/>
              </a:rPr>
              <a:t> код Босанског Петровца. Писао је 				</a:t>
            </a:r>
            <a:r>
              <a:rPr lang="sr-Cyrl-RS" sz="3100" dirty="0" err="1">
                <a:latin typeface="Arial" panose="020B0604020202020204" pitchFamily="34" charset="0"/>
                <a:cs typeface="Arial" panose="020B0604020202020204" pitchFamily="34" charset="0"/>
              </a:rPr>
              <a:t>приповијетке</a:t>
            </a:r>
            <a:r>
              <a:rPr lang="sr-Cyrl-RS" sz="3100" dirty="0">
                <a:latin typeface="Arial" panose="020B0604020202020204" pitchFamily="34" charset="0"/>
                <a:cs typeface="Arial" panose="020B0604020202020204" pitchFamily="34" charset="0"/>
              </a:rPr>
              <a:t> и романе за </a:t>
            </a:r>
            <a:r>
              <a:rPr lang="sr-Cyrl-RS" sz="3100" dirty="0" err="1">
                <a:latin typeface="Arial" panose="020B0604020202020204" pitchFamily="34" charset="0"/>
                <a:cs typeface="Arial" panose="020B0604020202020204" pitchFamily="34" charset="0"/>
              </a:rPr>
              <a:t>дјецу</a:t>
            </a:r>
            <a:r>
              <a:rPr lang="sr-Cyrl-RS" sz="3100" dirty="0">
                <a:latin typeface="Arial" panose="020B0604020202020204" pitchFamily="34" charset="0"/>
                <a:cs typeface="Arial" panose="020B0604020202020204" pitchFamily="34" charset="0"/>
              </a:rPr>
              <a:t> и одрасле. Умро 					је 1. јануара 2003. Његова најистакнутија </a:t>
            </a:r>
            <a:r>
              <a:rPr lang="sr-Cyrl-RS" sz="3100" dirty="0" err="1">
                <a:latin typeface="Arial" panose="020B0604020202020204" pitchFamily="34" charset="0"/>
                <a:cs typeface="Arial" panose="020B0604020202020204" pitchFamily="34" charset="0"/>
              </a:rPr>
              <a:t>дјела</a:t>
            </a:r>
            <a:r>
              <a:rPr lang="sr-Cyrl-RS" sz="3100" dirty="0">
                <a:latin typeface="Arial" panose="020B0604020202020204" pitchFamily="34" charset="0"/>
                <a:cs typeface="Arial" panose="020B0604020202020204" pitchFamily="34" charset="0"/>
              </a:rPr>
              <a:t> за 				</a:t>
            </a:r>
            <a:r>
              <a:rPr lang="sr-Cyrl-RS" sz="3100" dirty="0" err="1">
                <a:latin typeface="Arial" panose="020B0604020202020204" pitchFamily="34" charset="0"/>
                <a:cs typeface="Arial" panose="020B0604020202020204" pitchFamily="34" charset="0"/>
              </a:rPr>
              <a:t>дјецу</a:t>
            </a:r>
            <a:r>
              <a:rPr lang="sr-Cyrl-RS" sz="3100" dirty="0">
                <a:latin typeface="Arial" panose="020B0604020202020204" pitchFamily="34" charset="0"/>
                <a:cs typeface="Arial" panose="020B0604020202020204" pitchFamily="34" charset="0"/>
              </a:rPr>
              <a:t> су:</a:t>
            </a:r>
            <a:br>
              <a:rPr lang="sr-Cyrl-RS" sz="3100" dirty="0">
                <a:latin typeface="Arial" panose="020B0604020202020204" pitchFamily="34" charset="0"/>
                <a:cs typeface="Arial" panose="020B0604020202020204" pitchFamily="34" charset="0"/>
              </a:rPr>
            </a:br>
            <a:r>
              <a:rPr lang="sr-Cyrl-RS" sz="2800" dirty="0">
                <a:latin typeface="Arial" panose="020B0604020202020204" pitchFamily="34" charset="0"/>
                <a:cs typeface="Arial" panose="020B0604020202020204" pitchFamily="34" charset="0"/>
              </a:rPr>
              <a:t/>
            </a:r>
            <a:br>
              <a:rPr lang="sr-Cyrl-RS" sz="2800" dirty="0">
                <a:latin typeface="Arial" panose="020B0604020202020204" pitchFamily="34" charset="0"/>
                <a:cs typeface="Arial" panose="020B0604020202020204" pitchFamily="34" charset="0"/>
              </a:rPr>
            </a:br>
            <a:r>
              <a:rPr lang="sr-Cyrl-RS" sz="2800" dirty="0">
                <a:latin typeface="Arial" panose="020B0604020202020204" pitchFamily="34" charset="0"/>
                <a:cs typeface="Arial" panose="020B0604020202020204" pitchFamily="34" charset="0"/>
              </a:rPr>
              <a:t/>
            </a:r>
            <a:br>
              <a:rPr lang="sr-Cyrl-RS" sz="2800" dirty="0">
                <a:latin typeface="Arial" panose="020B0604020202020204" pitchFamily="34" charset="0"/>
                <a:cs typeface="Arial" panose="020B0604020202020204" pitchFamily="34" charset="0"/>
              </a:rPr>
            </a:br>
            <a:r>
              <a:rPr lang="sr-Cyrl-RS" sz="2800" dirty="0">
                <a:latin typeface="Arial" panose="020B0604020202020204" pitchFamily="34" charset="0"/>
                <a:cs typeface="Arial" panose="020B0604020202020204" pitchFamily="34" charset="0"/>
              </a:rPr>
              <a:t/>
            </a:r>
            <a:br>
              <a:rPr lang="sr-Cyrl-RS" sz="2800" dirty="0">
                <a:latin typeface="Arial" panose="020B0604020202020204" pitchFamily="34" charset="0"/>
                <a:cs typeface="Arial" panose="020B0604020202020204" pitchFamily="34" charset="0"/>
              </a:rPr>
            </a:br>
            <a:r>
              <a:rPr lang="sr-Cyrl-RS" sz="2800" dirty="0">
                <a:latin typeface="Arial" panose="020B0604020202020204" pitchFamily="34" charset="0"/>
                <a:cs typeface="Arial" panose="020B0604020202020204" pitchFamily="34" charset="0"/>
              </a:rPr>
              <a:t/>
            </a:r>
            <a:br>
              <a:rPr lang="sr-Cyrl-RS" sz="2800" dirty="0">
                <a:latin typeface="Arial" panose="020B0604020202020204" pitchFamily="34" charset="0"/>
                <a:cs typeface="Arial" panose="020B0604020202020204" pitchFamily="34" charset="0"/>
              </a:rPr>
            </a:br>
            <a:r>
              <a:rPr lang="sr-Cyrl-RS" sz="2800" dirty="0">
                <a:latin typeface="Arial" panose="020B0604020202020204" pitchFamily="34" charset="0"/>
                <a:cs typeface="Arial" panose="020B0604020202020204" pitchFamily="34" charset="0"/>
              </a:rPr>
              <a:t/>
            </a:r>
            <a:br>
              <a:rPr lang="sr-Cyrl-RS" sz="2800" dirty="0">
                <a:latin typeface="Arial" panose="020B0604020202020204" pitchFamily="34" charset="0"/>
                <a:cs typeface="Arial" panose="020B0604020202020204" pitchFamily="34" charset="0"/>
              </a:rPr>
            </a:br>
            <a:r>
              <a:rPr lang="sr-Cyrl-RS" sz="2800" dirty="0">
                <a:latin typeface="Arial" panose="020B0604020202020204" pitchFamily="34" charset="0"/>
                <a:cs typeface="Arial" panose="020B0604020202020204" pitchFamily="34" charset="0"/>
              </a:rPr>
              <a:t/>
            </a:r>
            <a:br>
              <a:rPr lang="sr-Cyrl-RS" sz="2800" dirty="0">
                <a:latin typeface="Arial" panose="020B0604020202020204" pitchFamily="34" charset="0"/>
                <a:cs typeface="Arial" panose="020B0604020202020204" pitchFamily="34" charset="0"/>
              </a:rPr>
            </a:br>
            <a:r>
              <a:rPr lang="sr-Cyrl-RS" sz="2800" dirty="0">
                <a:latin typeface="Arial" panose="020B0604020202020204" pitchFamily="34" charset="0"/>
                <a:cs typeface="Arial" panose="020B0604020202020204" pitchFamily="34" charset="0"/>
              </a:rPr>
              <a:t/>
            </a:r>
            <a:br>
              <a:rPr lang="sr-Cyrl-RS" sz="2800" dirty="0">
                <a:latin typeface="Arial" panose="020B0604020202020204" pitchFamily="34" charset="0"/>
                <a:cs typeface="Arial" panose="020B0604020202020204" pitchFamily="34" charset="0"/>
              </a:rPr>
            </a:br>
            <a:r>
              <a:rPr lang="sr-Cyrl-RS" sz="2800" dirty="0">
                <a:latin typeface="Arial" panose="020B0604020202020204" pitchFamily="34" charset="0"/>
                <a:cs typeface="Arial" panose="020B0604020202020204" pitchFamily="34" charset="0"/>
              </a:rPr>
              <a:t/>
            </a:r>
            <a:br>
              <a:rPr lang="sr-Cyrl-RS" sz="2800" dirty="0">
                <a:latin typeface="Arial" panose="020B0604020202020204" pitchFamily="34" charset="0"/>
                <a:cs typeface="Arial" panose="020B0604020202020204" pitchFamily="34" charset="0"/>
              </a:rPr>
            </a:br>
            <a:r>
              <a:rPr lang="sr-Cyrl-RS" sz="2800" dirty="0">
                <a:latin typeface="Arial" panose="020B0604020202020204" pitchFamily="34" charset="0"/>
                <a:cs typeface="Arial" panose="020B0604020202020204" pitchFamily="34" charset="0"/>
              </a:rPr>
              <a:t/>
            </a:r>
            <a:br>
              <a:rPr lang="sr-Cyrl-RS" sz="2800" dirty="0">
                <a:latin typeface="Arial" panose="020B0604020202020204" pitchFamily="34" charset="0"/>
                <a:cs typeface="Arial" panose="020B0604020202020204" pitchFamily="34" charset="0"/>
              </a:rPr>
            </a:br>
            <a:r>
              <a:rPr lang="sr-Cyrl-RS" sz="2800" dirty="0">
                <a:latin typeface="Arial" panose="020B0604020202020204" pitchFamily="34" charset="0"/>
                <a:cs typeface="Arial" panose="020B0604020202020204" pitchFamily="34" charset="0"/>
              </a:rPr>
              <a:t>	</a:t>
            </a:r>
            <a:r>
              <a:rPr lang="ru-RU" sz="2800" dirty="0">
                <a:latin typeface="Arial" panose="020B0604020202020204" pitchFamily="34" charset="0"/>
                <a:cs typeface="Arial" panose="020B0604020202020204" pitchFamily="34" charset="0"/>
              </a:rPr>
              <a:t/>
            </a:r>
            <a:br>
              <a:rPr lang="ru-RU" sz="2800" dirty="0">
                <a:latin typeface="Arial" panose="020B0604020202020204" pitchFamily="34" charset="0"/>
                <a:cs typeface="Arial" panose="020B0604020202020204" pitchFamily="34" charset="0"/>
              </a:rPr>
            </a:br>
            <a:r>
              <a:rPr lang="ru-RU" sz="2800" dirty="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 xmlns:a16="http://schemas.microsoft.com/office/drawing/2014/main" id="{39A471F4-5B24-4468-B9BA-574B50F07E28}"/>
              </a:ext>
            </a:extLst>
          </p:cNvPr>
          <p:cNvPicPr>
            <a:picLocks noChangeAspect="1"/>
          </p:cNvPicPr>
          <p:nvPr/>
        </p:nvPicPr>
        <p:blipFill>
          <a:blip r:embed="rId2" cstate="print"/>
          <a:stretch>
            <a:fillRect/>
          </a:stretch>
        </p:blipFill>
        <p:spPr>
          <a:xfrm>
            <a:off x="4885861" y="3509024"/>
            <a:ext cx="2667699" cy="2881743"/>
          </a:xfrm>
          <a:prstGeom prst="rect">
            <a:avLst/>
          </a:prstGeom>
        </p:spPr>
      </p:pic>
      <p:pic>
        <p:nvPicPr>
          <p:cNvPr id="8" name="Picture 7">
            <a:extLst>
              <a:ext uri="{FF2B5EF4-FFF2-40B4-BE49-F238E27FC236}">
                <a16:creationId xmlns="" xmlns:a16="http://schemas.microsoft.com/office/drawing/2014/main" id="{3BB77C7E-5C8F-4CF9-BE9B-57DEF0050AD1}"/>
              </a:ext>
            </a:extLst>
          </p:cNvPr>
          <p:cNvPicPr>
            <a:picLocks noChangeAspect="1"/>
          </p:cNvPicPr>
          <p:nvPr/>
        </p:nvPicPr>
        <p:blipFill>
          <a:blip r:embed="rId3" cstate="print"/>
          <a:stretch>
            <a:fillRect/>
          </a:stretch>
        </p:blipFill>
        <p:spPr>
          <a:xfrm>
            <a:off x="8311243" y="3461658"/>
            <a:ext cx="2957080" cy="2912782"/>
          </a:xfrm>
          <a:prstGeom prst="rect">
            <a:avLst/>
          </a:prstGeom>
        </p:spPr>
      </p:pic>
      <p:pic>
        <p:nvPicPr>
          <p:cNvPr id="10" name="Picture 9">
            <a:extLst>
              <a:ext uri="{FF2B5EF4-FFF2-40B4-BE49-F238E27FC236}">
                <a16:creationId xmlns="" xmlns:a16="http://schemas.microsoft.com/office/drawing/2014/main" id="{6F4CE83A-9485-424F-A1EB-30334B8E518E}"/>
              </a:ext>
            </a:extLst>
          </p:cNvPr>
          <p:cNvPicPr>
            <a:picLocks noChangeAspect="1"/>
          </p:cNvPicPr>
          <p:nvPr/>
        </p:nvPicPr>
        <p:blipFill>
          <a:blip r:embed="rId4" cstate="print"/>
          <a:stretch>
            <a:fillRect/>
          </a:stretch>
        </p:blipFill>
        <p:spPr>
          <a:xfrm>
            <a:off x="224492" y="266350"/>
            <a:ext cx="3182558" cy="2450089"/>
          </a:xfrm>
          <a:prstGeom prst="rect">
            <a:avLst/>
          </a:prstGeom>
        </p:spPr>
      </p:pic>
      <p:pic>
        <p:nvPicPr>
          <p:cNvPr id="9" name="Picture 8" descr="patuljak.jpg"/>
          <p:cNvPicPr>
            <a:picLocks noChangeAspect="1"/>
          </p:cNvPicPr>
          <p:nvPr/>
        </p:nvPicPr>
        <p:blipFill>
          <a:blip r:embed="rId5" cstate="print"/>
          <a:stretch>
            <a:fillRect/>
          </a:stretch>
        </p:blipFill>
        <p:spPr>
          <a:xfrm>
            <a:off x="1355271" y="3445328"/>
            <a:ext cx="2694215" cy="2885585"/>
          </a:xfrm>
          <a:prstGeom prst="rect">
            <a:avLst/>
          </a:prstGeom>
        </p:spPr>
      </p:pic>
    </p:spTree>
    <p:extLst>
      <p:ext uri="{BB962C8B-B14F-4D97-AF65-F5344CB8AC3E}">
        <p14:creationId xmlns:p14="http://schemas.microsoft.com/office/powerpoint/2010/main" xmlns="" val="7963175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A2C67-1C6C-410A-9B32-24B260943F0E}"/>
              </a:ext>
            </a:extLst>
          </p:cNvPr>
          <p:cNvSpPr>
            <a:spLocks noGrp="1"/>
          </p:cNvSpPr>
          <p:nvPr>
            <p:ph type="ctrTitle"/>
          </p:nvPr>
        </p:nvSpPr>
        <p:spPr>
          <a:xfrm>
            <a:off x="0" y="-111967"/>
            <a:ext cx="12192000" cy="6969967"/>
          </a:xfrm>
          <a:solidFill>
            <a:schemeClr val="accent6">
              <a:lumMod val="75000"/>
            </a:schemeClr>
          </a:solidFill>
        </p:spPr>
        <p:txBody>
          <a:bodyPr>
            <a:normAutofit fontScale="90000"/>
          </a:bodyPr>
          <a:lstStyle/>
          <a:p>
            <a:pPr algn="l"/>
            <a:r>
              <a:rPr lang="sr-Latn-BA" sz="2800" dirty="0">
                <a:latin typeface="Arial" panose="020B0604020202020204" pitchFamily="34" charset="0"/>
                <a:cs typeface="Arial" panose="020B0604020202020204" pitchFamily="34" charset="0"/>
              </a:rPr>
              <a:t>	</a:t>
            </a:r>
            <a:r>
              <a:rPr lang="ru-RU" sz="2800" dirty="0">
                <a:latin typeface="Arial" panose="020B0604020202020204" pitchFamily="34" charset="0"/>
                <a:cs typeface="Arial" panose="020B0604020202020204" pitchFamily="34" charset="0"/>
              </a:rPr>
              <a:t>У тој гори далекој, у тој гори тамној паде снијег. Паде и оста. А са снијегом се зацари и лед. Увуче се свуда. У срце дрвета, у камен, у земљу, у воду. И тако поста планина вјечног леда и снијега. </a:t>
            </a:r>
            <a:r>
              <a:rPr lang="sr-Latn-BA" sz="2800" dirty="0">
                <a:latin typeface="Arial" panose="020B0604020202020204" pitchFamily="34" charset="0"/>
                <a:cs typeface="Arial" panose="020B0604020202020204" pitchFamily="34" charset="0"/>
              </a:rPr>
              <a:t/>
            </a:r>
            <a:br>
              <a:rPr lang="sr-Latn-BA" sz="2800" dirty="0">
                <a:latin typeface="Arial" panose="020B0604020202020204" pitchFamily="34" charset="0"/>
                <a:cs typeface="Arial" panose="020B0604020202020204" pitchFamily="34" charset="0"/>
              </a:rPr>
            </a:br>
            <a:r>
              <a:rPr lang="sr-Latn-BA" sz="2800" dirty="0">
                <a:latin typeface="Arial" panose="020B0604020202020204" pitchFamily="34" charset="0"/>
                <a:cs typeface="Arial" panose="020B0604020202020204" pitchFamily="34" charset="0"/>
              </a:rPr>
              <a:t>	</a:t>
            </a:r>
            <a:r>
              <a:rPr lang="ru-RU" sz="2800" dirty="0">
                <a:latin typeface="Arial" panose="020B0604020202020204" pitchFamily="34" charset="0"/>
                <a:cs typeface="Arial" panose="020B0604020202020204" pitchFamily="34" charset="0"/>
              </a:rPr>
              <a:t>Сунце се није угасило, али његови топли зраци нису стизали до те планине. На њиховом путу стајали су облаци, мрки и непробојни. Сунце није даривало живот ни земљи, ни травки</a:t>
            </a:r>
            <a:r>
              <a:rPr lang="ru-RU" sz="2800" dirty="0" smtClean="0">
                <a:latin typeface="Arial" panose="020B0604020202020204" pitchFamily="34" charset="0"/>
                <a:cs typeface="Arial" panose="020B0604020202020204" pitchFamily="34" charset="0"/>
              </a:rPr>
              <a:t>,</a:t>
            </a:r>
            <a:r>
              <a:rPr lang="en-US" sz="2800" dirty="0" smtClean="0">
                <a:latin typeface="Arial" panose="020B0604020202020204" pitchFamily="34" charset="0"/>
                <a:cs typeface="Arial" panose="020B0604020202020204" pitchFamily="34" charset="0"/>
              </a:rPr>
              <a:t> </a:t>
            </a:r>
            <a:r>
              <a:rPr lang="ru-RU" sz="2800" dirty="0" smtClean="0">
                <a:latin typeface="Arial" panose="020B0604020202020204" pitchFamily="34" charset="0"/>
                <a:cs typeface="Arial" panose="020B0604020202020204" pitchFamily="34" charset="0"/>
              </a:rPr>
              <a:t>ни </a:t>
            </a:r>
            <a:r>
              <a:rPr lang="ru-RU" sz="2800" dirty="0">
                <a:latin typeface="Arial" panose="020B0604020202020204" pitchFamily="34" charset="0"/>
                <a:cs typeface="Arial" panose="020B0604020202020204" pitchFamily="34" charset="0"/>
              </a:rPr>
              <a:t>живом створу. Све је било сле</a:t>
            </a:r>
            <a:r>
              <a:rPr lang="sr-Cyrl-RS" sz="2800" dirty="0">
                <a:latin typeface="Arial" panose="020B0604020202020204" pitchFamily="34" charset="0"/>
                <a:cs typeface="Arial" panose="020B0604020202020204" pitchFamily="34" charset="0"/>
              </a:rPr>
              <a:t>ђ</a:t>
            </a:r>
            <a:r>
              <a:rPr lang="ru-RU" sz="2800" dirty="0">
                <a:latin typeface="Arial" panose="020B0604020202020204" pitchFamily="34" charset="0"/>
                <a:cs typeface="Arial" panose="020B0604020202020204" pitchFamily="34" charset="0"/>
              </a:rPr>
              <a:t>ено, све снијегом заметено. Испод дебелог бијелог покривача лежале су слеђене срне и вукови, медвједи и </a:t>
            </a:r>
            <a:r>
              <a:rPr lang="ru-RU" sz="2800" dirty="0" smtClean="0">
                <a:latin typeface="Arial" panose="020B0604020202020204" pitchFamily="34" charset="0"/>
                <a:cs typeface="Arial" panose="020B0604020202020204" pitchFamily="34" charset="0"/>
              </a:rPr>
              <a:t>лисице,</a:t>
            </a:r>
            <a:r>
              <a:rPr lang="en-US" sz="2800" dirty="0" smtClean="0">
                <a:latin typeface="Arial" panose="020B0604020202020204" pitchFamily="34" charset="0"/>
                <a:cs typeface="Arial" panose="020B0604020202020204" pitchFamily="34" charset="0"/>
              </a:rPr>
              <a:t> </a:t>
            </a:r>
            <a:r>
              <a:rPr lang="ru-RU" sz="2800" dirty="0" smtClean="0">
                <a:latin typeface="Arial" panose="020B0604020202020204" pitchFamily="34" charset="0"/>
                <a:cs typeface="Arial" panose="020B0604020202020204" pitchFamily="34" charset="0"/>
              </a:rPr>
              <a:t>а </a:t>
            </a:r>
            <a:r>
              <a:rPr lang="ru-RU" sz="2800" dirty="0">
                <a:latin typeface="Arial" panose="020B0604020202020204" pitchFamily="34" charset="0"/>
                <a:cs typeface="Arial" panose="020B0604020202020204" pitchFamily="34" charset="0"/>
              </a:rPr>
              <a:t>на гранама дрвећа </a:t>
            </a:r>
            <a:r>
              <a:rPr lang="ru-RU" sz="2800" dirty="0" smtClean="0">
                <a:latin typeface="Arial" panose="020B0604020202020204" pitchFamily="34" charset="0"/>
                <a:cs typeface="Arial" panose="020B0604020202020204" pitchFamily="34" charset="0"/>
              </a:rPr>
              <a:t>птице,</a:t>
            </a:r>
            <a:r>
              <a:rPr lang="en-US" sz="2800" dirty="0" smtClean="0">
                <a:latin typeface="Arial" panose="020B0604020202020204" pitchFamily="34" charset="0"/>
                <a:cs typeface="Arial" panose="020B0604020202020204" pitchFamily="34" charset="0"/>
              </a:rPr>
              <a:t> </a:t>
            </a:r>
            <a:r>
              <a:rPr lang="ru-RU" sz="2800" dirty="0" smtClean="0">
                <a:latin typeface="Arial" panose="020B0604020202020204" pitchFamily="34" charset="0"/>
                <a:cs typeface="Arial" panose="020B0604020202020204" pitchFamily="34" charset="0"/>
              </a:rPr>
              <a:t>оне </a:t>
            </a:r>
            <a:r>
              <a:rPr lang="ru-RU" sz="2800" dirty="0">
                <a:latin typeface="Arial" panose="020B0604020202020204" pitchFamily="34" charset="0"/>
                <a:cs typeface="Arial" panose="020B0604020202020204" pitchFamily="34" charset="0"/>
              </a:rPr>
              <a:t>исте што су некад  будиле шуму и дочекивале зору пјесмом. Лед је оковао лептира на шареном цвијету, и бубамару у трави, и вриједну пчелицу. Лед није ништа оставио, ништа поштедио. Његови вјечни заробљеници постајали су и сви створови који би залутали у ову шуму, а њих је бивало све више и више јер је шума </a:t>
            </a:r>
            <a:r>
              <a:rPr lang="ru-RU" sz="2800" dirty="0" smtClean="0">
                <a:latin typeface="Arial" panose="020B0604020202020204" pitchFamily="34" charset="0"/>
                <a:cs typeface="Arial" panose="020B0604020202020204" pitchFamily="34" charset="0"/>
              </a:rPr>
              <a:t>чувала </a:t>
            </a:r>
            <a:r>
              <a:rPr lang="ru-RU" sz="2800" dirty="0">
                <a:latin typeface="Arial" panose="020B0604020202020204" pitchFamily="34" charset="0"/>
                <a:cs typeface="Arial" panose="020B0604020202020204" pitchFamily="34" charset="0"/>
              </a:rPr>
              <a:t>своју тајну. </a:t>
            </a:r>
            <a:r>
              <a:rPr lang="sr-Latn-BA" sz="2800" dirty="0">
                <a:latin typeface="Arial" panose="020B0604020202020204" pitchFamily="34" charset="0"/>
                <a:cs typeface="Arial" panose="020B0604020202020204" pitchFamily="34" charset="0"/>
              </a:rPr>
              <a:t/>
            </a:r>
            <a:br>
              <a:rPr lang="sr-Latn-BA" sz="2800" dirty="0">
                <a:latin typeface="Arial" panose="020B0604020202020204" pitchFamily="34" charset="0"/>
                <a:cs typeface="Arial" panose="020B0604020202020204" pitchFamily="34" charset="0"/>
              </a:rPr>
            </a:br>
            <a:r>
              <a:rPr lang="sr-Latn-BA" sz="2800" dirty="0">
                <a:latin typeface="Arial" panose="020B0604020202020204" pitchFamily="34" charset="0"/>
                <a:cs typeface="Arial" panose="020B0604020202020204" pitchFamily="34" charset="0"/>
              </a:rPr>
              <a:t>	</a:t>
            </a:r>
            <a:r>
              <a:rPr lang="ru-RU" sz="2800" dirty="0">
                <a:latin typeface="Arial" panose="020B0604020202020204" pitchFamily="34" charset="0"/>
                <a:cs typeface="Arial" panose="020B0604020202020204" pitchFamily="34" charset="0"/>
              </a:rPr>
              <a:t>Једном у шуму залута пас. </a:t>
            </a:r>
            <a:r>
              <a:rPr lang="sr-Latn-BA" sz="2800" dirty="0">
                <a:latin typeface="Arial" panose="020B0604020202020204" pitchFamily="34" charset="0"/>
                <a:cs typeface="Arial" panose="020B0604020202020204" pitchFamily="34" charset="0"/>
              </a:rPr>
              <a:t/>
            </a:r>
            <a:br>
              <a:rPr lang="sr-Latn-BA" sz="2800" dirty="0">
                <a:latin typeface="Arial" panose="020B0604020202020204" pitchFamily="34" charset="0"/>
                <a:cs typeface="Arial" panose="020B0604020202020204" pitchFamily="34" charset="0"/>
              </a:rPr>
            </a:br>
            <a:r>
              <a:rPr lang="sr-Latn-BA" sz="2800" dirty="0">
                <a:latin typeface="Arial" panose="020B0604020202020204" pitchFamily="34" charset="0"/>
                <a:cs typeface="Arial" panose="020B0604020202020204" pitchFamily="34" charset="0"/>
              </a:rPr>
              <a:t>	</a:t>
            </a:r>
            <a:r>
              <a:rPr lang="ru-RU" sz="2800" dirty="0">
                <a:latin typeface="Arial" panose="020B0604020202020204" pitchFamily="34" charset="0"/>
                <a:cs typeface="Arial" panose="020B0604020202020204" pitchFamily="34" charset="0"/>
              </a:rPr>
              <a:t>Залута и оста. </a:t>
            </a:r>
            <a:r>
              <a:rPr lang="sr-Latn-BA" sz="2500" dirty="0">
                <a:latin typeface="Arial" panose="020B0604020202020204" pitchFamily="34" charset="0"/>
                <a:cs typeface="Arial" panose="020B0604020202020204" pitchFamily="34" charset="0"/>
              </a:rPr>
              <a:t/>
            </a:r>
            <a:br>
              <a:rPr lang="sr-Latn-BA" sz="2500" dirty="0">
                <a:latin typeface="Arial" panose="020B0604020202020204" pitchFamily="34" charset="0"/>
                <a:cs typeface="Arial" panose="020B0604020202020204" pitchFamily="34" charset="0"/>
              </a:rPr>
            </a:br>
            <a:r>
              <a:rPr lang="sr-Latn-BA" sz="2500" dirty="0">
                <a:latin typeface="Arial" panose="020B0604020202020204" pitchFamily="34" charset="0"/>
                <a:cs typeface="Arial" panose="020B0604020202020204" pitchFamily="34" charset="0"/>
              </a:rPr>
              <a:t/>
            </a:r>
            <a:br>
              <a:rPr lang="sr-Latn-BA" sz="2500" dirty="0">
                <a:latin typeface="Arial" panose="020B0604020202020204" pitchFamily="34" charset="0"/>
                <a:cs typeface="Arial" panose="020B0604020202020204" pitchFamily="34" charset="0"/>
              </a:rPr>
            </a:br>
            <a:r>
              <a:rPr lang="sr-Latn-BA" sz="2500" dirty="0">
                <a:latin typeface="Arial" panose="020B0604020202020204" pitchFamily="34" charset="0"/>
                <a:cs typeface="Arial" panose="020B0604020202020204" pitchFamily="34" charset="0"/>
              </a:rPr>
              <a:t>	</a:t>
            </a:r>
            <a:br>
              <a:rPr lang="sr-Latn-BA" sz="2500" dirty="0">
                <a:latin typeface="Arial" panose="020B0604020202020204" pitchFamily="34" charset="0"/>
                <a:cs typeface="Arial" panose="020B0604020202020204" pitchFamily="34" charset="0"/>
              </a:rPr>
            </a:br>
            <a:r>
              <a:rPr lang="sr-Latn-BA" sz="2500" dirty="0">
                <a:latin typeface="Arial" panose="020B0604020202020204" pitchFamily="34" charset="0"/>
                <a:cs typeface="Arial" panose="020B0604020202020204" pitchFamily="34" charset="0"/>
              </a:rPr>
              <a:t/>
            </a:r>
            <a:br>
              <a:rPr lang="sr-Latn-BA" sz="2500" dirty="0">
                <a:latin typeface="Arial" panose="020B0604020202020204" pitchFamily="34" charset="0"/>
                <a:cs typeface="Arial" panose="020B0604020202020204" pitchFamily="34" charset="0"/>
              </a:rPr>
            </a:br>
            <a:r>
              <a:rPr lang="ru-RU" sz="2500" dirty="0">
                <a:latin typeface="Arial" panose="020B0604020202020204" pitchFamily="34" charset="0"/>
                <a:cs typeface="Arial" panose="020B0604020202020204" pitchFamily="34" charset="0"/>
              </a:rPr>
              <a:t/>
            </a:r>
            <a:br>
              <a:rPr lang="ru-RU" sz="2500" dirty="0">
                <a:latin typeface="Arial" panose="020B0604020202020204" pitchFamily="34" charset="0"/>
                <a:cs typeface="Arial" panose="020B0604020202020204" pitchFamily="34" charset="0"/>
              </a:rPr>
            </a:br>
            <a:endParaRPr lang="en-US" sz="25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 xmlns:a16="http://schemas.microsoft.com/office/drawing/2014/main" id="{432ED965-31C5-47A4-80BC-2BE75321BCFB}"/>
              </a:ext>
            </a:extLst>
          </p:cNvPr>
          <p:cNvPicPr>
            <a:picLocks noChangeAspect="1"/>
          </p:cNvPicPr>
          <p:nvPr/>
        </p:nvPicPr>
        <p:blipFill>
          <a:blip r:embed="rId2" cstate="print"/>
          <a:stretch>
            <a:fillRect/>
          </a:stretch>
        </p:blipFill>
        <p:spPr>
          <a:xfrm>
            <a:off x="151002" y="5323114"/>
            <a:ext cx="11912367" cy="1455341"/>
          </a:xfrm>
          <a:prstGeom prst="rect">
            <a:avLst/>
          </a:prstGeom>
        </p:spPr>
      </p:pic>
    </p:spTree>
    <p:extLst>
      <p:ext uri="{BB962C8B-B14F-4D97-AF65-F5344CB8AC3E}">
        <p14:creationId xmlns:p14="http://schemas.microsoft.com/office/powerpoint/2010/main" xmlns="" val="100577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A2C67-1C6C-410A-9B32-24B260943F0E}"/>
              </a:ext>
            </a:extLst>
          </p:cNvPr>
          <p:cNvSpPr>
            <a:spLocks noGrp="1"/>
          </p:cNvSpPr>
          <p:nvPr>
            <p:ph type="ctrTitle"/>
          </p:nvPr>
        </p:nvSpPr>
        <p:spPr>
          <a:xfrm>
            <a:off x="0" y="-130628"/>
            <a:ext cx="12192000" cy="6988628"/>
          </a:xfrm>
          <a:solidFill>
            <a:schemeClr val="accent6">
              <a:lumMod val="75000"/>
            </a:schemeClr>
          </a:solidFill>
        </p:spPr>
        <p:txBody>
          <a:bodyPr>
            <a:normAutofit fontScale="90000"/>
          </a:bodyPr>
          <a:lstStyle/>
          <a:p>
            <a:pPr algn="l"/>
            <a:r>
              <a:rPr lang="ru-RU" sz="2900" dirty="0">
                <a:latin typeface="Arial" panose="020B0604020202020204" pitchFamily="34" charset="0"/>
                <a:cs typeface="Arial" panose="020B0604020202020204" pitchFamily="34" charset="0"/>
              </a:rPr>
              <a:t/>
            </a:r>
            <a:br>
              <a:rPr lang="ru-RU" sz="2900" dirty="0">
                <a:latin typeface="Arial" panose="020B0604020202020204" pitchFamily="34" charset="0"/>
                <a:cs typeface="Arial" panose="020B0604020202020204" pitchFamily="34" charset="0"/>
              </a:rPr>
            </a:br>
            <a:r>
              <a:rPr lang="ru-RU" sz="2900" dirty="0">
                <a:latin typeface="Arial" panose="020B0604020202020204" pitchFamily="34" charset="0"/>
                <a:cs typeface="Arial" panose="020B0604020202020204" pitchFamily="34" charset="0"/>
              </a:rPr>
              <a:t/>
            </a:r>
            <a:br>
              <a:rPr lang="ru-RU" sz="2900" dirty="0">
                <a:latin typeface="Arial" panose="020B0604020202020204" pitchFamily="34" charset="0"/>
                <a:cs typeface="Arial" panose="020B0604020202020204" pitchFamily="34" charset="0"/>
              </a:rPr>
            </a:br>
            <a:r>
              <a:rPr lang="sr-Latn-BA" sz="2900" dirty="0">
                <a:latin typeface="Arial" panose="020B0604020202020204" pitchFamily="34" charset="0"/>
                <a:cs typeface="Arial" panose="020B0604020202020204" pitchFamily="34" charset="0"/>
              </a:rPr>
              <a:t>	</a:t>
            </a:r>
            <a:r>
              <a:rPr lang="ru-RU" sz="2800" dirty="0">
                <a:latin typeface="Arial" panose="020B0604020202020204" pitchFamily="34" charset="0"/>
                <a:cs typeface="Arial" panose="020B0604020202020204" pitchFamily="34" charset="0"/>
              </a:rPr>
              <a:t>Не зна се да ли је то био једини пас који је остао негдје у дубоком снијегу  окован ледом, али је сигурно да ниједног другог пса нису толико тражили, нису толико жалили, јер је тај пас имао великог пријатеља – дјечака. И тај дјечак нити је престао да тугује нити је престао да тражи свог вјерног пратиоца. </a:t>
            </a:r>
            <a:br>
              <a:rPr lang="ru-RU" sz="2800" dirty="0">
                <a:latin typeface="Arial" panose="020B0604020202020204" pitchFamily="34" charset="0"/>
                <a:cs typeface="Arial" panose="020B0604020202020204" pitchFamily="34" charset="0"/>
              </a:rPr>
            </a:br>
            <a:r>
              <a:rPr lang="ru-RU" sz="2800" dirty="0">
                <a:latin typeface="Arial" panose="020B0604020202020204" pitchFamily="34" charset="0"/>
                <a:cs typeface="Arial" panose="020B0604020202020204" pitchFamily="34" charset="0"/>
              </a:rPr>
              <a:t>	Узалуд су га тјешили, узалуд су му савјетовали:</a:t>
            </a:r>
            <a:br>
              <a:rPr lang="ru-RU" sz="2800" dirty="0">
                <a:latin typeface="Arial" panose="020B0604020202020204" pitchFamily="34" charset="0"/>
                <a:cs typeface="Arial" panose="020B0604020202020204" pitchFamily="34" charset="0"/>
              </a:rPr>
            </a:br>
            <a:r>
              <a:rPr lang="ru-RU" sz="2800" dirty="0">
                <a:latin typeface="Arial" panose="020B0604020202020204" pitchFamily="34" charset="0"/>
                <a:cs typeface="Arial" panose="020B0604020202020204" pitchFamily="34" charset="0"/>
              </a:rPr>
              <a:t>	– Узми другог пса. Имаћеш опет доброг и вјерног пријатеља.</a:t>
            </a:r>
            <a:br>
              <a:rPr lang="ru-RU" sz="2800" dirty="0">
                <a:latin typeface="Arial" panose="020B0604020202020204" pitchFamily="34" charset="0"/>
                <a:cs typeface="Arial" panose="020B0604020202020204" pitchFamily="34" charset="0"/>
              </a:rPr>
            </a:br>
            <a:r>
              <a:rPr lang="sr-Cyrl-RS" sz="2800" dirty="0">
                <a:latin typeface="Arial" panose="020B0604020202020204" pitchFamily="34" charset="0"/>
                <a:cs typeface="Arial" panose="020B0604020202020204" pitchFamily="34" charset="0"/>
              </a:rPr>
              <a:t>	</a:t>
            </a:r>
            <a:r>
              <a:rPr lang="ru-RU" sz="2800" dirty="0">
                <a:latin typeface="Arial" panose="020B0604020202020204" pitchFamily="34" charset="0"/>
                <a:cs typeface="Arial" panose="020B0604020202020204" pitchFamily="34" charset="0"/>
              </a:rPr>
              <a:t>– Не – одмахивао је главом дјечак.</a:t>
            </a:r>
            <a:r>
              <a:rPr lang="sr-Latn-BA" sz="2800" dirty="0">
                <a:latin typeface="Arial" panose="020B0604020202020204" pitchFamily="34" charset="0"/>
                <a:cs typeface="Arial" panose="020B0604020202020204" pitchFamily="34" charset="0"/>
              </a:rPr>
              <a:t/>
            </a:r>
            <a:br>
              <a:rPr lang="sr-Latn-BA" sz="2800" dirty="0">
                <a:latin typeface="Arial" panose="020B0604020202020204" pitchFamily="34" charset="0"/>
                <a:cs typeface="Arial" panose="020B0604020202020204" pitchFamily="34" charset="0"/>
              </a:rPr>
            </a:br>
            <a:r>
              <a:rPr lang="sr-Cyrl-RS" sz="2800" dirty="0">
                <a:latin typeface="Arial" panose="020B0604020202020204" pitchFamily="34" charset="0"/>
                <a:cs typeface="Arial" panose="020B0604020202020204" pitchFamily="34" charset="0"/>
              </a:rPr>
              <a:t>	</a:t>
            </a:r>
            <a:r>
              <a:rPr lang="ru-RU" sz="2800" dirty="0">
                <a:latin typeface="Arial" panose="020B0604020202020204" pitchFamily="34" charset="0"/>
                <a:cs typeface="Arial" panose="020B0604020202020204" pitchFamily="34" charset="0"/>
              </a:rPr>
              <a:t>– Зашто? – питали су га. </a:t>
            </a:r>
            <a:r>
              <a:rPr lang="sr-Latn-BA" sz="2800" dirty="0">
                <a:latin typeface="Arial" panose="020B0604020202020204" pitchFamily="34" charset="0"/>
                <a:cs typeface="Arial" panose="020B0604020202020204" pitchFamily="34" charset="0"/>
              </a:rPr>
              <a:t/>
            </a:r>
            <a:br>
              <a:rPr lang="sr-Latn-BA" sz="2800" dirty="0">
                <a:latin typeface="Arial" panose="020B0604020202020204" pitchFamily="34" charset="0"/>
                <a:cs typeface="Arial" panose="020B0604020202020204" pitchFamily="34" charset="0"/>
              </a:rPr>
            </a:br>
            <a:r>
              <a:rPr lang="sr-Cyrl-RS" sz="2800" dirty="0">
                <a:latin typeface="Arial" panose="020B0604020202020204" pitchFamily="34" charset="0"/>
                <a:cs typeface="Arial" panose="020B0604020202020204" pitchFamily="34" charset="0"/>
              </a:rPr>
              <a:t>	</a:t>
            </a:r>
            <a:r>
              <a:rPr lang="ru-RU" sz="2800" dirty="0">
                <a:latin typeface="Arial" panose="020B0604020202020204" pitchFamily="34" charset="0"/>
                <a:cs typeface="Arial" panose="020B0604020202020204" pitchFamily="34" charset="0"/>
              </a:rPr>
              <a:t>– Зато што постоји само један пас коме дугујем све, који ми је спасао живот. </a:t>
            </a:r>
            <a:r>
              <a:rPr lang="sr-Latn-BA" sz="2800" dirty="0">
                <a:latin typeface="Arial" panose="020B0604020202020204" pitchFamily="34" charset="0"/>
                <a:cs typeface="Arial" panose="020B0604020202020204" pitchFamily="34" charset="0"/>
              </a:rPr>
              <a:t/>
            </a:r>
            <a:br>
              <a:rPr lang="sr-Latn-BA" sz="2800" dirty="0">
                <a:latin typeface="Arial" panose="020B0604020202020204" pitchFamily="34" charset="0"/>
                <a:cs typeface="Arial" panose="020B0604020202020204" pitchFamily="34" charset="0"/>
              </a:rPr>
            </a:br>
            <a:r>
              <a:rPr lang="sr-Latn-BA" sz="2800" dirty="0">
                <a:latin typeface="Arial" panose="020B0604020202020204" pitchFamily="34" charset="0"/>
                <a:cs typeface="Arial" panose="020B0604020202020204" pitchFamily="34" charset="0"/>
              </a:rPr>
              <a:t>	</a:t>
            </a:r>
            <a:r>
              <a:rPr lang="ru-RU" sz="2800" dirty="0">
                <a:latin typeface="Arial" panose="020B0604020202020204" pitchFamily="34" charset="0"/>
                <a:cs typeface="Arial" panose="020B0604020202020204" pitchFamily="34" charset="0"/>
              </a:rPr>
              <a:t>И то је била истина.</a:t>
            </a:r>
            <a:br>
              <a:rPr lang="ru-RU" sz="2800" dirty="0">
                <a:latin typeface="Arial" panose="020B0604020202020204" pitchFamily="34" charset="0"/>
                <a:cs typeface="Arial" panose="020B0604020202020204" pitchFamily="34" charset="0"/>
              </a:rPr>
            </a:br>
            <a:r>
              <a:rPr lang="sr-Latn-BA" sz="2800" dirty="0">
                <a:latin typeface="Arial" panose="020B0604020202020204" pitchFamily="34" charset="0"/>
                <a:cs typeface="Arial" panose="020B0604020202020204" pitchFamily="34" charset="0"/>
              </a:rPr>
              <a:t>	</a:t>
            </a:r>
            <a:r>
              <a:rPr lang="ru-RU" sz="2800" dirty="0">
                <a:latin typeface="Arial" panose="020B0604020202020204" pitchFamily="34" charset="0"/>
                <a:cs typeface="Arial" panose="020B0604020202020204" pitchFamily="34" charset="0"/>
              </a:rPr>
              <a:t>Једном су се играли поред ријеке. Он, дјечак, и његов пас. </a:t>
            </a:r>
            <a:r>
              <a:rPr lang="sr-Latn-BA" sz="2800" dirty="0">
                <a:latin typeface="Arial" panose="020B0604020202020204" pitchFamily="34" charset="0"/>
                <a:cs typeface="Arial" panose="020B0604020202020204" pitchFamily="34" charset="0"/>
              </a:rPr>
              <a:t/>
            </a:r>
            <a:br>
              <a:rPr lang="sr-Latn-BA" sz="2800" dirty="0">
                <a:latin typeface="Arial" panose="020B0604020202020204" pitchFamily="34" charset="0"/>
                <a:cs typeface="Arial" panose="020B0604020202020204" pitchFamily="34" charset="0"/>
              </a:rPr>
            </a:br>
            <a:r>
              <a:rPr lang="ru-RU" sz="2800" dirty="0">
                <a:latin typeface="Arial" panose="020B0604020202020204" pitchFamily="34" charset="0"/>
                <a:cs typeface="Arial" panose="020B0604020202020204" pitchFamily="34" charset="0"/>
              </a:rPr>
              <a:t>И наједном, одронила се обала и дјечак је пао у воду.</a:t>
            </a:r>
            <a:r>
              <a:rPr lang="sr-Latn-BA" sz="2800" dirty="0">
                <a:latin typeface="Arial" panose="020B0604020202020204" pitchFamily="34" charset="0"/>
                <a:cs typeface="Arial" panose="020B0604020202020204" pitchFamily="34" charset="0"/>
              </a:rPr>
              <a:t/>
            </a:r>
            <a:br>
              <a:rPr lang="sr-Latn-BA" sz="2800" dirty="0">
                <a:latin typeface="Arial" panose="020B0604020202020204" pitchFamily="34" charset="0"/>
                <a:cs typeface="Arial" panose="020B0604020202020204" pitchFamily="34" charset="0"/>
              </a:rPr>
            </a:br>
            <a:r>
              <a:rPr lang="ru-RU" sz="2800" dirty="0">
                <a:latin typeface="Arial" panose="020B0604020202020204" pitchFamily="34" charset="0"/>
                <a:cs typeface="Arial" panose="020B0604020202020204" pitchFamily="34" charset="0"/>
              </a:rPr>
              <a:t> Брза вода га је понијела у вирове и одвукла би га сигурно </a:t>
            </a:r>
            <a:r>
              <a:rPr lang="sr-Latn-BA" sz="2800" dirty="0">
                <a:latin typeface="Arial" panose="020B0604020202020204" pitchFamily="34" charset="0"/>
                <a:cs typeface="Arial" panose="020B0604020202020204" pitchFamily="34" charset="0"/>
              </a:rPr>
              <a:t/>
            </a:r>
            <a:br>
              <a:rPr lang="sr-Latn-BA" sz="2800" dirty="0">
                <a:latin typeface="Arial" panose="020B0604020202020204" pitchFamily="34" charset="0"/>
                <a:cs typeface="Arial" panose="020B0604020202020204" pitchFamily="34" charset="0"/>
              </a:rPr>
            </a:br>
            <a:r>
              <a:rPr lang="ru-RU" sz="2800" dirty="0">
                <a:latin typeface="Arial" panose="020B0604020202020204" pitchFamily="34" charset="0"/>
                <a:cs typeface="Arial" panose="020B0604020202020204" pitchFamily="34" charset="0"/>
              </a:rPr>
              <a:t>да није у воду скочио пас, запливао снажно и извукао</a:t>
            </a:r>
            <a:r>
              <a:rPr lang="sr-Latn-BA" sz="2800" dirty="0">
                <a:latin typeface="Arial" panose="020B0604020202020204" pitchFamily="34" charset="0"/>
                <a:cs typeface="Arial" panose="020B0604020202020204" pitchFamily="34" charset="0"/>
              </a:rPr>
              <a:t> </a:t>
            </a:r>
            <a:br>
              <a:rPr lang="sr-Latn-BA" sz="2800" dirty="0">
                <a:latin typeface="Arial" panose="020B0604020202020204" pitchFamily="34" charset="0"/>
                <a:cs typeface="Arial" panose="020B0604020202020204" pitchFamily="34" charset="0"/>
              </a:rPr>
            </a:br>
            <a:r>
              <a:rPr lang="ru-RU" sz="2800" dirty="0">
                <a:latin typeface="Arial" panose="020B0604020202020204" pitchFamily="34" charset="0"/>
                <a:cs typeface="Arial" panose="020B0604020202020204" pitchFamily="34" charset="0"/>
              </a:rPr>
              <a:t>пријатеља. И тада је пресрећни дјечак, грлећи свог </a:t>
            </a:r>
            <a:r>
              <a:rPr lang="sr-Latn-BA" sz="2800" dirty="0">
                <a:latin typeface="Arial" panose="020B0604020202020204" pitchFamily="34" charset="0"/>
                <a:cs typeface="Arial" panose="020B0604020202020204" pitchFamily="34" charset="0"/>
              </a:rPr>
              <a:t/>
            </a:r>
            <a:br>
              <a:rPr lang="sr-Latn-BA" sz="2800" dirty="0">
                <a:latin typeface="Arial" panose="020B0604020202020204" pitchFamily="34" charset="0"/>
                <a:cs typeface="Arial" panose="020B0604020202020204" pitchFamily="34" charset="0"/>
              </a:rPr>
            </a:br>
            <a:r>
              <a:rPr lang="ru-RU" sz="2800" dirty="0">
                <a:latin typeface="Arial" panose="020B0604020202020204" pitchFamily="34" charset="0"/>
                <a:cs typeface="Arial" panose="020B0604020202020204" pitchFamily="34" charset="0"/>
              </a:rPr>
              <a:t>спасиоца, рекао:</a:t>
            </a:r>
            <a:r>
              <a:rPr lang="sr-Latn-BA" sz="2800" dirty="0">
                <a:latin typeface="Arial" panose="020B0604020202020204" pitchFamily="34" charset="0"/>
                <a:cs typeface="Arial" panose="020B0604020202020204" pitchFamily="34" charset="0"/>
              </a:rPr>
              <a:t/>
            </a:r>
            <a:br>
              <a:rPr lang="sr-Latn-BA" sz="2800" dirty="0">
                <a:latin typeface="Arial" panose="020B0604020202020204" pitchFamily="34" charset="0"/>
                <a:cs typeface="Arial" panose="020B0604020202020204" pitchFamily="34" charset="0"/>
              </a:rPr>
            </a:br>
            <a:r>
              <a:rPr lang="sr-Latn-BA" sz="2800" dirty="0">
                <a:latin typeface="Arial" panose="020B0604020202020204" pitchFamily="34" charset="0"/>
                <a:cs typeface="Arial" panose="020B0604020202020204" pitchFamily="34" charset="0"/>
              </a:rPr>
              <a:t>	</a:t>
            </a:r>
            <a:r>
              <a:rPr lang="ru-RU" sz="2800" dirty="0">
                <a:latin typeface="Arial" panose="020B0604020202020204" pitchFamily="34" charset="0"/>
                <a:cs typeface="Arial" panose="020B0604020202020204" pitchFamily="34" charset="0"/>
              </a:rPr>
              <a:t>– Ово ти нећу заборавити никад... никад!</a:t>
            </a:r>
            <a:r>
              <a:rPr lang="sr-Latn-BA" sz="2800" dirty="0">
                <a:latin typeface="Arial" panose="020B0604020202020204" pitchFamily="34" charset="0"/>
                <a:cs typeface="Arial" panose="020B0604020202020204" pitchFamily="34" charset="0"/>
              </a:rPr>
              <a:t/>
            </a:r>
            <a:br>
              <a:rPr lang="sr-Latn-BA"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 xmlns:a16="http://schemas.microsoft.com/office/drawing/2014/main" id="{C3B09977-AED4-40D7-B382-E6B0C7A49C17}"/>
              </a:ext>
            </a:extLst>
          </p:cNvPr>
          <p:cNvPicPr>
            <a:picLocks noChangeAspect="1"/>
          </p:cNvPicPr>
          <p:nvPr/>
        </p:nvPicPr>
        <p:blipFill rotWithShape="1">
          <a:blip r:embed="rId2" cstate="print"/>
          <a:srcRect l="4842" t="10862" r="8871" b="7657"/>
          <a:stretch/>
        </p:blipFill>
        <p:spPr>
          <a:xfrm>
            <a:off x="8780107" y="4376058"/>
            <a:ext cx="3303036" cy="2379306"/>
          </a:xfrm>
          <a:prstGeom prst="rect">
            <a:avLst/>
          </a:prstGeom>
        </p:spPr>
      </p:pic>
    </p:spTree>
    <p:extLst>
      <p:ext uri="{BB962C8B-B14F-4D97-AF65-F5344CB8AC3E}">
        <p14:creationId xmlns:p14="http://schemas.microsoft.com/office/powerpoint/2010/main" xmlns="" val="1365798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A2C67-1C6C-410A-9B32-24B260943F0E}"/>
              </a:ext>
            </a:extLst>
          </p:cNvPr>
          <p:cNvSpPr>
            <a:spLocks noGrp="1"/>
          </p:cNvSpPr>
          <p:nvPr>
            <p:ph type="ctrTitle"/>
          </p:nvPr>
        </p:nvSpPr>
        <p:spPr>
          <a:xfrm>
            <a:off x="0" y="-130628"/>
            <a:ext cx="12192000" cy="6988628"/>
          </a:xfrm>
          <a:solidFill>
            <a:schemeClr val="accent6">
              <a:lumMod val="75000"/>
            </a:schemeClr>
          </a:solidFill>
        </p:spPr>
        <p:txBody>
          <a:bodyPr>
            <a:normAutofit fontScale="90000"/>
          </a:bodyPr>
          <a:lstStyle/>
          <a:p>
            <a:pPr algn="l"/>
            <a:r>
              <a:rPr lang="sr-Latn-BA" sz="2500" dirty="0">
                <a:latin typeface="Arial" panose="020B0604020202020204" pitchFamily="34" charset="0"/>
                <a:cs typeface="Arial" panose="020B0604020202020204" pitchFamily="34" charset="0"/>
              </a:rPr>
              <a:t/>
            </a:r>
            <a:br>
              <a:rPr lang="sr-Latn-BA" sz="2500" dirty="0">
                <a:latin typeface="Arial" panose="020B0604020202020204" pitchFamily="34" charset="0"/>
                <a:cs typeface="Arial" panose="020B0604020202020204" pitchFamily="34" charset="0"/>
              </a:rPr>
            </a:br>
            <a:r>
              <a:rPr lang="sr-Latn-BA" sz="2500" dirty="0">
                <a:latin typeface="Arial" panose="020B0604020202020204" pitchFamily="34" charset="0"/>
                <a:cs typeface="Arial" panose="020B0604020202020204" pitchFamily="34" charset="0"/>
              </a:rPr>
              <a:t/>
            </a:r>
            <a:br>
              <a:rPr lang="sr-Latn-BA" sz="2500" dirty="0">
                <a:latin typeface="Arial" panose="020B0604020202020204" pitchFamily="34" charset="0"/>
                <a:cs typeface="Arial" panose="020B0604020202020204" pitchFamily="34" charset="0"/>
              </a:rPr>
            </a:br>
            <a:r>
              <a:rPr lang="sr-Latn-BA" sz="2500" dirty="0">
                <a:latin typeface="Arial" panose="020B0604020202020204" pitchFamily="34" charset="0"/>
                <a:cs typeface="Arial" panose="020B0604020202020204" pitchFamily="34" charset="0"/>
              </a:rPr>
              <a:t>	</a:t>
            </a:r>
            <a:r>
              <a:rPr lang="ru-RU" sz="2800" dirty="0">
                <a:latin typeface="Arial" panose="020B0604020202020204" pitchFamily="34" charset="0"/>
                <a:cs typeface="Arial" panose="020B0604020202020204" pitchFamily="34" charset="0"/>
              </a:rPr>
              <a:t>Пас је био одан дјечаку. </a:t>
            </a:r>
            <a:r>
              <a:rPr lang="sr-Latn-BA" sz="2800" dirty="0">
                <a:latin typeface="Arial" panose="020B0604020202020204" pitchFamily="34" charset="0"/>
                <a:cs typeface="Arial" panose="020B0604020202020204" pitchFamily="34" charset="0"/>
              </a:rPr>
              <a:t/>
            </a:r>
            <a:br>
              <a:rPr lang="sr-Latn-BA" sz="2800" dirty="0">
                <a:latin typeface="Arial" panose="020B0604020202020204" pitchFamily="34" charset="0"/>
                <a:cs typeface="Arial" panose="020B0604020202020204" pitchFamily="34" charset="0"/>
              </a:rPr>
            </a:br>
            <a:r>
              <a:rPr lang="sr-Latn-BA" sz="2800" dirty="0">
                <a:latin typeface="Arial" panose="020B0604020202020204" pitchFamily="34" charset="0"/>
                <a:cs typeface="Arial" panose="020B0604020202020204" pitchFamily="34" charset="0"/>
              </a:rPr>
              <a:t>	</a:t>
            </a:r>
            <a:r>
              <a:rPr lang="ru-RU" sz="2800" dirty="0">
                <a:latin typeface="Arial" panose="020B0604020202020204" pitchFamily="34" charset="0"/>
                <a:cs typeface="Arial" panose="020B0604020202020204" pitchFamily="34" charset="0"/>
              </a:rPr>
              <a:t>И он је био радостан што вода није одвукла његовог пријатеља, што ће опет моћи да се играју у пољима и луговима, да трче кроз високу траву и жита, испод дрвећа, да прескачу јарке и потоке, да трче док се не заморе, док их не заустави ноћ или невријеме. </a:t>
            </a:r>
            <a:r>
              <a:rPr lang="sr-Latn-BA" sz="2800" dirty="0">
                <a:latin typeface="Arial" panose="020B0604020202020204" pitchFamily="34" charset="0"/>
                <a:cs typeface="Arial" panose="020B0604020202020204" pitchFamily="34" charset="0"/>
              </a:rPr>
              <a:t/>
            </a:r>
            <a:br>
              <a:rPr lang="sr-Latn-BA" sz="2800" dirty="0">
                <a:latin typeface="Arial" panose="020B0604020202020204" pitchFamily="34" charset="0"/>
                <a:cs typeface="Arial" panose="020B0604020202020204" pitchFamily="34" charset="0"/>
              </a:rPr>
            </a:br>
            <a:r>
              <a:rPr lang="sr-Latn-BA" sz="2800" dirty="0">
                <a:latin typeface="Arial" panose="020B0604020202020204" pitchFamily="34" charset="0"/>
                <a:cs typeface="Arial" panose="020B0604020202020204" pitchFamily="34" charset="0"/>
              </a:rPr>
              <a:t>	</a:t>
            </a:r>
            <a:r>
              <a:rPr lang="ru-RU" sz="2800" dirty="0">
                <a:latin typeface="Arial" panose="020B0604020202020204" pitchFamily="34" charset="0"/>
                <a:cs typeface="Arial" panose="020B0604020202020204" pitchFamily="34" charset="0"/>
              </a:rPr>
              <a:t>И играли су се опет. Дуго, дуго. </a:t>
            </a:r>
            <a:br>
              <a:rPr lang="ru-RU" sz="2800" dirty="0">
                <a:latin typeface="Arial" panose="020B0604020202020204" pitchFamily="34" charset="0"/>
                <a:cs typeface="Arial" panose="020B0604020202020204" pitchFamily="34" charset="0"/>
              </a:rPr>
            </a:br>
            <a:r>
              <a:rPr lang="ru-RU" sz="2800" dirty="0">
                <a:latin typeface="Arial" panose="020B0604020202020204" pitchFamily="34" charset="0"/>
                <a:cs typeface="Arial" panose="020B0604020202020204" pitchFamily="34" charset="0"/>
              </a:rPr>
              <a:t>	</a:t>
            </a:r>
            <a:r>
              <a:rPr lang="sr-Cyrl-RS" sz="2800" dirty="0">
                <a:latin typeface="Arial" panose="020B0604020202020204" pitchFamily="34" charset="0"/>
                <a:cs typeface="Arial" panose="020B0604020202020204" pitchFamily="34" charset="0"/>
              </a:rPr>
              <a:t>Али једног јутра </a:t>
            </a:r>
            <a:r>
              <a:rPr lang="sr-Cyrl-RS" sz="2800" dirty="0" err="1">
                <a:latin typeface="Arial" panose="020B0604020202020204" pitchFamily="34" charset="0"/>
                <a:cs typeface="Arial" panose="020B0604020202020204" pitchFamily="34" charset="0"/>
              </a:rPr>
              <a:t>дјечак</a:t>
            </a:r>
            <a:r>
              <a:rPr lang="sr-Cyrl-RS" sz="2800" dirty="0">
                <a:latin typeface="Arial" panose="020B0604020202020204" pitchFamily="34" charset="0"/>
                <a:cs typeface="Arial" panose="020B0604020202020204" pitchFamily="34" charset="0"/>
              </a:rPr>
              <a:t> не пронађе свог пријатеља. Дозивао га је и чекао узалуд. </a:t>
            </a:r>
            <a:br>
              <a:rPr lang="sr-Cyrl-RS" sz="2800" dirty="0">
                <a:latin typeface="Arial" panose="020B0604020202020204" pitchFamily="34" charset="0"/>
                <a:cs typeface="Arial" panose="020B0604020202020204" pitchFamily="34" charset="0"/>
              </a:rPr>
            </a:br>
            <a:r>
              <a:rPr lang="sr-Cyrl-RS" sz="2800" dirty="0">
                <a:latin typeface="Arial" panose="020B0604020202020204" pitchFamily="34" charset="0"/>
                <a:cs typeface="Arial" panose="020B0604020202020204" pitchFamily="34" charset="0"/>
              </a:rPr>
              <a:t>	Пошао је да га тражи и тражио га је свуда. Опет узалуд. Пас се није вратио, а дани су пролазили, пролазили... </a:t>
            </a:r>
            <a:r>
              <a:rPr lang="sr-Latn-BA" sz="2800" dirty="0">
                <a:latin typeface="Arial" panose="020B0604020202020204" pitchFamily="34" charset="0"/>
                <a:cs typeface="Arial" panose="020B0604020202020204" pitchFamily="34" charset="0"/>
              </a:rPr>
              <a:t>	</a:t>
            </a:r>
            <a:br>
              <a:rPr lang="sr-Latn-BA" sz="2800" dirty="0">
                <a:latin typeface="Arial" panose="020B0604020202020204" pitchFamily="34" charset="0"/>
                <a:cs typeface="Arial" panose="020B0604020202020204" pitchFamily="34" charset="0"/>
              </a:rPr>
            </a:br>
            <a:r>
              <a:rPr lang="sr-Latn-BA" sz="2800" dirty="0">
                <a:latin typeface="Arial" panose="020B0604020202020204" pitchFamily="34" charset="0"/>
                <a:cs typeface="Arial" panose="020B0604020202020204" pitchFamily="34" charset="0"/>
              </a:rPr>
              <a:t>	</a:t>
            </a:r>
            <a:r>
              <a:rPr lang="sr-Cyrl-RS" sz="2800" dirty="0" err="1">
                <a:latin typeface="Arial" panose="020B0604020202020204" pitchFamily="34" charset="0"/>
                <a:cs typeface="Arial" panose="020B0604020202020204" pitchFamily="34" charset="0"/>
              </a:rPr>
              <a:t>Дјечак</a:t>
            </a:r>
            <a:r>
              <a:rPr lang="sr-Cyrl-RS" sz="2800" dirty="0">
                <a:latin typeface="Arial" panose="020B0604020202020204" pitchFamily="34" charset="0"/>
                <a:cs typeface="Arial" panose="020B0604020202020204" pitchFamily="34" charset="0"/>
              </a:rPr>
              <a:t> је туговао. </a:t>
            </a:r>
            <a:br>
              <a:rPr lang="sr-Cyrl-RS" sz="2800" dirty="0">
                <a:latin typeface="Arial" panose="020B0604020202020204" pitchFamily="34" charset="0"/>
                <a:cs typeface="Arial" panose="020B0604020202020204" pitchFamily="34" charset="0"/>
              </a:rPr>
            </a:br>
            <a:r>
              <a:rPr lang="sr-Cyrl-RS" sz="2800" dirty="0">
                <a:latin typeface="Arial" panose="020B0604020202020204" pitchFamily="34" charset="0"/>
                <a:cs typeface="Arial" panose="020B0604020202020204" pitchFamily="34" charset="0"/>
              </a:rPr>
              <a:t>	Престао  је  чак  и  да  се  игра, али није престао да </a:t>
            </a:r>
            <a:r>
              <a:rPr lang="sr-Latn-BA" sz="2800" dirty="0">
                <a:latin typeface="Arial" panose="020B0604020202020204" pitchFamily="34" charset="0"/>
                <a:cs typeface="Arial" panose="020B0604020202020204" pitchFamily="34" charset="0"/>
              </a:rPr>
              <a:t/>
            </a:r>
            <a:br>
              <a:rPr lang="sr-Latn-BA" sz="2800" dirty="0">
                <a:latin typeface="Arial" panose="020B0604020202020204" pitchFamily="34" charset="0"/>
                <a:cs typeface="Arial" panose="020B0604020202020204" pitchFamily="34" charset="0"/>
              </a:rPr>
            </a:br>
            <a:r>
              <a:rPr lang="sr-Cyrl-RS" sz="2800" dirty="0">
                <a:latin typeface="Arial" panose="020B0604020202020204" pitchFamily="34" charset="0"/>
                <a:cs typeface="Arial" panose="020B0604020202020204" pitchFamily="34" charset="0"/>
              </a:rPr>
              <a:t> се  распитује за  свог несталог пријатеља. Све док му </a:t>
            </a:r>
            <a:r>
              <a:rPr lang="sr-Latn-BA" sz="2800" dirty="0">
                <a:latin typeface="Arial" panose="020B0604020202020204" pitchFamily="34" charset="0"/>
                <a:cs typeface="Arial" panose="020B0604020202020204" pitchFamily="34" charset="0"/>
              </a:rPr>
              <a:t/>
            </a:r>
            <a:br>
              <a:rPr lang="sr-Latn-BA" sz="2800" dirty="0">
                <a:latin typeface="Arial" panose="020B0604020202020204" pitchFamily="34" charset="0"/>
                <a:cs typeface="Arial" panose="020B0604020202020204" pitchFamily="34" charset="0"/>
              </a:rPr>
            </a:br>
            <a:r>
              <a:rPr lang="sr-Cyrl-RS" sz="2800" dirty="0">
                <a:latin typeface="Arial" panose="020B0604020202020204" pitchFamily="34" charset="0"/>
                <a:cs typeface="Arial" panose="020B0604020202020204" pitchFamily="34" charset="0"/>
              </a:rPr>
              <a:t>непознати путник не рече: </a:t>
            </a:r>
            <a:r>
              <a:rPr lang="sr-Latn-BA" sz="2800" dirty="0">
                <a:latin typeface="Arial" panose="020B0604020202020204" pitchFamily="34" charset="0"/>
                <a:cs typeface="Arial" panose="020B0604020202020204" pitchFamily="34" charset="0"/>
              </a:rPr>
              <a:t/>
            </a:r>
            <a:br>
              <a:rPr lang="sr-Latn-BA" sz="2800" dirty="0">
                <a:latin typeface="Arial" panose="020B0604020202020204" pitchFamily="34" charset="0"/>
                <a:cs typeface="Arial" panose="020B0604020202020204" pitchFamily="34" charset="0"/>
              </a:rPr>
            </a:br>
            <a:r>
              <a:rPr lang="sr-Cyrl-RS" sz="2800" dirty="0">
                <a:latin typeface="Arial" panose="020B0604020202020204" pitchFamily="34" charset="0"/>
                <a:cs typeface="Arial" panose="020B0604020202020204" pitchFamily="34" charset="0"/>
              </a:rPr>
              <a:t>	– Ако је твој пас залутао у ледену гору, немој </a:t>
            </a:r>
            <a:r>
              <a:rPr lang="sr-Latn-BA" sz="2800" dirty="0">
                <a:latin typeface="Arial" panose="020B0604020202020204" pitchFamily="34" charset="0"/>
                <a:cs typeface="Arial" panose="020B0604020202020204" pitchFamily="34" charset="0"/>
              </a:rPr>
              <a:t/>
            </a:r>
            <a:br>
              <a:rPr lang="sr-Latn-BA" sz="2800" dirty="0">
                <a:latin typeface="Arial" panose="020B0604020202020204" pitchFamily="34" charset="0"/>
                <a:cs typeface="Arial" panose="020B0604020202020204" pitchFamily="34" charset="0"/>
              </a:rPr>
            </a:br>
            <a:r>
              <a:rPr lang="sr-Cyrl-RS" sz="2800" dirty="0">
                <a:latin typeface="Arial" panose="020B0604020202020204" pitchFamily="34" charset="0"/>
                <a:cs typeface="Arial" panose="020B0604020202020204" pitchFamily="34" charset="0"/>
              </a:rPr>
              <a:t>га више тражити.</a:t>
            </a:r>
            <a:r>
              <a:rPr lang="ru-RU" sz="2800" dirty="0">
                <a:latin typeface="Arial" panose="020B0604020202020204" pitchFamily="34" charset="0"/>
                <a:cs typeface="Arial" panose="020B0604020202020204" pitchFamily="34" charset="0"/>
              </a:rPr>
              <a:t> </a:t>
            </a:r>
            <a:r>
              <a:rPr lang="sr-Latn-BA" sz="2800" dirty="0">
                <a:latin typeface="Arial" panose="020B0604020202020204" pitchFamily="34" charset="0"/>
                <a:cs typeface="Arial" panose="020B0604020202020204" pitchFamily="34" charset="0"/>
              </a:rPr>
              <a:t/>
            </a:r>
            <a:br>
              <a:rPr lang="sr-Latn-BA" sz="2800" dirty="0">
                <a:latin typeface="Arial" panose="020B0604020202020204" pitchFamily="34" charset="0"/>
                <a:cs typeface="Arial" panose="020B0604020202020204" pitchFamily="34" charset="0"/>
              </a:rPr>
            </a:br>
            <a:r>
              <a:rPr lang="sr-Latn-BA" sz="2800" dirty="0">
                <a:latin typeface="Arial" panose="020B0604020202020204" pitchFamily="34" charset="0"/>
                <a:cs typeface="Arial" panose="020B0604020202020204" pitchFamily="34" charset="0"/>
              </a:rPr>
              <a:t>	</a:t>
            </a:r>
            <a:r>
              <a:rPr lang="ru-RU" sz="2800" dirty="0">
                <a:latin typeface="Arial" panose="020B0604020202020204" pitchFamily="34" charset="0"/>
                <a:cs typeface="Arial" panose="020B0604020202020204" pitchFamily="34" charset="0"/>
              </a:rPr>
              <a:t>– Каква је то гора? – упита дјечак зачуђено. </a:t>
            </a:r>
            <a:br>
              <a:rPr lang="ru-RU" sz="2800" dirty="0">
                <a:latin typeface="Arial" panose="020B0604020202020204" pitchFamily="34" charset="0"/>
                <a:cs typeface="Arial" panose="020B0604020202020204" pitchFamily="34" charset="0"/>
              </a:rPr>
            </a:br>
            <a:r>
              <a:rPr lang="ru-RU" sz="2800" dirty="0">
                <a:latin typeface="Arial" panose="020B0604020202020204" pitchFamily="34" charset="0"/>
                <a:cs typeface="Arial" panose="020B0604020202020204" pitchFamily="34" charset="0"/>
              </a:rPr>
              <a:t>	Путник откри дјечаку тајну планине и дјечак одлучи: </a:t>
            </a:r>
            <a:br>
              <a:rPr lang="ru-RU" sz="2800" dirty="0">
                <a:latin typeface="Arial" panose="020B0604020202020204" pitchFamily="34" charset="0"/>
                <a:cs typeface="Arial" panose="020B0604020202020204" pitchFamily="34" charset="0"/>
              </a:rPr>
            </a:br>
            <a:r>
              <a:rPr lang="ru-RU" sz="2800" dirty="0">
                <a:latin typeface="Arial" panose="020B0604020202020204" pitchFamily="34" charset="0"/>
                <a:cs typeface="Arial" panose="020B0604020202020204" pitchFamily="34" charset="0"/>
              </a:rPr>
              <a:t>	– Кренућу да тражим свог пријатеља.</a:t>
            </a:r>
            <a:r>
              <a:rPr lang="sr-Latn-BA" sz="2800" dirty="0">
                <a:latin typeface="Arial" panose="020B0604020202020204" pitchFamily="34" charset="0"/>
                <a:cs typeface="Arial" panose="020B0604020202020204" pitchFamily="34" charset="0"/>
              </a:rPr>
              <a:t/>
            </a:r>
            <a:br>
              <a:rPr lang="sr-Latn-BA" sz="2800" dirty="0">
                <a:latin typeface="Arial" panose="020B0604020202020204" pitchFamily="34" charset="0"/>
                <a:cs typeface="Arial" panose="020B0604020202020204" pitchFamily="34" charset="0"/>
              </a:rPr>
            </a:br>
            <a:r>
              <a:rPr lang="sr-Latn-BA" sz="2800" dirty="0">
                <a:latin typeface="Arial" panose="020B0604020202020204" pitchFamily="34" charset="0"/>
                <a:cs typeface="Arial" panose="020B0604020202020204" pitchFamily="34" charset="0"/>
              </a:rPr>
              <a:t>	</a:t>
            </a:r>
            <a:r>
              <a:rPr lang="sr-Cyrl-RS" sz="2800" dirty="0">
                <a:latin typeface="Arial" panose="020B0604020202020204" pitchFamily="34" charset="0"/>
                <a:cs typeface="Arial" panose="020B0604020202020204" pitchFamily="34" charset="0"/>
              </a:rPr>
              <a:t>Кренуо је.</a:t>
            </a:r>
            <a:endParaRPr lang="en-US" sz="28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 xmlns:a16="http://schemas.microsoft.com/office/drawing/2014/main" id="{FA48FF37-D484-4A53-8D02-79EE90CB783F}"/>
              </a:ext>
            </a:extLst>
          </p:cNvPr>
          <p:cNvPicPr>
            <a:picLocks noChangeAspect="1"/>
          </p:cNvPicPr>
          <p:nvPr/>
        </p:nvPicPr>
        <p:blipFill>
          <a:blip r:embed="rId2" cstate="print"/>
          <a:stretch>
            <a:fillRect/>
          </a:stretch>
        </p:blipFill>
        <p:spPr>
          <a:xfrm>
            <a:off x="8929396" y="3429000"/>
            <a:ext cx="2967135" cy="3213716"/>
          </a:xfrm>
          <a:prstGeom prst="rect">
            <a:avLst/>
          </a:prstGeom>
        </p:spPr>
      </p:pic>
    </p:spTree>
    <p:extLst>
      <p:ext uri="{BB962C8B-B14F-4D97-AF65-F5344CB8AC3E}">
        <p14:creationId xmlns:p14="http://schemas.microsoft.com/office/powerpoint/2010/main" xmlns="" val="2652825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A2C67-1C6C-410A-9B32-24B260943F0E}"/>
              </a:ext>
            </a:extLst>
          </p:cNvPr>
          <p:cNvSpPr>
            <a:spLocks noGrp="1"/>
          </p:cNvSpPr>
          <p:nvPr>
            <p:ph type="ctrTitle"/>
          </p:nvPr>
        </p:nvSpPr>
        <p:spPr>
          <a:xfrm>
            <a:off x="0" y="0"/>
            <a:ext cx="12192000" cy="6997959"/>
          </a:xfrm>
          <a:solidFill>
            <a:schemeClr val="accent6">
              <a:lumMod val="75000"/>
            </a:schemeClr>
          </a:solidFill>
        </p:spPr>
        <p:txBody>
          <a:bodyPr>
            <a:normAutofit fontScale="90000"/>
          </a:bodyPr>
          <a:lstStyle/>
          <a:p>
            <a:pPr algn="l"/>
            <a:r>
              <a:rPr lang="sr-Latn-BA" sz="2800" dirty="0">
                <a:latin typeface="Arial" panose="020B0604020202020204" pitchFamily="34" charset="0"/>
                <a:cs typeface="Arial" panose="020B0604020202020204" pitchFamily="34" charset="0"/>
              </a:rPr>
              <a:t>	</a:t>
            </a:r>
            <a:r>
              <a:rPr lang="sr-Cyrl-RS" sz="2800" dirty="0">
                <a:latin typeface="Arial" panose="020B0604020202020204" pitchFamily="34" charset="0"/>
                <a:cs typeface="Arial" panose="020B0604020202020204" pitchFamily="34" charset="0"/>
              </a:rPr>
              <a:t>		</a:t>
            </a:r>
            <a:br>
              <a:rPr lang="sr-Cyrl-RS" sz="2800" dirty="0">
                <a:latin typeface="Arial" panose="020B0604020202020204" pitchFamily="34" charset="0"/>
                <a:cs typeface="Arial" panose="020B0604020202020204" pitchFamily="34" charset="0"/>
              </a:rPr>
            </a:br>
            <a:r>
              <a:rPr lang="sr-Cyrl-RS" sz="2800" dirty="0">
                <a:latin typeface="Arial" panose="020B0604020202020204" pitchFamily="34" charset="0"/>
                <a:cs typeface="Arial" panose="020B0604020202020204" pitchFamily="34" charset="0"/>
              </a:rPr>
              <a:t>	Путовао је дуго. Газио је пусте равнице, брда и долине, заустављао се само кад је морао, док  не  стиже  у  подножје  планине, </a:t>
            </a:r>
            <a:r>
              <a:rPr lang="sr-Cyrl-RS" sz="2800" dirty="0" smtClean="0">
                <a:latin typeface="Arial" panose="020B0604020202020204" pitchFamily="34" charset="0"/>
                <a:cs typeface="Arial" panose="020B0604020202020204" pitchFamily="34" charset="0"/>
              </a:rPr>
              <a:t>облацима </a:t>
            </a:r>
            <a:r>
              <a:rPr lang="sr-Cyrl-RS" sz="2800" dirty="0">
                <a:latin typeface="Arial" panose="020B0604020202020204" pitchFamily="34" charset="0"/>
                <a:cs typeface="Arial" panose="020B0604020202020204" pitchFamily="34" charset="0"/>
              </a:rPr>
              <a:t>завијене,  снијегом заметене. Дочека га ледени дах, </a:t>
            </a:r>
            <a:r>
              <a:rPr lang="sr-Cyrl-RS" sz="2800" dirty="0" err="1">
                <a:latin typeface="Arial" panose="020B0604020202020204" pitchFamily="34" charset="0"/>
                <a:cs typeface="Arial" panose="020B0604020202020204" pitchFamily="34" charset="0"/>
              </a:rPr>
              <a:t>препријечи</a:t>
            </a:r>
            <a:r>
              <a:rPr lang="sr-Cyrl-RS" sz="2800" dirty="0">
                <a:latin typeface="Arial" panose="020B0604020202020204" pitchFamily="34" charset="0"/>
                <a:cs typeface="Arial" panose="020B0604020202020204" pitchFamily="34" charset="0"/>
              </a:rPr>
              <a:t> му пут </a:t>
            </a:r>
            <a:r>
              <a:rPr lang="sr-Cyrl-RS" sz="2800" dirty="0" err="1">
                <a:latin typeface="Arial" panose="020B0604020202020204" pitchFamily="34" charset="0"/>
                <a:cs typeface="Arial" panose="020B0604020202020204" pitchFamily="34" charset="0"/>
              </a:rPr>
              <a:t>вјетар</a:t>
            </a:r>
            <a:r>
              <a:rPr lang="sr-Cyrl-RS" sz="2800" dirty="0">
                <a:latin typeface="Arial" panose="020B0604020202020204" pitchFamily="34" charset="0"/>
                <a:cs typeface="Arial" panose="020B0604020202020204" pitchFamily="34" charset="0"/>
              </a:rPr>
              <a:t>. Али дјечак не стаде, </a:t>
            </a:r>
            <a:r>
              <a:rPr lang="sr-Cyrl-RS" sz="2800" dirty="0" smtClean="0">
                <a:latin typeface="Arial" panose="020B0604020202020204" pitchFamily="34" charset="0"/>
                <a:cs typeface="Arial" panose="020B0604020202020204" pitchFamily="34" charset="0"/>
              </a:rPr>
              <a:t>већ </a:t>
            </a:r>
            <a:r>
              <a:rPr lang="sr-Cyrl-RS" sz="2800" dirty="0">
                <a:latin typeface="Arial" panose="020B0604020202020204" pitchFamily="34" charset="0"/>
                <a:cs typeface="Arial" panose="020B0604020202020204" pitchFamily="34" charset="0"/>
              </a:rPr>
              <a:t>храбро крену напријед у снијег и вјетар. Залазио је све дубље у планину. Посртао је, падао, пркосио је </a:t>
            </a:r>
            <a:r>
              <a:rPr lang="sr-Cyrl-RS" sz="2800" dirty="0" err="1">
                <a:latin typeface="Arial" panose="020B0604020202020204" pitchFamily="34" charset="0"/>
                <a:cs typeface="Arial" panose="020B0604020202020204" pitchFamily="34" charset="0"/>
              </a:rPr>
              <a:t>вјетру</a:t>
            </a:r>
            <a:r>
              <a:rPr lang="sr-Cyrl-RS" sz="2800" dirty="0">
                <a:latin typeface="Arial" panose="020B0604020202020204" pitchFamily="34" charset="0"/>
                <a:cs typeface="Arial" panose="020B0604020202020204" pitchFamily="34" charset="0"/>
              </a:rPr>
              <a:t>, </a:t>
            </a:r>
            <a:r>
              <a:rPr lang="sr-Cyrl-RS" sz="2800" dirty="0" err="1">
                <a:latin typeface="Arial" panose="020B0604020202020204" pitchFamily="34" charset="0"/>
                <a:cs typeface="Arial" panose="020B0604020202020204" pitchFamily="34" charset="0"/>
              </a:rPr>
              <a:t>снијегу</a:t>
            </a:r>
            <a:r>
              <a:rPr lang="sr-Cyrl-RS" sz="2800" dirty="0">
                <a:latin typeface="Arial" panose="020B0604020202020204" pitchFamily="34" charset="0"/>
                <a:cs typeface="Arial" panose="020B0604020202020204" pitchFamily="34" charset="0"/>
              </a:rPr>
              <a:t> и леду, јер је одлучио да дозна истину. Дозивао је свог пријатеља, одазивао му се само </a:t>
            </a:r>
            <a:r>
              <a:rPr lang="sr-Cyrl-RS" sz="2800" dirty="0" err="1">
                <a:latin typeface="Arial" panose="020B0604020202020204" pitchFamily="34" charset="0"/>
                <a:cs typeface="Arial" panose="020B0604020202020204" pitchFamily="34" charset="0"/>
              </a:rPr>
              <a:t>вјетар</a:t>
            </a:r>
            <a:r>
              <a:rPr lang="sr-Cyrl-RS" sz="2800" dirty="0">
                <a:latin typeface="Arial" panose="020B0604020202020204" pitchFamily="34" charset="0"/>
                <a:cs typeface="Arial" panose="020B0604020202020204" pitchFamily="34" charset="0"/>
              </a:rPr>
              <a:t> урликом и јауком. </a:t>
            </a:r>
            <a:br>
              <a:rPr lang="sr-Cyrl-RS" sz="2800" dirty="0">
                <a:latin typeface="Arial" panose="020B0604020202020204" pitchFamily="34" charset="0"/>
                <a:cs typeface="Arial" panose="020B0604020202020204" pitchFamily="34" charset="0"/>
              </a:rPr>
            </a:br>
            <a:r>
              <a:rPr lang="sr-Cyrl-RS" sz="2800" dirty="0">
                <a:latin typeface="Arial" panose="020B0604020202020204" pitchFamily="34" charset="0"/>
                <a:cs typeface="Arial" panose="020B0604020202020204" pitchFamily="34" charset="0"/>
              </a:rPr>
              <a:t>	Била је то страшна планина. </a:t>
            </a:r>
            <a:br>
              <a:rPr lang="sr-Cyrl-RS" sz="2800" dirty="0">
                <a:latin typeface="Arial" panose="020B0604020202020204" pitchFamily="34" charset="0"/>
                <a:cs typeface="Arial" panose="020B0604020202020204" pitchFamily="34" charset="0"/>
              </a:rPr>
            </a:br>
            <a:r>
              <a:rPr lang="sr-Cyrl-RS" sz="2800" dirty="0">
                <a:latin typeface="Arial" panose="020B0604020202020204" pitchFamily="34" charset="0"/>
                <a:cs typeface="Arial" panose="020B0604020202020204" pitchFamily="34" charset="0"/>
              </a:rPr>
              <a:t>	Била је то несавладива и немилосрдна планина. </a:t>
            </a:r>
            <a:br>
              <a:rPr lang="sr-Cyrl-RS" sz="2800" dirty="0">
                <a:latin typeface="Arial" panose="020B0604020202020204" pitchFamily="34" charset="0"/>
                <a:cs typeface="Arial" panose="020B0604020202020204" pitchFamily="34" charset="0"/>
              </a:rPr>
            </a:br>
            <a:r>
              <a:rPr lang="sr-Cyrl-RS" sz="2800" dirty="0">
                <a:latin typeface="Arial" panose="020B0604020202020204" pitchFamily="34" charset="0"/>
                <a:cs typeface="Arial" panose="020B0604020202020204" pitchFamily="34" charset="0"/>
              </a:rPr>
              <a:t>	</a:t>
            </a:r>
            <a:r>
              <a:rPr lang="ru-RU" sz="2800" dirty="0">
                <a:latin typeface="Arial" panose="020B0604020202020204" pitchFamily="34" charset="0"/>
                <a:cs typeface="Arial" panose="020B0604020202020204" pitchFamily="34" charset="0"/>
              </a:rPr>
              <a:t>Дјечак је већ био осуђен. Почео је да губи снагу, почео је да га хвата слатки сан. Али још је корачао, још је пркосио планини. И тада се догодило то, неочекивано. </a:t>
            </a:r>
            <a:br>
              <a:rPr lang="ru-RU" sz="2800" dirty="0">
                <a:latin typeface="Arial" panose="020B0604020202020204" pitchFamily="34" charset="0"/>
                <a:cs typeface="Arial" panose="020B0604020202020204" pitchFamily="34" charset="0"/>
              </a:rPr>
            </a:br>
            <a:r>
              <a:rPr lang="ru-RU" sz="2800" dirty="0">
                <a:latin typeface="Arial" panose="020B0604020202020204" pitchFamily="34" charset="0"/>
                <a:cs typeface="Arial" panose="020B0604020202020204" pitchFamily="34" charset="0"/>
              </a:rPr>
              <a:t>	Размакли су се изнад планине облаци, отворили пут сунцу. И, ко зна послије колико година, заиграли су топли зраци по леду и снијегу и почели да их топе, почела је да се буди, да оживљава планина. Дрвеће је стресало своје бијеле и дебеле покриваче. </a:t>
            </a:r>
            <a:r>
              <a:rPr lang="sr-Latn-BA" sz="2800" dirty="0">
                <a:latin typeface="Arial" panose="020B0604020202020204" pitchFamily="34" charset="0"/>
                <a:cs typeface="Arial" panose="020B0604020202020204" pitchFamily="34" charset="0"/>
              </a:rPr>
              <a:t/>
            </a:r>
            <a:br>
              <a:rPr lang="sr-Latn-BA" sz="2800" dirty="0">
                <a:latin typeface="Arial" panose="020B0604020202020204" pitchFamily="34" charset="0"/>
                <a:cs typeface="Arial" panose="020B0604020202020204" pitchFamily="34" charset="0"/>
              </a:rPr>
            </a:br>
            <a:r>
              <a:rPr lang="sr-Latn-BA" sz="2800" dirty="0">
                <a:latin typeface="Arial" panose="020B0604020202020204" pitchFamily="34" charset="0"/>
                <a:cs typeface="Arial" panose="020B0604020202020204" pitchFamily="34" charset="0"/>
              </a:rPr>
              <a:t/>
            </a:r>
            <a:br>
              <a:rPr lang="sr-Latn-BA" sz="2800" dirty="0">
                <a:latin typeface="Arial" panose="020B0604020202020204" pitchFamily="34" charset="0"/>
                <a:cs typeface="Arial" panose="020B0604020202020204" pitchFamily="34" charset="0"/>
              </a:rPr>
            </a:br>
            <a:r>
              <a:rPr lang="sr-Latn-BA" sz="2800" dirty="0">
                <a:latin typeface="Arial" panose="020B0604020202020204" pitchFamily="34" charset="0"/>
                <a:cs typeface="Arial" panose="020B0604020202020204" pitchFamily="34" charset="0"/>
              </a:rPr>
              <a:t/>
            </a:r>
            <a:br>
              <a:rPr lang="sr-Latn-BA" sz="2800" dirty="0">
                <a:latin typeface="Arial" panose="020B0604020202020204" pitchFamily="34" charset="0"/>
                <a:cs typeface="Arial" panose="020B0604020202020204" pitchFamily="34" charset="0"/>
              </a:rPr>
            </a:br>
            <a:r>
              <a:rPr lang="sr-Latn-BA" sz="2800" dirty="0">
                <a:latin typeface="Arial" panose="020B0604020202020204" pitchFamily="34" charset="0"/>
                <a:cs typeface="Arial" panose="020B0604020202020204" pitchFamily="34" charset="0"/>
              </a:rPr>
              <a:t/>
            </a:r>
            <a:br>
              <a:rPr lang="sr-Latn-BA"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 xmlns:a16="http://schemas.microsoft.com/office/drawing/2014/main" id="{053E6138-8404-4624-AFA3-D66A439D5C44}"/>
              </a:ext>
            </a:extLst>
          </p:cNvPr>
          <p:cNvPicPr>
            <a:picLocks noChangeAspect="1"/>
          </p:cNvPicPr>
          <p:nvPr/>
        </p:nvPicPr>
        <p:blipFill rotWithShape="1">
          <a:blip r:embed="rId2" cstate="print"/>
          <a:srcRect t="2893" b="50620"/>
          <a:stretch/>
        </p:blipFill>
        <p:spPr>
          <a:xfrm>
            <a:off x="93307" y="5626359"/>
            <a:ext cx="11905860" cy="1371599"/>
          </a:xfrm>
          <a:prstGeom prst="rect">
            <a:avLst/>
          </a:prstGeom>
        </p:spPr>
      </p:pic>
    </p:spTree>
    <p:extLst>
      <p:ext uri="{BB962C8B-B14F-4D97-AF65-F5344CB8AC3E}">
        <p14:creationId xmlns:p14="http://schemas.microsoft.com/office/powerpoint/2010/main" xmlns="" val="10797108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0A2C67-1C6C-410A-9B32-24B260943F0E}"/>
              </a:ext>
            </a:extLst>
          </p:cNvPr>
          <p:cNvSpPr>
            <a:spLocks noGrp="1"/>
          </p:cNvSpPr>
          <p:nvPr>
            <p:ph type="ctrTitle"/>
          </p:nvPr>
        </p:nvSpPr>
        <p:spPr>
          <a:xfrm>
            <a:off x="0" y="0"/>
            <a:ext cx="12192000" cy="6858000"/>
          </a:xfrm>
          <a:solidFill>
            <a:schemeClr val="accent6">
              <a:lumMod val="75000"/>
            </a:schemeClr>
          </a:solidFill>
        </p:spPr>
        <p:txBody>
          <a:bodyPr>
            <a:normAutofit fontScale="90000"/>
          </a:bodyPr>
          <a:lstStyle/>
          <a:p>
            <a:pPr algn="l"/>
            <a:r>
              <a:rPr lang="sr-Cyrl-RS" sz="2800" dirty="0">
                <a:latin typeface="Arial" panose="020B0604020202020204" pitchFamily="34" charset="0"/>
                <a:cs typeface="Arial" panose="020B0604020202020204" pitchFamily="34" charset="0"/>
              </a:rPr>
              <a:t>	</a:t>
            </a:r>
            <a:r>
              <a:rPr lang="ru-RU" sz="2800" dirty="0">
                <a:latin typeface="Arial" panose="020B0604020202020204" pitchFamily="34" charset="0"/>
                <a:cs typeface="Arial" panose="020B0604020202020204" pitchFamily="34" charset="0"/>
              </a:rPr>
              <a:t/>
            </a:r>
            <a:br>
              <a:rPr lang="ru-RU" sz="2800" dirty="0">
                <a:latin typeface="Arial" panose="020B0604020202020204" pitchFamily="34" charset="0"/>
                <a:cs typeface="Arial" panose="020B0604020202020204" pitchFamily="34" charset="0"/>
              </a:rPr>
            </a:br>
            <a:r>
              <a:rPr lang="ru-RU" sz="2800" dirty="0">
                <a:latin typeface="Arial" panose="020B0604020202020204" pitchFamily="34" charset="0"/>
                <a:cs typeface="Arial" panose="020B0604020202020204" pitchFamily="34" charset="0"/>
              </a:rPr>
              <a:t>	</a:t>
            </a:r>
            <a:br>
              <a:rPr lang="ru-RU" sz="2800" dirty="0">
                <a:latin typeface="Arial" panose="020B0604020202020204" pitchFamily="34" charset="0"/>
                <a:cs typeface="Arial" panose="020B0604020202020204" pitchFamily="34" charset="0"/>
              </a:rPr>
            </a:br>
            <a:r>
              <a:rPr lang="ru-RU" sz="2800" dirty="0">
                <a:latin typeface="Arial" panose="020B0604020202020204" pitchFamily="34" charset="0"/>
                <a:cs typeface="Arial" panose="020B0604020202020204" pitchFamily="34" charset="0"/>
              </a:rPr>
              <a:t>	И гле чуда! Запјевала је у шуми птица, па онда друга, трећа... Јавили су се гласови са свих страна, одзвањали су радошћу и срећом. Испод дубоког сњежног покривача извлачиле су се звијери, извлачили су се многобројни и чудни становници планине. </a:t>
            </a:r>
            <a:br>
              <a:rPr lang="ru-RU" sz="2800" dirty="0">
                <a:latin typeface="Arial" panose="020B0604020202020204" pitchFamily="34" charset="0"/>
                <a:cs typeface="Arial" panose="020B0604020202020204" pitchFamily="34" charset="0"/>
              </a:rPr>
            </a:br>
            <a:r>
              <a:rPr lang="ru-RU" sz="2800" dirty="0">
                <a:latin typeface="Arial" panose="020B0604020202020204" pitchFamily="34" charset="0"/>
                <a:cs typeface="Arial" panose="020B0604020202020204" pitchFamily="34" charset="0"/>
              </a:rPr>
              <a:t>	Дјечак је дозивао свог пса. Пас је неочекивано дотрчао дјечаку.</a:t>
            </a:r>
            <a:br>
              <a:rPr lang="ru-RU" sz="2800" dirty="0">
                <a:latin typeface="Arial" panose="020B0604020202020204" pitchFamily="34" charset="0"/>
                <a:cs typeface="Arial" panose="020B0604020202020204" pitchFamily="34" charset="0"/>
              </a:rPr>
            </a:br>
            <a:r>
              <a:rPr lang="ru-RU" sz="2800" dirty="0">
                <a:latin typeface="Arial" panose="020B0604020202020204" pitchFamily="34" charset="0"/>
                <a:cs typeface="Arial" panose="020B0604020202020204" pitchFamily="34" charset="0"/>
              </a:rPr>
              <a:t>	– Ту си! Жив си! – ускликнуо је дјечак.</a:t>
            </a:r>
            <a:br>
              <a:rPr lang="ru-RU" sz="2800" dirty="0">
                <a:latin typeface="Arial" panose="020B0604020202020204" pitchFamily="34" charset="0"/>
                <a:cs typeface="Arial" panose="020B0604020202020204" pitchFamily="34" charset="0"/>
              </a:rPr>
            </a:br>
            <a:r>
              <a:rPr lang="ru-RU" sz="2800" dirty="0">
                <a:latin typeface="Arial" panose="020B0604020202020204" pitchFamily="34" charset="0"/>
                <a:cs typeface="Arial" panose="020B0604020202020204" pitchFamily="34" charset="0"/>
              </a:rPr>
              <a:t>	– Ту сам, пријатељу мој! – потврдио је пас лавежом. </a:t>
            </a:r>
            <a:br>
              <a:rPr lang="ru-RU" sz="2800" dirty="0">
                <a:latin typeface="Arial" panose="020B0604020202020204" pitchFamily="34" charset="0"/>
                <a:cs typeface="Arial" panose="020B0604020202020204" pitchFamily="34" charset="0"/>
              </a:rPr>
            </a:br>
            <a:r>
              <a:rPr lang="ru-RU" sz="2800" dirty="0">
                <a:latin typeface="Arial" panose="020B0604020202020204" pitchFamily="34" charset="0"/>
                <a:cs typeface="Arial" panose="020B0604020202020204" pitchFamily="34" charset="0"/>
              </a:rPr>
              <a:t>	Није потребно говорити  да  су  били  срећни.</a:t>
            </a:r>
            <a:r>
              <a:rPr lang="sr-Latn-BA" sz="2800" dirty="0">
                <a:latin typeface="Arial" panose="020B0604020202020204" pitchFamily="34" charset="0"/>
                <a:cs typeface="Arial" panose="020B0604020202020204" pitchFamily="34" charset="0"/>
              </a:rPr>
              <a:t/>
            </a:r>
            <a:br>
              <a:rPr lang="sr-Latn-BA" sz="2800" dirty="0">
                <a:latin typeface="Arial" panose="020B0604020202020204" pitchFamily="34" charset="0"/>
                <a:cs typeface="Arial" panose="020B0604020202020204" pitchFamily="34" charset="0"/>
              </a:rPr>
            </a:br>
            <a:r>
              <a:rPr lang="ru-RU" sz="2800" dirty="0">
                <a:latin typeface="Arial" panose="020B0604020202020204" pitchFamily="34" charset="0"/>
                <a:cs typeface="Arial" panose="020B0604020202020204" pitchFamily="34" charset="0"/>
              </a:rPr>
              <a:t> И колико су били срећни што су опет заједно, што </a:t>
            </a:r>
            <a:r>
              <a:rPr lang="sr-Latn-BA" sz="2800" dirty="0">
                <a:latin typeface="Arial" panose="020B0604020202020204" pitchFamily="34" charset="0"/>
                <a:cs typeface="Arial" panose="020B0604020202020204" pitchFamily="34" charset="0"/>
              </a:rPr>
              <a:t/>
            </a:r>
            <a:br>
              <a:rPr lang="sr-Latn-BA" sz="2800" dirty="0">
                <a:latin typeface="Arial" panose="020B0604020202020204" pitchFamily="34" charset="0"/>
                <a:cs typeface="Arial" panose="020B0604020202020204" pitchFamily="34" charset="0"/>
              </a:rPr>
            </a:br>
            <a:r>
              <a:rPr lang="ru-RU" sz="2800" dirty="0">
                <a:latin typeface="Arial" panose="020B0604020202020204" pitchFamily="34" charset="0"/>
                <a:cs typeface="Arial" panose="020B0604020202020204" pitchFamily="34" charset="0"/>
              </a:rPr>
              <a:t>су могли да напусте планину по којој су се ломиле </a:t>
            </a:r>
            <a:r>
              <a:rPr lang="sr-Latn-BA" sz="2800" dirty="0">
                <a:latin typeface="Arial" panose="020B0604020202020204" pitchFamily="34" charset="0"/>
                <a:cs typeface="Arial" panose="020B0604020202020204" pitchFamily="34" charset="0"/>
              </a:rPr>
              <a:t/>
            </a:r>
            <a:br>
              <a:rPr lang="sr-Latn-BA" sz="2800" dirty="0">
                <a:latin typeface="Arial" panose="020B0604020202020204" pitchFamily="34" charset="0"/>
                <a:cs typeface="Arial" panose="020B0604020202020204" pitchFamily="34" charset="0"/>
              </a:rPr>
            </a:br>
            <a:r>
              <a:rPr lang="ru-RU" sz="2800" dirty="0">
                <a:latin typeface="Arial" panose="020B0604020202020204" pitchFamily="34" charset="0"/>
                <a:cs typeface="Arial" panose="020B0604020202020204" pitchFamily="34" charset="0"/>
              </a:rPr>
              <a:t>ледене громаде, сипале лавине, рушила читава </a:t>
            </a:r>
            <a:r>
              <a:rPr lang="sr-Latn-BA" sz="2800" dirty="0">
                <a:latin typeface="Arial" panose="020B0604020202020204" pitchFamily="34" charset="0"/>
                <a:cs typeface="Arial" panose="020B0604020202020204" pitchFamily="34" charset="0"/>
              </a:rPr>
              <a:t/>
            </a:r>
            <a:br>
              <a:rPr lang="sr-Latn-BA" sz="2800" dirty="0">
                <a:latin typeface="Arial" panose="020B0604020202020204" pitchFamily="34" charset="0"/>
                <a:cs typeface="Arial" panose="020B0604020202020204" pitchFamily="34" charset="0"/>
              </a:rPr>
            </a:br>
            <a:r>
              <a:rPr lang="ru-RU" sz="2800" dirty="0">
                <a:latin typeface="Arial" panose="020B0604020202020204" pitchFamily="34" charset="0"/>
                <a:cs typeface="Arial" panose="020B0604020202020204" pitchFamily="34" charset="0"/>
              </a:rPr>
              <a:t>сњежна брда. </a:t>
            </a:r>
            <a:br>
              <a:rPr lang="ru-RU" sz="2800" dirty="0">
                <a:latin typeface="Arial" panose="020B0604020202020204" pitchFamily="34" charset="0"/>
                <a:cs typeface="Arial" panose="020B0604020202020204" pitchFamily="34" charset="0"/>
              </a:rPr>
            </a:br>
            <a:r>
              <a:rPr lang="ru-RU" sz="2800" dirty="0">
                <a:latin typeface="Arial" panose="020B0604020202020204" pitchFamily="34" charset="0"/>
                <a:cs typeface="Arial" panose="020B0604020202020204" pitchFamily="34" charset="0"/>
              </a:rPr>
              <a:t>	Журили су пријатељи да што прије стигну кући,</a:t>
            </a:r>
            <a:r>
              <a:rPr lang="sr-Latn-BA" sz="2800" dirty="0">
                <a:latin typeface="Arial" panose="020B0604020202020204" pitchFamily="34" charset="0"/>
                <a:cs typeface="Arial" panose="020B0604020202020204" pitchFamily="34" charset="0"/>
              </a:rPr>
              <a:t/>
            </a:r>
            <a:br>
              <a:rPr lang="sr-Latn-BA" sz="2800" dirty="0">
                <a:latin typeface="Arial" panose="020B0604020202020204" pitchFamily="34" charset="0"/>
                <a:cs typeface="Arial" panose="020B0604020202020204" pitchFamily="34" charset="0"/>
              </a:rPr>
            </a:br>
            <a:r>
              <a:rPr lang="ru-RU" sz="2800" dirty="0">
                <a:latin typeface="Arial" panose="020B0604020202020204" pitchFamily="34" charset="0"/>
                <a:cs typeface="Arial" panose="020B0604020202020204" pitchFamily="34" charset="0"/>
              </a:rPr>
              <a:t> а са њима је кренула у свијет и прича о леденој </a:t>
            </a:r>
            <a:r>
              <a:rPr lang="sr-Latn-BA" sz="2800" dirty="0">
                <a:latin typeface="Arial" panose="020B0604020202020204" pitchFamily="34" charset="0"/>
                <a:cs typeface="Arial" panose="020B0604020202020204" pitchFamily="34" charset="0"/>
              </a:rPr>
              <a:t/>
            </a:r>
            <a:br>
              <a:rPr lang="sr-Latn-BA" sz="2800" dirty="0">
                <a:latin typeface="Arial" panose="020B0604020202020204" pitchFamily="34" charset="0"/>
                <a:cs typeface="Arial" panose="020B0604020202020204" pitchFamily="34" charset="0"/>
              </a:rPr>
            </a:br>
            <a:r>
              <a:rPr lang="ru-RU" sz="2800" dirty="0">
                <a:latin typeface="Arial" panose="020B0604020202020204" pitchFamily="34" charset="0"/>
                <a:cs typeface="Arial" panose="020B0604020202020204" pitchFamily="34" charset="0"/>
              </a:rPr>
              <a:t>планини, па их је претекла, а куд год су стизали, </a:t>
            </a:r>
            <a:r>
              <a:rPr lang="sr-Latn-BA" sz="2800" dirty="0">
                <a:latin typeface="Arial" panose="020B0604020202020204" pitchFamily="34" charset="0"/>
                <a:cs typeface="Arial" panose="020B0604020202020204" pitchFamily="34" charset="0"/>
              </a:rPr>
              <a:t/>
            </a:r>
            <a:br>
              <a:rPr lang="sr-Latn-BA" sz="2800" dirty="0">
                <a:latin typeface="Arial" panose="020B0604020202020204" pitchFamily="34" charset="0"/>
                <a:cs typeface="Arial" panose="020B0604020202020204" pitchFamily="34" charset="0"/>
              </a:rPr>
            </a:br>
            <a:r>
              <a:rPr lang="ru-RU" sz="2800" dirty="0">
                <a:latin typeface="Arial" panose="020B0604020202020204" pitchFamily="34" charset="0"/>
                <a:cs typeface="Arial" panose="020B0604020202020204" pitchFamily="34" charset="0"/>
              </a:rPr>
              <a:t>чули су како људи говоре: </a:t>
            </a:r>
            <a:br>
              <a:rPr lang="ru-RU" sz="2800" dirty="0">
                <a:latin typeface="Arial" panose="020B0604020202020204" pitchFamily="34" charset="0"/>
                <a:cs typeface="Arial" panose="020B0604020202020204" pitchFamily="34" charset="0"/>
              </a:rPr>
            </a:br>
            <a:r>
              <a:rPr lang="ru-RU" sz="2800" dirty="0">
                <a:latin typeface="Arial" panose="020B0604020202020204" pitchFamily="34" charset="0"/>
                <a:cs typeface="Arial" panose="020B0604020202020204" pitchFamily="34" charset="0"/>
              </a:rPr>
              <a:t>	– Један дјечак је имао велико и топло срце.</a:t>
            </a:r>
            <a:r>
              <a:rPr lang="sr-Latn-BA" sz="2800" dirty="0">
                <a:latin typeface="Arial" panose="020B0604020202020204" pitchFamily="34" charset="0"/>
                <a:cs typeface="Arial" panose="020B0604020202020204" pitchFamily="34" charset="0"/>
              </a:rPr>
              <a:t/>
            </a:r>
            <a:br>
              <a:rPr lang="sr-Latn-BA" sz="2800" dirty="0">
                <a:latin typeface="Arial" panose="020B0604020202020204" pitchFamily="34" charset="0"/>
                <a:cs typeface="Arial" panose="020B0604020202020204" pitchFamily="34" charset="0"/>
              </a:rPr>
            </a:br>
            <a:r>
              <a:rPr lang="ru-RU" sz="2800" dirty="0">
                <a:latin typeface="Arial" panose="020B0604020202020204" pitchFamily="34" charset="0"/>
                <a:cs typeface="Arial" panose="020B0604020202020204" pitchFamily="34" charset="0"/>
              </a:rPr>
              <a:t> И дјечаково срце је отопило ледену гору.</a:t>
            </a:r>
            <a:r>
              <a:rPr lang="sr-Latn-BA" sz="2800" dirty="0">
                <a:latin typeface="Arial" panose="020B0604020202020204" pitchFamily="34" charset="0"/>
                <a:cs typeface="Arial" panose="020B0604020202020204" pitchFamily="34" charset="0"/>
              </a:rPr>
              <a:t/>
            </a:r>
            <a:br>
              <a:rPr lang="sr-Latn-BA"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 xmlns:a16="http://schemas.microsoft.com/office/drawing/2014/main" id="{43A68966-2E7F-4026-891C-74477F041A49}"/>
              </a:ext>
            </a:extLst>
          </p:cNvPr>
          <p:cNvPicPr>
            <a:picLocks noChangeAspect="1"/>
          </p:cNvPicPr>
          <p:nvPr/>
        </p:nvPicPr>
        <p:blipFill rotWithShape="1">
          <a:blip r:embed="rId2" cstate="print"/>
          <a:srcRect b="7756"/>
          <a:stretch/>
        </p:blipFill>
        <p:spPr>
          <a:xfrm>
            <a:off x="8052318" y="3069771"/>
            <a:ext cx="4004194" cy="3601617"/>
          </a:xfrm>
          <a:prstGeom prst="rect">
            <a:avLst/>
          </a:prstGeom>
        </p:spPr>
      </p:pic>
    </p:spTree>
    <p:extLst>
      <p:ext uri="{BB962C8B-B14F-4D97-AF65-F5344CB8AC3E}">
        <p14:creationId xmlns:p14="http://schemas.microsoft.com/office/powerpoint/2010/main" xmlns="" val="2792638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6" name="Rectangle 5"/>
          <p:cNvSpPr/>
          <p:nvPr/>
        </p:nvSpPr>
        <p:spPr>
          <a:xfrm>
            <a:off x="223157" y="585125"/>
            <a:ext cx="11593286" cy="5262979"/>
          </a:xfrm>
          <a:prstGeom prst="rect">
            <a:avLst/>
          </a:prstGeom>
        </p:spPr>
        <p:txBody>
          <a:bodyPr wrap="square">
            <a:spAutoFit/>
          </a:bodyPr>
          <a:lstStyle/>
          <a:p>
            <a:r>
              <a:rPr lang="sr-Cyrl-BA" sz="2800" dirty="0" smtClean="0">
                <a:latin typeface="Arial" pitchFamily="34" charset="0"/>
                <a:cs typeface="Arial" pitchFamily="34" charset="0"/>
              </a:rPr>
              <a:t>Неп</a:t>
            </a:r>
            <a:r>
              <a:rPr lang="sr-Cyrl-RS" sz="2800" dirty="0" smtClean="0">
                <a:latin typeface="Arial" pitchFamily="34" charset="0"/>
                <a:cs typeface="Arial" pitchFamily="34" charset="0"/>
              </a:rPr>
              <a:t>ознате ријечи:</a:t>
            </a:r>
          </a:p>
          <a:p>
            <a:r>
              <a:rPr lang="sr-Cyrl-RS" sz="2800" dirty="0" smtClean="0">
                <a:latin typeface="Arial" pitchFamily="34" charset="0"/>
                <a:cs typeface="Arial" pitchFamily="34" charset="0"/>
              </a:rPr>
              <a:t/>
            </a:r>
            <a:br>
              <a:rPr lang="sr-Cyrl-RS" sz="2800" dirty="0" smtClean="0">
                <a:latin typeface="Arial" pitchFamily="34" charset="0"/>
                <a:cs typeface="Arial" pitchFamily="34" charset="0"/>
              </a:rPr>
            </a:br>
            <a:r>
              <a:rPr lang="sr-Cyrl-RS" sz="2800" dirty="0" smtClean="0">
                <a:latin typeface="Arial" pitchFamily="34" charset="0"/>
                <a:cs typeface="Arial" pitchFamily="34" charset="0"/>
              </a:rPr>
              <a:t>	</a:t>
            </a:r>
            <a:r>
              <a:rPr lang="sr-Cyrl-RS" sz="2800" b="1" dirty="0" smtClean="0">
                <a:latin typeface="Arial" pitchFamily="34" charset="0"/>
                <a:cs typeface="Arial" pitchFamily="34" charset="0"/>
              </a:rPr>
              <a:t>ГОРА - </a:t>
            </a:r>
            <a:r>
              <a:rPr lang="sr-Cyrl-RS" sz="2800" b="1" dirty="0" smtClean="0">
                <a:latin typeface="Arial" pitchFamily="34" charset="0"/>
                <a:cs typeface="Arial" pitchFamily="34" charset="0"/>
              </a:rPr>
              <a:t>планина </a:t>
            </a:r>
            <a:r>
              <a:rPr lang="sr-Cyrl-RS" sz="2800" b="1" dirty="0" smtClean="0">
                <a:latin typeface="Arial" pitchFamily="34" charset="0"/>
                <a:cs typeface="Arial" pitchFamily="34" charset="0"/>
              </a:rPr>
              <a:t>обрасла шумом која је непроходна;</a:t>
            </a:r>
          </a:p>
          <a:p>
            <a:r>
              <a:rPr lang="sr-Cyrl-RS" sz="2800" b="1" dirty="0" smtClean="0">
                <a:latin typeface="Arial" pitchFamily="34" charset="0"/>
                <a:cs typeface="Arial" pitchFamily="34" charset="0"/>
              </a:rPr>
              <a:t/>
            </a:r>
            <a:br>
              <a:rPr lang="sr-Cyrl-RS" sz="2800" b="1" dirty="0" smtClean="0">
                <a:latin typeface="Arial" pitchFamily="34" charset="0"/>
                <a:cs typeface="Arial" pitchFamily="34" charset="0"/>
              </a:rPr>
            </a:br>
            <a:r>
              <a:rPr lang="sr-Cyrl-RS" sz="2800" b="1" dirty="0" smtClean="0">
                <a:latin typeface="Arial" pitchFamily="34" charset="0"/>
                <a:cs typeface="Arial" pitchFamily="34" charset="0"/>
              </a:rPr>
              <a:t>	ОДАН - вјеран, привржен;</a:t>
            </a:r>
          </a:p>
          <a:p>
            <a:r>
              <a:rPr lang="sr-Cyrl-RS" sz="2800" b="1" dirty="0" smtClean="0">
                <a:latin typeface="Arial" pitchFamily="34" charset="0"/>
                <a:cs typeface="Arial" pitchFamily="34" charset="0"/>
              </a:rPr>
              <a:t/>
            </a:r>
            <a:br>
              <a:rPr lang="sr-Cyrl-RS" sz="2800" b="1" dirty="0" smtClean="0">
                <a:latin typeface="Arial" pitchFamily="34" charset="0"/>
                <a:cs typeface="Arial" pitchFamily="34" charset="0"/>
              </a:rPr>
            </a:br>
            <a:r>
              <a:rPr lang="sr-Cyrl-RS" sz="2800" b="1" dirty="0" smtClean="0">
                <a:latin typeface="Arial" pitchFamily="34" charset="0"/>
                <a:cs typeface="Arial" pitchFamily="34" charset="0"/>
              </a:rPr>
              <a:t>	ЗАМЕТЕН - завијан снијегом, прекривен дубоким снијегом;</a:t>
            </a:r>
          </a:p>
          <a:p>
            <a:r>
              <a:rPr lang="sr-Cyrl-RS" sz="2800" b="1" dirty="0" smtClean="0">
                <a:latin typeface="Arial" pitchFamily="34" charset="0"/>
                <a:cs typeface="Arial" pitchFamily="34" charset="0"/>
              </a:rPr>
              <a:t/>
            </a:r>
            <a:br>
              <a:rPr lang="sr-Cyrl-RS" sz="2800" b="1" dirty="0" smtClean="0">
                <a:latin typeface="Arial" pitchFamily="34" charset="0"/>
                <a:cs typeface="Arial" pitchFamily="34" charset="0"/>
              </a:rPr>
            </a:br>
            <a:r>
              <a:rPr lang="sr-Cyrl-RS" sz="2800" b="1" dirty="0" smtClean="0">
                <a:latin typeface="Arial" pitchFamily="34" charset="0"/>
                <a:cs typeface="Arial" pitchFamily="34" charset="0"/>
              </a:rPr>
              <a:t>	ЛУГ (ЛУГОВИ) - шума, шумарак;</a:t>
            </a:r>
          </a:p>
          <a:p>
            <a:r>
              <a:rPr lang="sr-Cyrl-RS" sz="2800" b="1" dirty="0" smtClean="0">
                <a:latin typeface="Arial" pitchFamily="34" charset="0"/>
                <a:cs typeface="Arial" pitchFamily="34" charset="0"/>
              </a:rPr>
              <a:t/>
            </a:r>
            <a:br>
              <a:rPr lang="sr-Cyrl-RS" sz="2800" b="1" dirty="0" smtClean="0">
                <a:latin typeface="Arial" pitchFamily="34" charset="0"/>
                <a:cs typeface="Arial" pitchFamily="34" charset="0"/>
              </a:rPr>
            </a:br>
            <a:r>
              <a:rPr lang="sr-Cyrl-RS" sz="2800" b="1" dirty="0" smtClean="0">
                <a:latin typeface="Arial" pitchFamily="34" charset="0"/>
                <a:cs typeface="Arial" pitchFamily="34" charset="0"/>
              </a:rPr>
              <a:t>	ГРОМАДА - велики комад нечега</a:t>
            </a:r>
          </a:p>
          <a:p>
            <a:r>
              <a:rPr lang="sr-Cyrl-RS" sz="2800" b="1" dirty="0" smtClean="0">
                <a:latin typeface="Arial" pitchFamily="34" charset="0"/>
                <a:cs typeface="Arial" pitchFamily="34" charset="0"/>
              </a:rPr>
              <a:t>         (у овој бајци </a:t>
            </a:r>
            <a:r>
              <a:rPr lang="sr-Cyrl-RS" sz="2800" b="1" smtClean="0">
                <a:latin typeface="Arial" pitchFamily="34" charset="0"/>
                <a:cs typeface="Arial" pitchFamily="34" charset="0"/>
              </a:rPr>
              <a:t>велики </a:t>
            </a:r>
            <a:r>
              <a:rPr lang="sr-Cyrl-RS" sz="2800" b="1" smtClean="0">
                <a:latin typeface="Arial" pitchFamily="34" charset="0"/>
                <a:cs typeface="Arial" pitchFamily="34" charset="0"/>
              </a:rPr>
              <a:t>комад </a:t>
            </a:r>
            <a:r>
              <a:rPr lang="sr-Cyrl-RS" sz="2800" b="1" dirty="0" smtClean="0">
                <a:latin typeface="Arial" pitchFamily="34" charset="0"/>
                <a:cs typeface="Arial" pitchFamily="34" charset="0"/>
              </a:rPr>
              <a:t>леда).</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xmlns="" val="565668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3864428" y="215677"/>
            <a:ext cx="6096000" cy="954107"/>
          </a:xfrm>
          <a:prstGeom prst="rect">
            <a:avLst/>
          </a:prstGeom>
        </p:spPr>
        <p:txBody>
          <a:bodyPr>
            <a:spAutoFit/>
          </a:bodyPr>
          <a:lstStyle/>
          <a:p>
            <a:r>
              <a:rPr lang="sr-Cyrl-RS" sz="2800" b="1" dirty="0" smtClean="0">
                <a:latin typeface="Arial" pitchFamily="34" charset="0"/>
                <a:cs typeface="Arial" pitchFamily="34" charset="0"/>
              </a:rPr>
              <a:t>АНАЛИЗА ПРИЧЕ</a:t>
            </a:r>
            <a:r>
              <a:rPr lang="sr-Cyrl-RS" sz="2800" dirty="0" smtClean="0">
                <a:latin typeface="Arial" pitchFamily="34" charset="0"/>
                <a:cs typeface="Arial" pitchFamily="34" charset="0"/>
              </a:rPr>
              <a:t/>
            </a:r>
            <a:br>
              <a:rPr lang="sr-Cyrl-RS" sz="2800" dirty="0" smtClean="0">
                <a:latin typeface="Arial" pitchFamily="34" charset="0"/>
                <a:cs typeface="Arial" pitchFamily="34" charset="0"/>
              </a:rPr>
            </a:br>
            <a:endParaRPr lang="en-US" sz="2800" dirty="0">
              <a:latin typeface="Arial" pitchFamily="34" charset="0"/>
              <a:cs typeface="Arial" pitchFamily="34" charset="0"/>
            </a:endParaRPr>
          </a:p>
        </p:txBody>
      </p:sp>
      <p:sp>
        <p:nvSpPr>
          <p:cNvPr id="7" name="Rectangle 6"/>
          <p:cNvSpPr/>
          <p:nvPr/>
        </p:nvSpPr>
        <p:spPr>
          <a:xfrm>
            <a:off x="304800" y="1326021"/>
            <a:ext cx="6096000" cy="954107"/>
          </a:xfrm>
          <a:prstGeom prst="rect">
            <a:avLst/>
          </a:prstGeom>
        </p:spPr>
        <p:txBody>
          <a:bodyPr>
            <a:spAutoFit/>
          </a:bodyPr>
          <a:lstStyle/>
          <a:p>
            <a:r>
              <a:rPr lang="sr-Cyrl-RS" sz="2800" b="1" dirty="0" smtClean="0">
                <a:latin typeface="Arial" pitchFamily="34" charset="0"/>
                <a:cs typeface="Arial" pitchFamily="34" charset="0"/>
              </a:rPr>
              <a:t>Главни ликови:</a:t>
            </a:r>
            <a:br>
              <a:rPr lang="sr-Cyrl-RS" sz="2800" b="1" dirty="0" smtClean="0">
                <a:latin typeface="Arial" pitchFamily="34" charset="0"/>
                <a:cs typeface="Arial" pitchFamily="34" charset="0"/>
              </a:rPr>
            </a:br>
            <a:endParaRPr lang="en-US" sz="2800" b="1" dirty="0">
              <a:latin typeface="Arial" pitchFamily="34" charset="0"/>
              <a:cs typeface="Arial" pitchFamily="34" charset="0"/>
            </a:endParaRPr>
          </a:p>
        </p:txBody>
      </p:sp>
      <p:sp>
        <p:nvSpPr>
          <p:cNvPr id="8" name="Rectangle 7"/>
          <p:cNvSpPr/>
          <p:nvPr/>
        </p:nvSpPr>
        <p:spPr>
          <a:xfrm>
            <a:off x="255815" y="2420034"/>
            <a:ext cx="6096000" cy="954107"/>
          </a:xfrm>
          <a:prstGeom prst="rect">
            <a:avLst/>
          </a:prstGeom>
        </p:spPr>
        <p:txBody>
          <a:bodyPr>
            <a:spAutoFit/>
          </a:bodyPr>
          <a:lstStyle/>
          <a:p>
            <a:r>
              <a:rPr lang="sr-Cyrl-RS" sz="2800" b="1" dirty="0" smtClean="0">
                <a:latin typeface="Arial" pitchFamily="34" charset="0"/>
                <a:cs typeface="Arial" pitchFamily="34" charset="0"/>
              </a:rPr>
              <a:t>Њихове особине:</a:t>
            </a:r>
            <a:br>
              <a:rPr lang="sr-Cyrl-RS" sz="2800" b="1" dirty="0" smtClean="0">
                <a:latin typeface="Arial" pitchFamily="34" charset="0"/>
                <a:cs typeface="Arial" pitchFamily="34" charset="0"/>
              </a:rPr>
            </a:br>
            <a:endParaRPr lang="en-US" sz="2800" b="1" dirty="0">
              <a:latin typeface="Arial" pitchFamily="34" charset="0"/>
              <a:cs typeface="Arial" pitchFamily="34" charset="0"/>
            </a:endParaRPr>
          </a:p>
        </p:txBody>
      </p:sp>
      <p:sp>
        <p:nvSpPr>
          <p:cNvPr id="9" name="Rectangle 8"/>
          <p:cNvSpPr/>
          <p:nvPr/>
        </p:nvSpPr>
        <p:spPr>
          <a:xfrm>
            <a:off x="284053" y="3521919"/>
            <a:ext cx="2764026" cy="523220"/>
          </a:xfrm>
          <a:prstGeom prst="rect">
            <a:avLst/>
          </a:prstGeom>
        </p:spPr>
        <p:txBody>
          <a:bodyPr wrap="none">
            <a:spAutoFit/>
          </a:bodyPr>
          <a:lstStyle/>
          <a:p>
            <a:r>
              <a:rPr lang="sr-Cyrl-RS" sz="2800" b="1" dirty="0" smtClean="0">
                <a:latin typeface="Arial" pitchFamily="34" charset="0"/>
                <a:cs typeface="Arial" pitchFamily="34" charset="0"/>
              </a:rPr>
              <a:t>Мјесто радње:</a:t>
            </a:r>
            <a:endParaRPr lang="en-US" sz="2800" b="1" dirty="0">
              <a:latin typeface="Arial" pitchFamily="34" charset="0"/>
              <a:cs typeface="Arial" pitchFamily="34" charset="0"/>
            </a:endParaRPr>
          </a:p>
        </p:txBody>
      </p:sp>
      <p:sp>
        <p:nvSpPr>
          <p:cNvPr id="10" name="TextBox 9"/>
          <p:cNvSpPr txBox="1"/>
          <p:nvPr/>
        </p:nvSpPr>
        <p:spPr>
          <a:xfrm>
            <a:off x="261257" y="4604657"/>
            <a:ext cx="3739243" cy="523220"/>
          </a:xfrm>
          <a:prstGeom prst="rect">
            <a:avLst/>
          </a:prstGeom>
          <a:noFill/>
        </p:spPr>
        <p:txBody>
          <a:bodyPr wrap="square" rtlCol="0">
            <a:spAutoFit/>
          </a:bodyPr>
          <a:lstStyle/>
          <a:p>
            <a:r>
              <a:rPr lang="sr-Cyrl-BA" sz="2800" b="1" dirty="0" smtClean="0">
                <a:latin typeface="Arial" pitchFamily="34" charset="0"/>
                <a:cs typeface="Arial" pitchFamily="34" charset="0"/>
              </a:rPr>
              <a:t>Вријеме радње:</a:t>
            </a:r>
            <a:endParaRPr lang="en-US" sz="2800" b="1" dirty="0">
              <a:latin typeface="Arial" pitchFamily="34" charset="0"/>
              <a:cs typeface="Arial" pitchFamily="34" charset="0"/>
            </a:endParaRPr>
          </a:p>
        </p:txBody>
      </p:sp>
      <p:sp>
        <p:nvSpPr>
          <p:cNvPr id="11" name="Rectangle 10"/>
          <p:cNvSpPr/>
          <p:nvPr/>
        </p:nvSpPr>
        <p:spPr>
          <a:xfrm>
            <a:off x="317835" y="5628305"/>
            <a:ext cx="2622898" cy="523220"/>
          </a:xfrm>
          <a:prstGeom prst="rect">
            <a:avLst/>
          </a:prstGeom>
        </p:spPr>
        <p:txBody>
          <a:bodyPr wrap="none">
            <a:spAutoFit/>
          </a:bodyPr>
          <a:lstStyle/>
          <a:p>
            <a:r>
              <a:rPr lang="sr-Cyrl-RS" sz="2800" b="1" dirty="0" smtClean="0">
                <a:latin typeface="Arial" pitchFamily="34" charset="0"/>
                <a:cs typeface="Arial" pitchFamily="34" charset="0"/>
              </a:rPr>
              <a:t>Поука приче: </a:t>
            </a:r>
            <a:endParaRPr lang="en-US" sz="2800" b="1" dirty="0">
              <a:latin typeface="Arial" pitchFamily="34" charset="0"/>
              <a:cs typeface="Arial" pitchFamily="34" charset="0"/>
            </a:endParaRPr>
          </a:p>
        </p:txBody>
      </p:sp>
      <p:pic>
        <p:nvPicPr>
          <p:cNvPr id="15" name="Picture 14" descr="walking-the-dog-clipart-7.png"/>
          <p:cNvPicPr>
            <a:picLocks noChangeAspect="1"/>
          </p:cNvPicPr>
          <p:nvPr/>
        </p:nvPicPr>
        <p:blipFill>
          <a:blip r:embed="rId3" cstate="print"/>
          <a:stretch>
            <a:fillRect/>
          </a:stretch>
        </p:blipFill>
        <p:spPr>
          <a:xfrm>
            <a:off x="7414599" y="3003802"/>
            <a:ext cx="4390958" cy="3854198"/>
          </a:xfrm>
          <a:prstGeom prst="rect">
            <a:avLst/>
          </a:prstGeom>
        </p:spPr>
      </p:pic>
      <p:sp>
        <p:nvSpPr>
          <p:cNvPr id="16" name="Rectangle 15"/>
          <p:cNvSpPr/>
          <p:nvPr/>
        </p:nvSpPr>
        <p:spPr>
          <a:xfrm>
            <a:off x="3162300" y="1326020"/>
            <a:ext cx="6096000" cy="954107"/>
          </a:xfrm>
          <a:prstGeom prst="rect">
            <a:avLst/>
          </a:prstGeom>
        </p:spPr>
        <p:txBody>
          <a:bodyPr>
            <a:spAutoFit/>
          </a:bodyPr>
          <a:lstStyle/>
          <a:p>
            <a:r>
              <a:rPr lang="sr-Cyrl-RS" sz="2800" dirty="0" smtClean="0">
                <a:latin typeface="Arial" pitchFamily="34" charset="0"/>
                <a:cs typeface="Arial" pitchFamily="34" charset="0"/>
              </a:rPr>
              <a:t>Дјечак и пас.</a:t>
            </a:r>
            <a:br>
              <a:rPr lang="sr-Cyrl-RS" sz="2800" dirty="0" smtClean="0">
                <a:latin typeface="Arial" pitchFamily="34" charset="0"/>
                <a:cs typeface="Arial" pitchFamily="34" charset="0"/>
              </a:rPr>
            </a:br>
            <a:endParaRPr lang="en-US" sz="2800" dirty="0">
              <a:latin typeface="Arial" pitchFamily="34" charset="0"/>
              <a:cs typeface="Arial" pitchFamily="34" charset="0"/>
            </a:endParaRPr>
          </a:p>
        </p:txBody>
      </p:sp>
      <p:sp>
        <p:nvSpPr>
          <p:cNvPr id="17" name="Rectangle 16"/>
          <p:cNvSpPr/>
          <p:nvPr/>
        </p:nvSpPr>
        <p:spPr>
          <a:xfrm>
            <a:off x="3423557" y="2403706"/>
            <a:ext cx="8768443" cy="954107"/>
          </a:xfrm>
          <a:prstGeom prst="rect">
            <a:avLst/>
          </a:prstGeom>
        </p:spPr>
        <p:txBody>
          <a:bodyPr wrap="square">
            <a:spAutoFit/>
          </a:bodyPr>
          <a:lstStyle/>
          <a:p>
            <a:r>
              <a:rPr lang="sr-Cyrl-RS" sz="2800" dirty="0" smtClean="0">
                <a:latin typeface="Arial" pitchFamily="34" charset="0"/>
                <a:cs typeface="Arial" pitchFamily="34" charset="0"/>
              </a:rPr>
              <a:t>Дјечак - захвалан свом псу, храбар, пожртвован.</a:t>
            </a:r>
            <a:endParaRPr lang="en-US" sz="2800" dirty="0" smtClean="0">
              <a:latin typeface="Arial" pitchFamily="34" charset="0"/>
              <a:cs typeface="Arial" pitchFamily="34" charset="0"/>
            </a:endParaRPr>
          </a:p>
          <a:p>
            <a:r>
              <a:rPr lang="sr-Cyrl-RS" sz="2800" dirty="0" smtClean="0">
                <a:latin typeface="Arial" pitchFamily="34" charset="0"/>
                <a:cs typeface="Arial" pitchFamily="34" charset="0"/>
              </a:rPr>
              <a:t>Пас - вјеран, храбар, снажан.</a:t>
            </a:r>
            <a:endParaRPr lang="en-US" sz="2800" dirty="0">
              <a:latin typeface="Arial" pitchFamily="34" charset="0"/>
              <a:cs typeface="Arial" pitchFamily="34" charset="0"/>
            </a:endParaRPr>
          </a:p>
        </p:txBody>
      </p:sp>
      <p:sp>
        <p:nvSpPr>
          <p:cNvPr id="18" name="Rectangle 17"/>
          <p:cNvSpPr/>
          <p:nvPr/>
        </p:nvSpPr>
        <p:spPr>
          <a:xfrm>
            <a:off x="2901043" y="3530377"/>
            <a:ext cx="6096000" cy="954107"/>
          </a:xfrm>
          <a:prstGeom prst="rect">
            <a:avLst/>
          </a:prstGeom>
        </p:spPr>
        <p:txBody>
          <a:bodyPr>
            <a:spAutoFit/>
          </a:bodyPr>
          <a:lstStyle/>
          <a:p>
            <a:r>
              <a:rPr lang="sr-Cyrl-BA" sz="2800" dirty="0" smtClean="0">
                <a:latin typeface="Arial" pitchFamily="34" charset="0"/>
                <a:cs typeface="Arial" pitchFamily="34" charset="0"/>
              </a:rPr>
              <a:t>Л</a:t>
            </a:r>
            <a:r>
              <a:rPr lang="sr-Cyrl-RS" sz="2800" dirty="0" smtClean="0">
                <a:latin typeface="Arial" pitchFamily="34" charset="0"/>
                <a:cs typeface="Arial" pitchFamily="34" charset="0"/>
              </a:rPr>
              <a:t>едена гора и обала ријеке.</a:t>
            </a:r>
            <a:br>
              <a:rPr lang="sr-Cyrl-RS" sz="2800" dirty="0" smtClean="0">
                <a:latin typeface="Arial" pitchFamily="34" charset="0"/>
                <a:cs typeface="Arial" pitchFamily="34" charset="0"/>
              </a:rPr>
            </a:br>
            <a:endParaRPr lang="en-US" sz="2800" dirty="0">
              <a:latin typeface="Arial" pitchFamily="34" charset="0"/>
              <a:cs typeface="Arial" pitchFamily="34" charset="0"/>
            </a:endParaRPr>
          </a:p>
        </p:txBody>
      </p:sp>
      <p:sp>
        <p:nvSpPr>
          <p:cNvPr id="1025" name="Rectangle 1"/>
          <p:cNvSpPr>
            <a:spLocks noChangeArrowheads="1"/>
          </p:cNvSpPr>
          <p:nvPr/>
        </p:nvSpPr>
        <p:spPr bwMode="auto">
          <a:xfrm>
            <a:off x="2726870" y="5629833"/>
            <a:ext cx="4702629"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sr-Cyrl-BA" sz="2800" dirty="0" smtClean="0">
                <a:latin typeface="Arial" pitchFamily="34" charset="0"/>
                <a:cs typeface="Arial" pitchFamily="34" charset="0"/>
              </a:rPr>
              <a:t>Пријатељ се у невољи познаје.</a:t>
            </a:r>
            <a:endParaRPr kumimoji="0" lang="en-US" sz="280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TextBox 19"/>
          <p:cNvSpPr txBox="1"/>
          <p:nvPr/>
        </p:nvSpPr>
        <p:spPr>
          <a:xfrm>
            <a:off x="3216728" y="4604657"/>
            <a:ext cx="4163786" cy="523220"/>
          </a:xfrm>
          <a:prstGeom prst="rect">
            <a:avLst/>
          </a:prstGeom>
          <a:noFill/>
        </p:spPr>
        <p:txBody>
          <a:bodyPr wrap="square" rtlCol="0">
            <a:spAutoFit/>
          </a:bodyPr>
          <a:lstStyle/>
          <a:p>
            <a:r>
              <a:rPr lang="sr-Cyrl-BA" sz="2800" dirty="0" smtClean="0">
                <a:latin typeface="Arial" pitchFamily="34" charset="0"/>
                <a:cs typeface="Arial" pitchFamily="34" charset="0"/>
              </a:rPr>
              <a:t>Зима и прољеће.</a:t>
            </a:r>
            <a:endParaRPr lang="en-US" sz="28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Bottom)">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lide(fromBottom)">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lide(fromBottom)">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slide(fromBottom)">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025"/>
                                        </p:tgtEl>
                                        <p:attrNameLst>
                                          <p:attrName>style.visibility</p:attrName>
                                        </p:attrNameLst>
                                      </p:cBhvr>
                                      <p:to>
                                        <p:strVal val="visible"/>
                                      </p:to>
                                    </p:set>
                                    <p:animEffect transition="in" filter="slide(fromBottom)">
                                      <p:cBhvr>
                                        <p:cTn id="27" dur="500"/>
                                        <p:tgtEl>
                                          <p:spTgt spid="1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025"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358</TotalTime>
  <Words>77</Words>
  <Application>Microsoft Office PowerPoint</Application>
  <PresentationFormat>Custom</PresentationFormat>
  <Paragraphs>28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„НИШТА НА ОВОМЕ ПЛАНЕТУ НЕМА ВЕЋУ ЦИЈЕНУ  ОД ПРАВОГ ПРИЈАТЕЉСТВА“, ТОМА АКВИНСКИ</vt:lpstr>
      <vt:lpstr>    Биљешке о писцу:     Ахмет Хромаџић је истакнути босанско -      херцеговачки писац, који је рођен 11. октобра      1923. у Бјелају код Босанског Петровца. Писао је     приповијетке и романе за дјецу и одрасле. Умро      је 1. јануара 2003. Његова најистакнутија дјела за     дјецу су:             </vt:lpstr>
      <vt:lpstr> У тој гори далекој, у тој гори тамној паде снијег. Паде и оста. А са снијегом се зацари и лед. Увуче се свуда. У срце дрвета, у камен, у земљу, у воду. И тако поста планина вјечног леда и снијега.   Сунце се није угасило, али његови топли зраци нису стизали до те планине. На њиховом путу стајали су облаци, мрки и непробојни. Сунце није даривало живот ни земљи, ни травки, ни живом створу. Све је било слеђено, све снијегом заметено. Испод дебелог бијелог покривача лежале су слеђене срне и вукови, медвједи и лисице, а на гранама дрвећа птице, оне исте што су некад  будиле шуму и дочекивале зору пјесмом. Лед је оковао лептира на шареном цвијету, и бубамару у трави, и вриједну пчелицу. Лед није ништа оставио, ништа поштедио. Његови вјечни заробљеници постајали су и сви створови који би залутали у ову шуму, а њих је бивало све више и више јер је шума чувала своју тајну.   Једном у шуму залута пас.   Залута и оста.       </vt:lpstr>
      <vt:lpstr>   Не зна се да ли је то био једини пас који је остао негдје у дубоком снијегу  окован ледом, али је сигурно да ниједног другог пса нису толико тражили, нису толико жалили, јер је тај пас имао великог пријатеља – дјечака. И тај дјечак нити је престао да тугује нити је престао да тражи свог вјерног пратиоца.   Узалуд су га тјешили, узалуд су му савјетовали:  – Узми другог пса. Имаћеш опет доброг и вјерног пријатеља.  – Не – одмахивао је главом дјечак.  – Зашто? – питали су га.   – Зато што постоји само један пас коме дугујем све, који ми је спасао живот.   И то је била истина.  Једном су се играли поред ријеке. Он, дјечак, и његов пас.  И наједном, одронила се обала и дјечак је пао у воду.  Брза вода га је понијела у вирове и одвукла би га сигурно  да није у воду скочио пас, запливао снажно и извукао  пријатеља. И тада је пресрећни дјечак, грлећи свог  спасиоца, рекао:  – Ово ти нећу заборавити никад... никад! </vt:lpstr>
      <vt:lpstr>   Пас је био одан дјечаку.   И он је био радостан што вода није одвукла његовог пријатеља, што ће опет моћи да се играју у пољима и луговима, да трче кроз високу траву и жита, испод дрвећа, да прескачу јарке и потоке, да трче док се не заморе, док их не заустави ноћ или невријеме.   И играли су се опет. Дуго, дуго.   Али једног јутра дјечак не пронађе свог пријатеља. Дозивао га је и чекао узалуд.   Пошао је да га тражи и тражио га је свуда. Опет узалуд. Пас се није вратио, а дани су пролазили, пролазили...    Дјечак је туговао.   Престао  је  чак  и  да  се  игра, али није престао да   се  распитује за  свог несталог пријатеља. Све док му  непознати путник не рече:   – Ако је твој пас залутао у ледену гору, немој  га више тражити.   – Каква је то гора? – упита дјечак зачуђено.   Путник откри дјечаку тајну планине и дјечак одлучи:   – Кренућу да тражим свог пријатеља.  Кренуо је.</vt:lpstr>
      <vt:lpstr>     Путовао је дуго. Газио је пусте равнице, брда и долине, заустављао се само кад је морао, док  не  стиже  у  подножје  планине, облацима завијене,  снијегом заметене. Дочека га ледени дах, препријечи му пут вјетар. Али дјечак не стаде, већ храбро крену напријед у снијег и вјетар. Залазио је све дубље у планину. Посртао је, падао, пркосио је вјетру, снијегу и леду, јер је одлучио да дозна истину. Дозивао је свог пријатеља, одазивао му се само вјетар урликом и јауком.   Била је то страшна планина.   Била је то несавладива и немилосрдна планина.   Дјечак је већ био осуђен. Почео је да губи снагу, почео је да га хвата слатки сан. Али још је корачао, још је пркосио планини. И тада се догодило то, неочекивано.   Размакли су се изнад планине облаци, отворили пут сунцу. И, ко зна послије колико година, заиграли су топли зраци по леду и снијегу и почели да их топе, почела је да се буди, да оживљава планина. Дрвеће је стресало своје бијеле и дебеле покриваче.     </vt:lpstr>
      <vt:lpstr>     И гле чуда! Запјевала је у шуми птица, па онда друга, трећа... Јавили су се гласови са свих страна, одзвањали су радошћу и срећом. Испод дубоког сњежног покривача извлачиле су се звијери, извлачили су се многобројни и чудни становници планине.   Дјечак је дозивао свог пса. Пас је неочекивано дотрчао дјечаку.  – Ту си! Жив си! – ускликнуо је дјечак.  – Ту сам, пријатељу мој! – потврдио је пас лавежом.   Није потребно говорити  да  су  били  срећни.  И колико су били срећни што су опет заједно, што  су могли да напусте планину по којој су се ломиле  ледене громаде, сипале лавине, рушила читава  сњежна брда.   Журили су пријатељи да што прије стигну кући,  а са њима је кренула у свијет и прича о леденој  планини, па их је претекла, а куд год су стизали,  чули су како људи говоре:   – Један дјечак је имао велико и топло срце.  И дјечаково срце је отопило ледену гору. </vt:lpstr>
      <vt:lpstr>Slide 8</vt:lpstr>
      <vt:lpstr>Slide 9</vt:lpstr>
      <vt:lpstr>Задатак за самосталан рад:  Научите изражајно читати причу!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Goran Popović</dc:creator>
  <cp:lastModifiedBy>PC</cp:lastModifiedBy>
  <cp:revision>36</cp:revision>
  <dcterms:created xsi:type="dcterms:W3CDTF">2020-04-25T13:44:45Z</dcterms:created>
  <dcterms:modified xsi:type="dcterms:W3CDTF">2020-04-27T20:22:13Z</dcterms:modified>
</cp:coreProperties>
</file>