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5000"/>
    <a:srgbClr val="00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" y="-8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563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6006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104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6870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7484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599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38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429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303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6029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149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C76A-43C2-4B54-AD6E-A7B07FAA2158}" type="datetimeFigureOut">
              <a:rPr lang="sr-Latn-BA" smtClean="0"/>
              <a:t>27.4.2020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AFB7-B60D-4C5D-BF41-036E653499D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8934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4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0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28.png"/><Relationship Id="rId24" Type="http://schemas.openxmlformats.org/officeDocument/2006/relationships/image" Target="../media/image39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340.png"/><Relationship Id="rId10" Type="http://schemas.openxmlformats.org/officeDocument/2006/relationships/image" Target="../media/image27.png"/><Relationship Id="rId19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24.jpeg"/><Relationship Id="rId21" Type="http://schemas.openxmlformats.org/officeDocument/2006/relationships/image" Target="../media/image60.png"/><Relationship Id="rId7" Type="http://schemas.openxmlformats.org/officeDocument/2006/relationships/image" Target="../media/image43.png"/><Relationship Id="rId12" Type="http://schemas.openxmlformats.org/officeDocument/2006/relationships/image" Target="../media/image41.png"/><Relationship Id="rId17" Type="http://schemas.openxmlformats.org/officeDocument/2006/relationships/image" Target="../media/image45.png"/><Relationship Id="rId2" Type="http://schemas.openxmlformats.org/officeDocument/2006/relationships/image" Target="../media/image361.png"/><Relationship Id="rId16" Type="http://schemas.openxmlformats.org/officeDocument/2006/relationships/image" Target="../media/image44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11" Type="http://schemas.openxmlformats.org/officeDocument/2006/relationships/image" Target="../media/image390.png"/><Relationship Id="rId5" Type="http://schemas.openxmlformats.org/officeDocument/2006/relationships/image" Target="../media/image360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341.png"/><Relationship Id="rId9" Type="http://schemas.openxmlformats.org/officeDocument/2006/relationships/image" Target="../media/image290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486600" cy="1102519"/>
          </a:xfrm>
        </p:spPr>
        <p:txBody>
          <a:bodyPr>
            <a:noAutofit/>
          </a:bodyPr>
          <a:lstStyle/>
          <a:p>
            <a:r>
              <a:rPr lang="sr-Cyrl-BA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ПОВРШИНА КУПЕ</a:t>
            </a:r>
            <a:br>
              <a:rPr lang="sr-Cyrl-BA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-утврђивање-</a:t>
            </a:r>
            <a:endParaRPr lang="sr-Latn-B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435846"/>
            <a:ext cx="6400800" cy="1314450"/>
          </a:xfrm>
        </p:spPr>
        <p:txBody>
          <a:bodyPr>
            <a:normAutofit fontScale="92500" lnSpcReduction="10000"/>
          </a:bodyPr>
          <a:lstStyle/>
          <a:p>
            <a:endParaRPr lang="sr-Cyrl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sr-Cyrl-B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sr-Cyrl-BA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 мај 2020. године</a:t>
            </a:r>
            <a:endParaRPr lang="sr-Latn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ПОНОВИМО:</a:t>
            </a:r>
            <a:endParaRPr lang="sr-Latn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079182"/>
            <a:ext cx="2880320" cy="1845704"/>
          </a:xfrm>
          <a:prstGeom prst="rect">
            <a:avLst/>
          </a:prstGeom>
        </p:spPr>
      </p:pic>
      <p:pic>
        <p:nvPicPr>
          <p:cNvPr id="5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6016" y="1079182"/>
            <a:ext cx="3533461" cy="192461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7584" y="3302931"/>
                <a:ext cx="306649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𝑷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𝑩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+</m:t>
                      </m:r>
                      <m:r>
                        <a:rPr lang="sr-Latn-BA" sz="4400" b="1" i="1">
                          <a:solidFill>
                            <a:prstClr val="white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sr-Latn-BA" sz="4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302931"/>
                <a:ext cx="3066498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00568" y="3271795"/>
                <a:ext cx="2564355" cy="14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1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𝑩</m:t>
                      </m:r>
                      <m:r>
                        <a:rPr lang="sr-Latn-BA" sz="4400" b="1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sr-Latn-BA" sz="4400" b="1" i="1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400" b="1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𝑴</m:t>
                      </m:r>
                      <m:r>
                        <a:rPr lang="sr-Latn-BA" sz="4400" b="1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</m:oMath>
                  </m:oMathPara>
                </a14:m>
                <a:endParaRPr lang="sr-Latn-BA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568" y="3271795"/>
                <a:ext cx="2564355" cy="14618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2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ОСНИ ПРЕСЈЕК КУПЕ</a:t>
            </a:r>
            <a:endParaRPr lang="sr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Untitled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06" y="1131590"/>
            <a:ext cx="3456384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3542767"/>
                <a:ext cx="3455753" cy="1359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𝒐𝒑</m:t>
                          </m:r>
                        </m:sub>
                      </m:sSub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𝑯</m:t>
                          </m:r>
                        </m:num>
                        <m:den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r-Latn-BA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42767"/>
                <a:ext cx="3455753" cy="13599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69134" y="1000236"/>
                <a:ext cx="443531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 купу пресјечемо са равни која садржи осу купе и нормална је на базу добијамо </a:t>
                </a:r>
                <a:r>
                  <a:rPr lang="sr-Cyrl-BA" sz="2400" b="1" u="sng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ОСНИ ПРЕСЈЕК</a:t>
                </a:r>
                <a:r>
                  <a:rPr lang="sr-Cyrl-BA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(једнакокраки троугао са основицом -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Cyrl-BA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крацима </a:t>
                </a:r>
                <a:r>
                  <a:rPr lang="sr-Latn-BA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134" y="1000236"/>
                <a:ext cx="4435314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2201" t="-1847" r="-3989" b="-527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797860"/>
                <a:ext cx="3117520" cy="83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sr-Latn-BA" sz="4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𝒐𝒑</m:t>
                          </m:r>
                        </m:sub>
                      </m:sSub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𝒓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BA" sz="4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</m:oMath>
                  </m:oMathPara>
                </a14:m>
                <a:endParaRPr lang="sr-Latn-BA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797860"/>
                <a:ext cx="3117520" cy="8301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Google Shape;136;p17"/>
          <p:cNvSpPr txBox="1"/>
          <p:nvPr/>
        </p:nvSpPr>
        <p:spPr>
          <a:xfrm>
            <a:off x="4427984" y="3902464"/>
            <a:ext cx="3456384" cy="807394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79190" y="4100915"/>
                <a:ext cx="7208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sr-Latn-BA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190" y="4100915"/>
                <a:ext cx="720801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96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05978"/>
                <a:ext cx="8229600" cy="745592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Обим основе купе је </a:t>
                </a:r>
                <a14:m>
                  <m:oMath xmlns:m="http://schemas.openxmlformats.org/officeDocument/2006/math">
                    <m:r>
                      <a:rPr lang="sr-Cyrl-BA" sz="24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6</m:t>
                    </m:r>
                    <m:r>
                      <a:rPr lang="sr-Cyrl-BA" sz="2400" b="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sr-Cyrl-BA" sz="2400" b="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sr-Latn-BA" sz="2400" b="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𝑐𝑚</m:t>
                    </m:r>
                    <m:r>
                      <a:rPr lang="sr-Latn-BA" sz="2400" b="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висина је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𝑐𝑚</m:t>
                    </m:r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Нађи површину осног пресјека купе</a:t>
                </a:r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05978"/>
                <a:ext cx="8229600" cy="745592"/>
              </a:xfrm>
              <a:blipFill rotWithShape="1">
                <a:blip r:embed="rId2"/>
                <a:stretch>
                  <a:fillRect l="-889" t="-5738" r="-963" b="-1803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orisnik\Desktop\ghjfjfdsj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9" y="2796039"/>
            <a:ext cx="1800200" cy="173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136;p17"/>
          <p:cNvSpPr txBox="1"/>
          <p:nvPr/>
        </p:nvSpPr>
        <p:spPr>
          <a:xfrm>
            <a:off x="5673268" y="1940052"/>
            <a:ext cx="3017227" cy="490002"/>
          </a:xfrm>
          <a:prstGeom prst="rect">
            <a:avLst/>
          </a:prstGeom>
          <a:noFill/>
          <a:ln w="158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Box 2051"/>
              <p:cNvSpPr txBox="1"/>
              <p:nvPr/>
            </p:nvSpPr>
            <p:spPr>
              <a:xfrm>
                <a:off x="3185106" y="2272820"/>
                <a:ext cx="15408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2" name="TextBox 20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106" y="2272820"/>
                <a:ext cx="1540871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Box 2052"/>
              <p:cNvSpPr txBox="1"/>
              <p:nvPr/>
            </p:nvSpPr>
            <p:spPr>
              <a:xfrm>
                <a:off x="3175443" y="2834581"/>
                <a:ext cx="153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3" name="TextBox 20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443" y="2834581"/>
                <a:ext cx="153420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TextBox 2053"/>
              <p:cNvSpPr txBox="1"/>
              <p:nvPr/>
            </p:nvSpPr>
            <p:spPr>
              <a:xfrm>
                <a:off x="3347864" y="3297620"/>
                <a:ext cx="14640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=3 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4" name="TextBox 20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297620"/>
                <a:ext cx="146405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5" name="TextBox 2054"/>
              <p:cNvSpPr txBox="1"/>
              <p:nvPr/>
            </p:nvSpPr>
            <p:spPr>
              <a:xfrm>
                <a:off x="5889091" y="1317308"/>
                <a:ext cx="2585580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𝑜𝑝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∙4 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5" name="TextBox 20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091" y="1317308"/>
                <a:ext cx="2585580" cy="490199"/>
              </a:xfrm>
              <a:prstGeom prst="rect">
                <a:avLst/>
              </a:prstGeom>
              <a:blipFill rotWithShape="1">
                <a:blip r:embed="rId7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6" name="TextBox 2055"/>
              <p:cNvSpPr txBox="1"/>
              <p:nvPr/>
            </p:nvSpPr>
            <p:spPr>
              <a:xfrm>
                <a:off x="5580112" y="1936234"/>
                <a:ext cx="2651572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𝑜𝑝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=12 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6" name="TextBox 20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936234"/>
                <a:ext cx="2651572" cy="497637"/>
              </a:xfrm>
              <a:prstGeom prst="rect">
                <a:avLst/>
              </a:prstGeom>
              <a:blipFill rotWithShape="1">
                <a:blip r:embed="rId8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11367" y="1299855"/>
                <a:ext cx="1688347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400" b="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𝑜𝑝</m:t>
                          </m:r>
                        </m:sub>
                      </m:sSub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BA" sz="2400" b="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367" y="1299855"/>
                <a:ext cx="1688347" cy="490199"/>
              </a:xfrm>
              <a:prstGeom prst="rect">
                <a:avLst/>
              </a:prstGeom>
              <a:blipFill rotWithShape="1">
                <a:blip r:embed="rId9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864" y="1829889"/>
                <a:ext cx="86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829889"/>
                <a:ext cx="86677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2055" idx="1"/>
            <a:endCxn id="3" idx="3"/>
          </p:cNvCxnSpPr>
          <p:nvPr/>
        </p:nvCxnSpPr>
        <p:spPr>
          <a:xfrm flipH="1" flipV="1">
            <a:off x="4799714" y="1544955"/>
            <a:ext cx="1089377" cy="17453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2753" y="1248233"/>
                <a:ext cx="18667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=6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53" y="1248233"/>
                <a:ext cx="1866729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975" y="1679411"/>
                <a:ext cx="1544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=4 </m:t>
                      </m:r>
                      <m:r>
                        <a:rPr lang="sr-Latn-BA" sz="2400" i="1" u="sng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75" y="1679411"/>
                <a:ext cx="154491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6859" y="2129487"/>
                <a:ext cx="1201804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𝑜𝑝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59" y="2129487"/>
                <a:ext cx="1201804" cy="490199"/>
              </a:xfrm>
              <a:prstGeom prst="rect">
                <a:avLst/>
              </a:prstGeom>
              <a:blipFill rotWithShape="1">
                <a:blip r:embed="rId1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3992748" y="1427799"/>
            <a:ext cx="252028" cy="265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0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52" grpId="0"/>
      <p:bldP spid="2053" grpId="0"/>
      <p:bldP spid="2054" grpId="0"/>
      <p:bldP spid="2055" grpId="0"/>
      <p:bldP spid="2056" grpId="0"/>
      <p:bldP spid="3" grpId="0"/>
      <p:bldP spid="15" grpId="0"/>
      <p:bldP spid="2" grpId="0"/>
      <p:bldP spid="6" grpId="0"/>
      <p:bldP spid="7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Површина купе је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200</m:t>
                    </m:r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𝜋</m:t>
                    </m:r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sr-Cyrl-BA" sz="24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 је површина омотача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136</m:t>
                    </m:r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𝜋</m:t>
                    </m:r>
                    <m:r>
                      <a:rPr lang="sr-Cyrl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sr-Cyrl-BA" sz="24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колика је висина купе?</a:t>
                </a:r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11" t="-2857" r="-1111" b="-1571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7157" y="1213919"/>
                <a:ext cx="2181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=200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57" y="1213919"/>
                <a:ext cx="218149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1890" y="1572592"/>
                <a:ext cx="22520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=136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sr-Latn-BA" sz="240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 u="sng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90" y="1572592"/>
                <a:ext cx="225202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7900" y="1917987"/>
                <a:ext cx="9476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00" y="1917987"/>
                <a:ext cx="94763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C:\Users\Korisnik\Desktop\nova slik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18" y="2331030"/>
            <a:ext cx="1590568" cy="113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9807" y="3892704"/>
                <a:ext cx="17131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07" y="3892704"/>
                <a:ext cx="171316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6187" y="3488338"/>
                <a:ext cx="23229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7" y="3488338"/>
                <a:ext cx="232294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469159" y="3668536"/>
            <a:ext cx="25202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35101" y="3676680"/>
            <a:ext cx="292557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7023" y="4189345"/>
                <a:ext cx="14161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sr-Latn-BA" sz="2400" i="1" dirty="0" smtClean="0">
                          <a:solidFill>
                            <a:schemeClr val="bg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i="1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sr-Latn-BA" sz="240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23" y="4189345"/>
                <a:ext cx="1416157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74313" y="2148820"/>
                <a:ext cx="26443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=200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−136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=64</m:t>
                      </m:r>
                      <m:r>
                        <a:rPr lang="sr-Latn-BA" sz="2400" b="0" i="1" dirty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313" y="2148820"/>
                <a:ext cx="2644314" cy="830997"/>
              </a:xfrm>
              <a:prstGeom prst="rect">
                <a:avLst/>
              </a:prstGeom>
              <a:blipFill rotWithShape="1">
                <a:blip r:embed="rId10"/>
                <a:stretch>
                  <a:fillRect l="-46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19878" y="3177083"/>
                <a:ext cx="1691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Cyrl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=64</m:t>
                      </m:r>
                      <m:r>
                        <a:rPr lang="sr-Cyrl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878" y="3177083"/>
                <a:ext cx="169181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09225" y="3628641"/>
                <a:ext cx="13131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Cyrl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=64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225" y="3628641"/>
                <a:ext cx="1313116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79261" y="4037236"/>
                <a:ext cx="14640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=8 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261" y="4037236"/>
                <a:ext cx="146405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253185" y="2486493"/>
                <a:ext cx="20152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185" y="2486493"/>
                <a:ext cx="2015231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21301" y="2900274"/>
                <a:ext cx="203632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Cyrl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17</m:t>
                          </m:r>
                        </m:e>
                        <m:sup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Cyrl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301" y="2900274"/>
                <a:ext cx="2036327" cy="43088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27539" y="3314883"/>
                <a:ext cx="22615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289=64+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539" y="3314883"/>
                <a:ext cx="2261517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66110" y="3780725"/>
                <a:ext cx="1555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=225</m:t>
                      </m:r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110" y="3780725"/>
                <a:ext cx="1555618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1964" y="4310193"/>
                <a:ext cx="17148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=15 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964" y="4310193"/>
                <a:ext cx="1714828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964" y="4336346"/>
            <a:ext cx="1772665" cy="409361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31387" y="546276"/>
                <a:ext cx="14161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387" y="546276"/>
                <a:ext cx="1416157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08663" y="923738"/>
                <a:ext cx="18705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136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=8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663" y="923738"/>
                <a:ext cx="1870512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84364" y="1340943"/>
                <a:ext cx="149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136=8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364" y="1340943"/>
                <a:ext cx="1498424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479305" y="1752372"/>
                <a:ext cx="15629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=17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05" y="1752372"/>
                <a:ext cx="1562992" cy="46166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H="1">
            <a:off x="1760819" y="2887778"/>
            <a:ext cx="1808706" cy="1611123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1800" y="1387927"/>
                <a:ext cx="26443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𝐵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</a:rPr>
                        <m:t>200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+136</m:t>
                      </m:r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387927"/>
                <a:ext cx="2644314" cy="830997"/>
              </a:xfrm>
              <a:prstGeom prst="rect">
                <a:avLst/>
              </a:prstGeom>
              <a:blipFill rotWithShape="1">
                <a:blip r:embed="rId24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9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/>
      <p:bldP spid="13" grpId="0" animBg="1"/>
      <p:bldP spid="14" grpId="0" animBg="1"/>
      <p:bldP spid="15" grpId="0"/>
      <p:bldP spid="17" grpId="0"/>
      <p:bldP spid="19" grpId="0"/>
      <p:bldP spid="20" grpId="0"/>
      <p:bldP spid="21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05979"/>
                <a:ext cx="8147248" cy="857250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Ваљак и купа имају заједничку базу, а врх купе је центар друге базе ваљка. Изводница ваљка према изводници купе односи се као </a:t>
                </a:r>
                <a14:m>
                  <m:oMath xmlns:m="http://schemas.openxmlformats.org/officeDocument/2006/math">
                    <m:r>
                      <a:rPr lang="sr-Cyrl-BA" sz="2400" b="0" i="1" dirty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4 :5. </m:t>
                    </m:r>
                  </m:oMath>
                </a14:m>
                <a:r>
                  <a:rPr lang="sr-Cyrl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Нађи размјеру површина ваљка и купе.</a:t>
                </a:r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05979"/>
                <a:ext cx="8147248" cy="857250"/>
              </a:xfrm>
              <a:blipFill rotWithShape="1">
                <a:blip r:embed="rId2"/>
                <a:stretch>
                  <a:fillRect l="-898" t="-17857" r="-973" b="-2928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Korisnik\Desktop\kupu u valjk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04" y="1226766"/>
            <a:ext cx="1867043" cy="169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2959" y="18757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3039" y="17287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2999" y="19134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sr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4948" y="255456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sr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25326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sr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4478" y="2895786"/>
                <a:ext cx="2016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8" y="2895786"/>
                <a:ext cx="2016962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0571" y="3253110"/>
                <a:ext cx="17301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71" y="3253110"/>
                <a:ext cx="173015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018" y="3661667"/>
                <a:ext cx="19904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 :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</a:rPr>
                        <m:t>=4 :5 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18" y="3661667"/>
                <a:ext cx="199041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0689" y="4118649"/>
                <a:ext cx="1027461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4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BA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4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BA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89" y="4118649"/>
                <a:ext cx="1027461" cy="8461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27580" y="1113588"/>
                <a:ext cx="2552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𝐻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=4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;    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𝑠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=5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80" y="1113588"/>
                <a:ext cx="255249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627580" y="1459837"/>
                <a:ext cx="23337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Cyrl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 </m:t>
                          </m:r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80" y="1459837"/>
                <a:ext cx="2333716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66730" y="1829604"/>
                <a:ext cx="26741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25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730" y="1829604"/>
                <a:ext cx="267419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89206" y="2277562"/>
                <a:ext cx="17892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Cyrl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</m:t>
                          </m:r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206" y="2277562"/>
                <a:ext cx="178927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41805" y="2616017"/>
                <a:ext cx="11712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sr-Latn-BA" sz="2400" b="0" i="1" u="sng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sr-Latn-BA" sz="2400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805" y="2616017"/>
                <a:ext cx="1171282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14000" y="3376915"/>
                <a:ext cx="22268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000" y="3376915"/>
                <a:ext cx="2226892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4001" y="3729415"/>
                <a:ext cx="24209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001" y="3729415"/>
                <a:ext cx="2420919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32043" y="1113588"/>
                <a:ext cx="17901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043" y="1113588"/>
                <a:ext cx="1790169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34363" y="1540948"/>
                <a:ext cx="19822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=24 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363" y="1540948"/>
                <a:ext cx="1982273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29763" y="2181891"/>
                <a:ext cx="202754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sr-Latn-BA" sz="2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=42</m:t>
                      </m:r>
                      <m:sSup>
                        <m:sSupPr>
                          <m:ctrlPr>
                            <a:rPr lang="sr-Latn-BA" sz="2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63" y="2181891"/>
                <a:ext cx="2027543" cy="769441"/>
              </a:xfrm>
              <a:prstGeom prst="rect">
                <a:avLst/>
              </a:prstGeom>
              <a:blipFill rotWithShape="1">
                <a:blip r:embed="rId17"/>
                <a:stretch>
                  <a:fillRect l="-30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13736" y="4165817"/>
                <a:ext cx="1546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𝑟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36" y="4165817"/>
                <a:ext cx="1546257" cy="461665"/>
              </a:xfrm>
              <a:prstGeom prst="rect">
                <a:avLst/>
              </a:prstGeom>
              <a:blipFill rotWithShape="1">
                <a:blip r:embed="rId18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13736" y="4503178"/>
                <a:ext cx="19254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15</m:t>
                      </m:r>
                      <m:sSup>
                        <m:sSup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36" y="4503178"/>
                <a:ext cx="1925464" cy="461665"/>
              </a:xfrm>
              <a:prstGeom prst="rect">
                <a:avLst/>
              </a:prstGeom>
              <a:blipFill rotWithShape="1">
                <a:blip r:embed="rId19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29763" y="3120893"/>
                <a:ext cx="20921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sr-Latn-BA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r-Latn-BA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sr-Latn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sr-Latn-BA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=24</m:t>
                    </m:r>
                  </m:oMath>
                </a14:m>
                <a:r>
                  <a:rPr lang="sr-Latn-BA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sr-Latn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r-Latn-BA" sz="24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sr-Latn-BA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763" y="3120893"/>
                <a:ext cx="2092111" cy="830997"/>
              </a:xfrm>
              <a:prstGeom prst="rect">
                <a:avLst/>
              </a:prstGeom>
              <a:blipFill rotWithShape="1">
                <a:blip r:embed="rId20"/>
                <a:stretch>
                  <a:fillRect l="-875" b="-220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04048" y="4142172"/>
                <a:ext cx="1760083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42</m:t>
                          </m:r>
                          <m:sSup>
                            <m:sSupPr>
                              <m:ctrlPr>
                                <a:rPr lang="sr-Latn-BA" sz="2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sr-Latn-BA" sz="2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24</m:t>
                          </m:r>
                          <m:r>
                            <m:rPr>
                              <m:nor/>
                            </m:rPr>
                            <a:rPr lang="sr-Latn-BA" sz="20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sz="20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sz="20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sr-Latn-BA" sz="20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sr-Latn-BA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142172"/>
                <a:ext cx="1760083" cy="7618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4841515" y="4181283"/>
            <a:ext cx="578180" cy="7737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6" name="Oval 35"/>
          <p:cNvSpPr/>
          <p:nvPr/>
        </p:nvSpPr>
        <p:spPr>
          <a:xfrm>
            <a:off x="7232007" y="4165817"/>
            <a:ext cx="578180" cy="7737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84910" y="4363597"/>
                <a:ext cx="681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r-Latn-BA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910" y="4363597"/>
                <a:ext cx="681177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92986" y="4197710"/>
                <a:ext cx="9236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sr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sr-Cyrl-BA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sr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BA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986" y="4197710"/>
                <a:ext cx="923650" cy="61093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012160" y="4230868"/>
            <a:ext cx="504056" cy="27231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12160" y="4627482"/>
            <a:ext cx="504056" cy="27231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5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4" grpId="0"/>
      <p:bldP spid="6" grpId="0"/>
      <p:bldP spid="12" grpId="0"/>
      <p:bldP spid="15" grpId="0"/>
      <p:bldP spid="16" grpId="0"/>
      <p:bldP spid="17" grpId="0"/>
      <p:bldP spid="21" grpId="0"/>
      <p:bldP spid="19" grpId="0"/>
      <p:bldP spid="20" grpId="0"/>
      <p:bldP spid="22" grpId="0"/>
      <p:bldP spid="23" grpId="0"/>
      <p:bldP spid="24" grpId="0"/>
      <p:bldP spid="25" grpId="0"/>
      <p:bldP spid="29" grpId="0"/>
      <p:bldP spid="26" grpId="0"/>
      <p:bldP spid="27" grpId="0"/>
      <p:bldP spid="30" grpId="0"/>
      <p:bldP spid="31" grpId="0"/>
      <p:bldP spid="34" grpId="0"/>
      <p:bldP spid="7" grpId="0" animBg="1"/>
      <p:bldP spid="36" grpId="0" animBg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4484"/>
            <a:ext cx="8229600" cy="642938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ЗАДАЋА:</a:t>
            </a:r>
            <a:endParaRPr lang="sr-Latn-B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341" y="1707655"/>
            <a:ext cx="76580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ЗБИРКА ЗАДАТАКА:</a:t>
            </a:r>
          </a:p>
          <a:p>
            <a:endParaRPr lang="sr-Cyrl-BA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адаци: 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635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643 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стр. 107</a:t>
            </a:r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r-Latn-BA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656</Words>
  <Application>Microsoft Office PowerPoint</Application>
  <PresentationFormat>On-screen Show (16:9)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ПОВРШИНА КУПЕ -утврђивање-</vt:lpstr>
      <vt:lpstr>ПОНОВИМО:</vt:lpstr>
      <vt:lpstr>ОСНИ ПРЕСЈЕК КУПЕ</vt:lpstr>
      <vt:lpstr>1. Обим основе купе је 6π cm, а висина је 4cm. Нађи површину осног пресјека купе.</vt:lpstr>
      <vt:lpstr>2. Површина купе је 200π 〖cm〗^2. Aко је површина омотача 136π 〖cm〗^2, колика је висина купе?</vt:lpstr>
      <vt:lpstr>3. Ваљак и купа имају заједничку базу, а врх купе је центар друге базе ваљка. Изводница ваљка према изводници купе односи се као 4 :5. Нађи размјеру површина ваљка и купе.</vt:lpstr>
      <vt:lpstr>ЗАДАЋА: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КУПЕ -утврђивање-</dc:title>
  <dc:creator>Korisnik</dc:creator>
  <cp:lastModifiedBy>Korisnik</cp:lastModifiedBy>
  <cp:revision>54</cp:revision>
  <dcterms:created xsi:type="dcterms:W3CDTF">2020-04-25T09:19:50Z</dcterms:created>
  <dcterms:modified xsi:type="dcterms:W3CDTF">2020-04-27T16:32:11Z</dcterms:modified>
</cp:coreProperties>
</file>