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38F104-1B2A-4C97-B933-C7BF6079332F}" v="186" dt="2020-04-24T09:41:53.234"/>
    <p1510:client id="{FFEBD4C9-EE88-437C-A25A-9B29F0CA5446}" v="3543" dt="2020-04-24T11:43:06.0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5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4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26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4090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88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6422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28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758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60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33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15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43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16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5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17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17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8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133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ПОТЕНЦИЈАЛ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МОГУЋНИ НАЧИН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EE2F6FA-3AF3-4A31-945C-4C738829B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3" y="556628"/>
            <a:ext cx="9403740" cy="56917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Препиши</a:t>
            </a:r>
            <a:r>
              <a:rPr lang="en-US" dirty="0"/>
              <a:t> </a:t>
            </a:r>
            <a:r>
              <a:rPr lang="en-US" dirty="0" err="1"/>
              <a:t>облике</a:t>
            </a:r>
            <a:r>
              <a:rPr lang="en-US" dirty="0"/>
              <a:t> </a:t>
            </a:r>
            <a:r>
              <a:rPr lang="en-US" dirty="0" err="1"/>
              <a:t>потенцијала</a:t>
            </a:r>
            <a:r>
              <a:rPr lang="en-US" dirty="0"/>
              <a:t> с </a:t>
            </a:r>
            <a:r>
              <a:rPr lang="en-US" dirty="0" err="1"/>
              <a:t>правилним</a:t>
            </a:r>
            <a:r>
              <a:rPr lang="en-US" dirty="0"/>
              <a:t> </a:t>
            </a:r>
            <a:r>
              <a:rPr lang="en-US" dirty="0" err="1"/>
              <a:t>облицима</a:t>
            </a:r>
            <a:r>
              <a:rPr lang="en-US" dirty="0"/>
              <a:t> </a:t>
            </a:r>
            <a:r>
              <a:rPr lang="en-US" dirty="0" err="1"/>
              <a:t>помоћног</a:t>
            </a:r>
            <a:r>
              <a:rPr lang="en-US" dirty="0"/>
              <a:t> </a:t>
            </a:r>
            <a:r>
              <a:rPr lang="en-US" dirty="0" err="1"/>
              <a:t>глагола</a:t>
            </a:r>
            <a:r>
              <a:rPr lang="en-US" dirty="0"/>
              <a:t> </a:t>
            </a:r>
            <a:r>
              <a:rPr lang="en-US" dirty="0" err="1"/>
              <a:t>бити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   а) </a:t>
            </a:r>
            <a:r>
              <a:rPr lang="en-US" dirty="0" err="1"/>
              <a:t>Ми</a:t>
            </a:r>
            <a:r>
              <a:rPr lang="en-US" dirty="0"/>
              <a:t> </a:t>
            </a:r>
            <a:r>
              <a:rPr lang="en-US" dirty="0" err="1"/>
              <a:t>би</a:t>
            </a:r>
            <a:r>
              <a:rPr lang="en-US" dirty="0"/>
              <a:t> </a:t>
            </a:r>
            <a:r>
              <a:rPr lang="en-US" dirty="0" err="1"/>
              <a:t>радо</a:t>
            </a:r>
            <a:r>
              <a:rPr lang="en-US" dirty="0"/>
              <a:t> </a:t>
            </a:r>
            <a:r>
              <a:rPr lang="en-US" dirty="0" err="1"/>
              <a:t>дошли</a:t>
            </a:r>
            <a:r>
              <a:rPr lang="en-US" dirty="0"/>
              <a:t>, </a:t>
            </a:r>
            <a:r>
              <a:rPr lang="en-US" dirty="0" err="1"/>
              <a:t>али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знам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ли</a:t>
            </a:r>
            <a:r>
              <a:rPr lang="en-US" dirty="0"/>
              <a:t> </a:t>
            </a:r>
            <a:r>
              <a:rPr lang="en-US" dirty="0" err="1"/>
              <a:t>ћемо</a:t>
            </a:r>
            <a:r>
              <a:rPr lang="en-US" dirty="0"/>
              <a:t> </a:t>
            </a:r>
            <a:r>
              <a:rPr lang="en-US" dirty="0" err="1"/>
              <a:t>моћи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                                                                      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  б) </a:t>
            </a:r>
            <a:r>
              <a:rPr lang="en-US" dirty="0" err="1"/>
              <a:t>Ја</a:t>
            </a:r>
            <a:r>
              <a:rPr lang="en-US" dirty="0"/>
              <a:t>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никад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би</a:t>
            </a:r>
            <a:r>
              <a:rPr lang="en-US" dirty="0"/>
              <a:t> </a:t>
            </a:r>
            <a:r>
              <a:rPr lang="en-US" dirty="0" err="1"/>
              <a:t>тако</a:t>
            </a:r>
            <a:r>
              <a:rPr lang="en-US" dirty="0"/>
              <a:t> </a:t>
            </a:r>
            <a:r>
              <a:rPr lang="en-US" dirty="0" err="1"/>
              <a:t>урадио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                                                                      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  в) </a:t>
            </a:r>
            <a:r>
              <a:rPr lang="en-US" dirty="0" err="1"/>
              <a:t>Он</a:t>
            </a:r>
            <a:r>
              <a:rPr lang="en-US" dirty="0"/>
              <a:t> </a:t>
            </a:r>
            <a:r>
              <a:rPr lang="en-US" dirty="0" err="1"/>
              <a:t>бих</a:t>
            </a:r>
            <a:r>
              <a:rPr lang="en-US" dirty="0"/>
              <a:t> </a:t>
            </a:r>
            <a:r>
              <a:rPr lang="en-US" dirty="0" err="1"/>
              <a:t>све</a:t>
            </a:r>
            <a:r>
              <a:rPr lang="en-US" dirty="0"/>
              <a:t> </a:t>
            </a:r>
            <a:r>
              <a:rPr lang="en-US" dirty="0" err="1"/>
              <a:t>записао</a:t>
            </a:r>
            <a:r>
              <a:rPr lang="en-US" dirty="0"/>
              <a:t>, </a:t>
            </a:r>
            <a:r>
              <a:rPr lang="en-US" dirty="0" err="1"/>
              <a:t>само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заборави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                                                                      _________________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B6C38E-B9EA-427D-B11F-37967E2E207A}"/>
              </a:ext>
            </a:extLst>
          </p:cNvPr>
          <p:cNvSpPr txBox="1"/>
          <p:nvPr/>
        </p:nvSpPr>
        <p:spPr>
          <a:xfrm>
            <a:off x="5818909" y="1634836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бисмо</a:t>
            </a:r>
            <a:r>
              <a:rPr lang="en-US" dirty="0"/>
              <a:t> </a:t>
            </a:r>
            <a:r>
              <a:rPr lang="en-US" dirty="0" err="1"/>
              <a:t>дошли</a:t>
            </a: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51C62D-1CF0-4BCC-91A3-E6CB08E00C89}"/>
              </a:ext>
            </a:extLst>
          </p:cNvPr>
          <p:cNvSpPr txBox="1"/>
          <p:nvPr/>
        </p:nvSpPr>
        <p:spPr>
          <a:xfrm>
            <a:off x="5823239" y="2858366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бих</a:t>
            </a:r>
            <a:r>
              <a:rPr lang="en-US" dirty="0"/>
              <a:t> </a:t>
            </a:r>
            <a:r>
              <a:rPr lang="en-US" dirty="0" err="1"/>
              <a:t>урадио</a:t>
            </a:r>
            <a:r>
              <a:rPr lang="en-US" dirty="0"/>
              <a:t>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A82BC3-EE60-489B-B1CF-F17A870B7B74}"/>
              </a:ext>
            </a:extLst>
          </p:cNvPr>
          <p:cNvSpPr txBox="1"/>
          <p:nvPr/>
        </p:nvSpPr>
        <p:spPr>
          <a:xfrm>
            <a:off x="5827568" y="4151168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би</a:t>
            </a:r>
            <a:r>
              <a:rPr lang="en-US" dirty="0"/>
              <a:t> </a:t>
            </a:r>
            <a:r>
              <a:rPr lang="en-US" dirty="0" err="1"/>
              <a:t>записао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25926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BCCA1-6D4D-4892-A2CA-1A2A2DDB7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390" y="824346"/>
            <a:ext cx="8825660" cy="974308"/>
          </a:xfrm>
        </p:spPr>
        <p:txBody>
          <a:bodyPr/>
          <a:lstStyle/>
          <a:p>
            <a:r>
              <a:rPr lang="en-US" b="1" dirty="0" err="1"/>
              <a:t>За</a:t>
            </a:r>
            <a:r>
              <a:rPr lang="en-US" b="1" dirty="0"/>
              <a:t> </a:t>
            </a:r>
            <a:r>
              <a:rPr lang="en-US" b="1" dirty="0" err="1"/>
              <a:t>задаћу</a:t>
            </a:r>
            <a:r>
              <a:rPr lang="en-US" b="1" dirty="0"/>
              <a:t>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6A9B7-CEBC-42ED-A790-5C4A8AF46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3390" y="2145018"/>
            <a:ext cx="8825659" cy="2024181"/>
          </a:xfrm>
        </p:spPr>
        <p:txBody>
          <a:bodyPr/>
          <a:lstStyle/>
          <a:p>
            <a:r>
              <a:rPr lang="en-US" sz="2800" dirty="0" err="1">
                <a:solidFill>
                  <a:schemeClr val="tx1"/>
                </a:solidFill>
              </a:rPr>
              <a:t>Глаголе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читати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мислити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и </a:t>
            </a:r>
            <a:r>
              <a:rPr lang="en-US" sz="2800" b="1" dirty="0" err="1">
                <a:solidFill>
                  <a:schemeClr val="tx1"/>
                </a:solidFill>
              </a:rPr>
              <a:t>радити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промијените</a:t>
            </a:r>
            <a:r>
              <a:rPr lang="en-US" sz="2800" dirty="0">
                <a:solidFill>
                  <a:schemeClr val="tx1"/>
                </a:solidFill>
              </a:rPr>
              <a:t> у </a:t>
            </a:r>
            <a:r>
              <a:rPr lang="en-US" sz="2800" dirty="0" err="1">
                <a:solidFill>
                  <a:schemeClr val="tx1"/>
                </a:solidFill>
              </a:rPr>
              <a:t>потенцијалу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кроз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сва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лица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једнине</a:t>
            </a:r>
            <a:r>
              <a:rPr lang="en-US" sz="2800" dirty="0">
                <a:solidFill>
                  <a:schemeClr val="tx1"/>
                </a:solidFill>
              </a:rPr>
              <a:t> и </a:t>
            </a:r>
            <a:r>
              <a:rPr lang="en-US" sz="2800" dirty="0" err="1">
                <a:solidFill>
                  <a:schemeClr val="tx1"/>
                </a:solidFill>
              </a:rPr>
              <a:t>множине</a:t>
            </a:r>
            <a:r>
              <a:rPr lang="en-US" sz="2800" dirty="0">
                <a:solidFill>
                  <a:schemeClr val="tx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3326003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A963B-AA7A-41F3-92F1-44A17FE49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355737"/>
            <a:ext cx="9404723" cy="1705328"/>
          </a:xfrm>
        </p:spPr>
        <p:txBody>
          <a:bodyPr/>
          <a:lstStyle/>
          <a:p>
            <a:r>
              <a:rPr lang="en-US" sz="3200" b="1" err="1"/>
              <a:t>Обратите</a:t>
            </a:r>
            <a:r>
              <a:rPr lang="en-US" sz="3200" b="1"/>
              <a:t> </a:t>
            </a:r>
            <a:r>
              <a:rPr lang="en-US" sz="3200" b="1" err="1"/>
              <a:t>пажњу</a:t>
            </a:r>
            <a:r>
              <a:rPr lang="en-US" sz="3200" b="1"/>
              <a:t> </a:t>
            </a:r>
            <a:r>
              <a:rPr lang="en-US" sz="3200" b="1" err="1"/>
              <a:t>на</a:t>
            </a:r>
            <a:r>
              <a:rPr lang="en-US" sz="3200" b="1"/>
              <a:t> </a:t>
            </a:r>
            <a:r>
              <a:rPr lang="en-US" sz="3200" b="1" err="1"/>
              <a:t>значење</a:t>
            </a:r>
            <a:r>
              <a:rPr lang="en-US" sz="3200" b="1"/>
              <a:t> </a:t>
            </a:r>
            <a:r>
              <a:rPr lang="en-US" sz="3200" b="1" err="1"/>
              <a:t>истакнутих</a:t>
            </a:r>
            <a:r>
              <a:rPr lang="en-US" sz="3200" b="1"/>
              <a:t> </a:t>
            </a:r>
            <a:r>
              <a:rPr lang="en-US" sz="3200" b="1" err="1"/>
              <a:t>глаголских</a:t>
            </a:r>
            <a:r>
              <a:rPr lang="en-US" sz="3200" b="1"/>
              <a:t> </a:t>
            </a:r>
            <a:r>
              <a:rPr lang="en-US" sz="3200" b="1" err="1"/>
              <a:t>облика</a:t>
            </a:r>
            <a:r>
              <a:rPr lang="en-US" sz="3200" b="1"/>
              <a:t> у </a:t>
            </a:r>
            <a:r>
              <a:rPr lang="en-US" sz="3200" b="1" err="1"/>
              <a:t>сљедећим</a:t>
            </a:r>
            <a:r>
              <a:rPr lang="en-US" sz="3200" b="1"/>
              <a:t> </a:t>
            </a:r>
            <a:r>
              <a:rPr lang="en-US" sz="3200" b="1" err="1"/>
              <a:t>реченицама</a:t>
            </a:r>
            <a:r>
              <a:rPr lang="en-US" sz="3200" b="1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6270E-EDF4-477C-8CC8-2560E2F06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13" y="2066773"/>
            <a:ext cx="10775340" cy="419548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charset="2"/>
              <a:buChar char="§"/>
            </a:pPr>
            <a:endParaRPr lang="en-US" sz="2400"/>
          </a:p>
          <a:p>
            <a:pPr>
              <a:buFont typeface="Wingdings" charset="2"/>
              <a:buChar char="§"/>
            </a:pPr>
            <a:r>
              <a:rPr lang="en-US" sz="2400" err="1"/>
              <a:t>Марко</a:t>
            </a:r>
            <a:r>
              <a:rPr lang="en-US" sz="2400"/>
              <a:t> </a:t>
            </a:r>
            <a:r>
              <a:rPr lang="en-US" sz="2400" err="1"/>
              <a:t>је</a:t>
            </a:r>
            <a:r>
              <a:rPr lang="en-US" sz="2400"/>
              <a:t> </a:t>
            </a:r>
            <a:r>
              <a:rPr lang="en-US" sz="2400" err="1"/>
              <a:t>јуче</a:t>
            </a:r>
            <a:r>
              <a:rPr lang="en-US" sz="2400"/>
              <a:t> </a:t>
            </a:r>
            <a:r>
              <a:rPr lang="en-US" sz="2400" err="1"/>
              <a:t>отишао</a:t>
            </a:r>
            <a:r>
              <a:rPr lang="en-US" sz="2400"/>
              <a:t> </a:t>
            </a:r>
            <a:r>
              <a:rPr lang="en-US" sz="2400" err="1"/>
              <a:t>на</a:t>
            </a:r>
            <a:r>
              <a:rPr lang="en-US" sz="2400"/>
              <a:t> </a:t>
            </a:r>
            <a:r>
              <a:rPr lang="en-US" sz="2400" err="1"/>
              <a:t>море</a:t>
            </a:r>
            <a:r>
              <a:rPr lang="en-US" sz="2400"/>
              <a:t>.</a:t>
            </a:r>
          </a:p>
          <a:p>
            <a:pPr marL="0" indent="0">
              <a:buNone/>
            </a:pPr>
            <a:endParaRPr lang="en-US" sz="2400"/>
          </a:p>
          <a:p>
            <a:pPr>
              <a:buFont typeface="Wingdings" charset="2"/>
              <a:buChar char="§"/>
            </a:pPr>
            <a:endParaRPr lang="en-US" sz="2400"/>
          </a:p>
          <a:p>
            <a:pPr>
              <a:buFont typeface="Wingdings" charset="2"/>
              <a:buChar char="§"/>
            </a:pPr>
            <a:r>
              <a:rPr lang="en-US" sz="2400" err="1"/>
              <a:t>Марко</a:t>
            </a:r>
            <a:r>
              <a:rPr lang="en-US" sz="2400"/>
              <a:t> </a:t>
            </a:r>
            <a:r>
              <a:rPr lang="en-US" sz="2400" err="1"/>
              <a:t>би</a:t>
            </a:r>
            <a:r>
              <a:rPr lang="en-US" sz="2400"/>
              <a:t> </a:t>
            </a:r>
            <a:r>
              <a:rPr lang="en-US" sz="2400" err="1"/>
              <a:t>желио</a:t>
            </a:r>
            <a:r>
              <a:rPr lang="en-US" sz="2400"/>
              <a:t> </a:t>
            </a:r>
            <a:r>
              <a:rPr lang="en-US" sz="2400" err="1"/>
              <a:t>да</a:t>
            </a:r>
            <a:r>
              <a:rPr lang="en-US" sz="2400"/>
              <a:t> </a:t>
            </a:r>
            <a:r>
              <a:rPr lang="en-US" sz="2400" err="1"/>
              <a:t>иде</a:t>
            </a:r>
            <a:r>
              <a:rPr lang="en-US" sz="2400"/>
              <a:t> </a:t>
            </a:r>
            <a:r>
              <a:rPr lang="en-US" sz="2400" err="1"/>
              <a:t>на</a:t>
            </a:r>
            <a:r>
              <a:rPr lang="en-US" sz="2400"/>
              <a:t> </a:t>
            </a:r>
            <a:r>
              <a:rPr lang="en-US" sz="2400" err="1"/>
              <a:t>море</a:t>
            </a:r>
            <a:r>
              <a:rPr lang="en-US" sz="240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87C058-E82F-42FE-9E0F-16099348A324}"/>
              </a:ext>
            </a:extLst>
          </p:cNvPr>
          <p:cNvSpPr txBox="1"/>
          <p:nvPr/>
        </p:nvSpPr>
        <p:spPr>
          <a:xfrm>
            <a:off x="2258291" y="2701636"/>
            <a:ext cx="184265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b="1"/>
              <a:t>__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61911B-B6A0-45AE-97C3-29CFDDE5F8B5}"/>
              </a:ext>
            </a:extLst>
          </p:cNvPr>
          <p:cNvSpPr txBox="1"/>
          <p:nvPr/>
        </p:nvSpPr>
        <p:spPr>
          <a:xfrm>
            <a:off x="3274002" y="2705966"/>
            <a:ext cx="135774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b="1"/>
              <a:t>__________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FE32DC-F488-4260-9DDA-44BCB6C65E2B}"/>
              </a:ext>
            </a:extLst>
          </p:cNvPr>
          <p:cNvSpPr txBox="1"/>
          <p:nvPr/>
        </p:nvSpPr>
        <p:spPr>
          <a:xfrm>
            <a:off x="4170218" y="1801092"/>
            <a:ext cx="60959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u="sng"/>
              <a:t>ВРИЈЕМЕ ВРШЕЊА РАДЊЕ (ПРОШЛОСТ, ПЕРФЕКАТ)</a:t>
            </a:r>
          </a:p>
        </p:txBody>
      </p:sp>
      <p:sp>
        <p:nvSpPr>
          <p:cNvPr id="7" name="Arrow: Bent 6">
            <a:extLst>
              <a:ext uri="{FF2B5EF4-FFF2-40B4-BE49-F238E27FC236}">
                <a16:creationId xmlns:a16="http://schemas.microsoft.com/office/drawing/2014/main" id="{C94741B9-FD49-4DC6-83E3-54DDD7304814}"/>
              </a:ext>
            </a:extLst>
          </p:cNvPr>
          <p:cNvSpPr/>
          <p:nvPr/>
        </p:nvSpPr>
        <p:spPr>
          <a:xfrm>
            <a:off x="3642948" y="1752081"/>
            <a:ext cx="526473" cy="845126"/>
          </a:xfrm>
          <a:prstGeom prst="bentArrow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0660C2-9A2C-4EA2-880D-DDC432C58ADA}"/>
              </a:ext>
            </a:extLst>
          </p:cNvPr>
          <p:cNvSpPr txBox="1"/>
          <p:nvPr/>
        </p:nvSpPr>
        <p:spPr>
          <a:xfrm>
            <a:off x="2271279" y="4155497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b="1" dirty="0"/>
              <a:t>_____________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88D240-78F3-457B-9CAB-24A275A628B0}"/>
              </a:ext>
            </a:extLst>
          </p:cNvPr>
          <p:cNvSpPr txBox="1"/>
          <p:nvPr/>
        </p:nvSpPr>
        <p:spPr>
          <a:xfrm>
            <a:off x="4173681" y="3300844"/>
            <a:ext cx="613756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u="sng"/>
              <a:t>ЖЕЉА </a:t>
            </a:r>
            <a:r>
              <a:rPr lang="en-US" b="1" u="sng" err="1"/>
              <a:t>или</a:t>
            </a:r>
            <a:r>
              <a:rPr lang="en-US" b="1" u="sng"/>
              <a:t> ВОЉА </a:t>
            </a:r>
            <a:r>
              <a:rPr lang="en-US" b="1" u="sng" err="1"/>
              <a:t>да</a:t>
            </a:r>
            <a:r>
              <a:rPr lang="en-US" b="1" u="sng"/>
              <a:t> </a:t>
            </a:r>
            <a:r>
              <a:rPr lang="en-US" b="1" u="sng" err="1"/>
              <a:t>се</a:t>
            </a:r>
            <a:r>
              <a:rPr lang="en-US" b="1" u="sng"/>
              <a:t> </a:t>
            </a:r>
            <a:r>
              <a:rPr lang="en-US" b="1" u="sng" err="1"/>
              <a:t>изврши</a:t>
            </a:r>
            <a:r>
              <a:rPr lang="en-US" b="1" u="sng"/>
              <a:t> </a:t>
            </a:r>
            <a:r>
              <a:rPr lang="en-US" b="1" u="sng" err="1"/>
              <a:t>радња</a:t>
            </a:r>
            <a:endParaRPr lang="en-US" b="1" u="sng"/>
          </a:p>
        </p:txBody>
      </p:sp>
      <p:sp>
        <p:nvSpPr>
          <p:cNvPr id="11" name="Arrow: Bent 10">
            <a:extLst>
              <a:ext uri="{FF2B5EF4-FFF2-40B4-BE49-F238E27FC236}">
                <a16:creationId xmlns:a16="http://schemas.microsoft.com/office/drawing/2014/main" id="{68623F4E-379C-48A4-A8CC-611C10E81ACA}"/>
              </a:ext>
            </a:extLst>
          </p:cNvPr>
          <p:cNvSpPr/>
          <p:nvPr/>
        </p:nvSpPr>
        <p:spPr>
          <a:xfrm>
            <a:off x="3466303" y="3293398"/>
            <a:ext cx="637309" cy="789709"/>
          </a:xfrm>
          <a:prstGeom prst="bentArrow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892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9" grpId="0"/>
      <p:bldP spid="10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BB2C9-2BF4-4600-8E90-019E96F16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28239"/>
          </a:xfrm>
        </p:spPr>
        <p:txBody>
          <a:bodyPr/>
          <a:lstStyle/>
          <a:p>
            <a:r>
              <a:rPr lang="en-US" sz="3600" err="1"/>
              <a:t>Покушајте</a:t>
            </a:r>
            <a:r>
              <a:rPr lang="en-US" sz="3600"/>
              <a:t> </a:t>
            </a:r>
            <a:r>
              <a:rPr lang="en-US" sz="3600" err="1"/>
              <a:t>уочити</a:t>
            </a:r>
            <a:r>
              <a:rPr lang="en-US" sz="3600"/>
              <a:t> </a:t>
            </a:r>
            <a:r>
              <a:rPr lang="en-US" sz="3600" err="1"/>
              <a:t>значење</a:t>
            </a:r>
            <a:r>
              <a:rPr lang="en-US" sz="3600"/>
              <a:t> </a:t>
            </a:r>
            <a:r>
              <a:rPr lang="en-US" sz="3600" err="1"/>
              <a:t>глаголских</a:t>
            </a:r>
            <a:r>
              <a:rPr lang="en-US" sz="3600"/>
              <a:t> </a:t>
            </a:r>
            <a:r>
              <a:rPr lang="en-US" sz="3600" err="1"/>
              <a:t>облика</a:t>
            </a:r>
            <a:r>
              <a:rPr lang="en-US" sz="3600"/>
              <a:t> у </a:t>
            </a:r>
            <a:r>
              <a:rPr lang="en-US" sz="3600" err="1"/>
              <a:t>сљедећим</a:t>
            </a:r>
            <a:r>
              <a:rPr lang="en-US" sz="3600"/>
              <a:t> </a:t>
            </a:r>
            <a:r>
              <a:rPr lang="en-US" sz="3600" err="1"/>
              <a:t>реченицама</a:t>
            </a:r>
            <a:r>
              <a:rPr lang="en-US" sz="360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76774-E0AE-48D2-9640-E6A5A6D1F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2" y="2149900"/>
            <a:ext cx="11080141" cy="409849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charset="2"/>
              <a:buChar char="§"/>
            </a:pPr>
            <a:r>
              <a:rPr lang="en-US" sz="2800" err="1"/>
              <a:t>Радо</a:t>
            </a:r>
            <a:r>
              <a:rPr lang="en-US" sz="2800"/>
              <a:t> </a:t>
            </a:r>
            <a:r>
              <a:rPr lang="en-US" sz="2800" u="sng" err="1"/>
              <a:t>бих</a:t>
            </a:r>
            <a:r>
              <a:rPr lang="en-US" sz="2800" u="sng"/>
              <a:t> </a:t>
            </a:r>
            <a:r>
              <a:rPr lang="en-US" sz="2800" u="sng" err="1"/>
              <a:t>се</a:t>
            </a:r>
            <a:r>
              <a:rPr lang="en-US" sz="2800" u="sng"/>
              <a:t> </a:t>
            </a:r>
            <a:r>
              <a:rPr lang="en-US" sz="2800" u="sng" err="1"/>
              <a:t>прошетала</a:t>
            </a:r>
            <a:r>
              <a:rPr lang="en-US" sz="2800"/>
              <a:t>. </a:t>
            </a:r>
          </a:p>
          <a:p>
            <a:pPr>
              <a:buFont typeface="Wingdings" charset="2"/>
              <a:buChar char="§"/>
            </a:pPr>
            <a:endParaRPr lang="en-US" sz="2800"/>
          </a:p>
          <a:p>
            <a:pPr>
              <a:buFont typeface="Wingdings" charset="2"/>
              <a:buChar char="§"/>
            </a:pPr>
            <a:r>
              <a:rPr lang="en-US" sz="2800" err="1"/>
              <a:t>Не</a:t>
            </a:r>
            <a:r>
              <a:rPr lang="en-US" sz="2800"/>
              <a:t> </a:t>
            </a:r>
            <a:r>
              <a:rPr lang="en-US" sz="2800" err="1"/>
              <a:t>знам</a:t>
            </a:r>
            <a:r>
              <a:rPr lang="en-US" sz="2800"/>
              <a:t> </a:t>
            </a:r>
            <a:r>
              <a:rPr lang="en-US" sz="2800" err="1"/>
              <a:t>шта</a:t>
            </a:r>
            <a:r>
              <a:rPr lang="en-US" sz="2800"/>
              <a:t> </a:t>
            </a:r>
            <a:r>
              <a:rPr lang="en-US" sz="2800" u="sng" err="1"/>
              <a:t>бих</a:t>
            </a:r>
            <a:r>
              <a:rPr lang="en-US" sz="2800"/>
              <a:t> </a:t>
            </a:r>
            <a:r>
              <a:rPr lang="en-US" sz="2800" err="1"/>
              <a:t>још</a:t>
            </a:r>
            <a:r>
              <a:rPr lang="en-US" sz="2800"/>
              <a:t> </a:t>
            </a:r>
            <a:r>
              <a:rPr lang="en-US" sz="2800" u="sng" err="1"/>
              <a:t>рекла</a:t>
            </a:r>
            <a:r>
              <a:rPr lang="en-US" sz="2800"/>
              <a:t>. </a:t>
            </a:r>
          </a:p>
          <a:p>
            <a:pPr>
              <a:buFont typeface="Wingdings" charset="2"/>
              <a:buChar char="§"/>
            </a:pPr>
            <a:endParaRPr lang="en-US" sz="2800"/>
          </a:p>
          <a:p>
            <a:pPr>
              <a:buFont typeface="Wingdings" charset="2"/>
              <a:buChar char="§"/>
            </a:pPr>
            <a:r>
              <a:rPr lang="en-US" sz="2800" err="1"/>
              <a:t>Ако</a:t>
            </a:r>
            <a:r>
              <a:rPr lang="en-US" sz="2800"/>
              <a:t> </a:t>
            </a:r>
            <a:r>
              <a:rPr lang="en-US" sz="2800" u="sng" err="1"/>
              <a:t>бих</a:t>
            </a:r>
            <a:r>
              <a:rPr lang="en-US" sz="2800"/>
              <a:t> </a:t>
            </a:r>
            <a:r>
              <a:rPr lang="en-US" sz="2800" err="1"/>
              <a:t>му</a:t>
            </a:r>
            <a:r>
              <a:rPr lang="en-US" sz="2800"/>
              <a:t> </a:t>
            </a:r>
            <a:r>
              <a:rPr lang="en-US" sz="2800" err="1"/>
              <a:t>то</a:t>
            </a:r>
            <a:r>
              <a:rPr lang="en-US" sz="2800"/>
              <a:t> </a:t>
            </a:r>
            <a:r>
              <a:rPr lang="en-US" sz="2800" u="sng" err="1"/>
              <a:t>рекла</a:t>
            </a:r>
            <a:r>
              <a:rPr lang="en-US" sz="2800"/>
              <a:t>, </a:t>
            </a:r>
            <a:r>
              <a:rPr lang="en-US" sz="2800" err="1"/>
              <a:t>свакоме</a:t>
            </a:r>
            <a:r>
              <a:rPr lang="en-US" sz="2800"/>
              <a:t> </a:t>
            </a:r>
            <a:r>
              <a:rPr lang="en-US" sz="2800" err="1"/>
              <a:t>би</a:t>
            </a:r>
            <a:r>
              <a:rPr lang="en-US" sz="2800"/>
              <a:t> </a:t>
            </a:r>
            <a:r>
              <a:rPr lang="en-US" sz="2800" err="1"/>
              <a:t>испричао</a:t>
            </a:r>
            <a:r>
              <a:rPr lang="en-US" sz="2800"/>
              <a:t>.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0B2D62-6EE4-4453-AE1A-B748D72525FC}"/>
              </a:ext>
            </a:extLst>
          </p:cNvPr>
          <p:cNvSpPr txBox="1"/>
          <p:nvPr/>
        </p:nvSpPr>
        <p:spPr>
          <a:xfrm>
            <a:off x="5971309" y="2230582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b="1"/>
              <a:t>ЖЕЉА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D6D0D2-5152-470B-8FDE-2155F264A35F}"/>
              </a:ext>
            </a:extLst>
          </p:cNvPr>
          <p:cNvSpPr txBox="1"/>
          <p:nvPr/>
        </p:nvSpPr>
        <p:spPr>
          <a:xfrm>
            <a:off x="6585239" y="3315566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b="1"/>
              <a:t>МОГУЋНОСТ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A66F32-C653-496B-8015-CC1BBDF1E782}"/>
              </a:ext>
            </a:extLst>
          </p:cNvPr>
          <p:cNvSpPr txBox="1"/>
          <p:nvPr/>
        </p:nvSpPr>
        <p:spPr>
          <a:xfrm>
            <a:off x="9443605" y="441440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b="1"/>
              <a:t>УСЛОВ</a:t>
            </a:r>
          </a:p>
        </p:txBody>
      </p:sp>
    </p:spTree>
    <p:extLst>
      <p:ext uri="{BB962C8B-B14F-4D97-AF65-F5344CB8AC3E}">
        <p14:creationId xmlns:p14="http://schemas.microsoft.com/office/powerpoint/2010/main" val="10925203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09984-87E6-44C6-B0F1-E472FEB11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826790"/>
            <a:ext cx="9404723" cy="2301076"/>
          </a:xfrm>
        </p:spPr>
        <p:txBody>
          <a:bodyPr/>
          <a:lstStyle/>
          <a:p>
            <a:r>
              <a:rPr lang="en-US" sz="3200" dirty="0" err="1"/>
              <a:t>Шта</a:t>
            </a:r>
            <a:r>
              <a:rPr lang="en-US" sz="3200" dirty="0"/>
              <a:t> </a:t>
            </a:r>
            <a:r>
              <a:rPr lang="en-US" sz="3200" dirty="0" err="1"/>
              <a:t>је</a:t>
            </a:r>
            <a:r>
              <a:rPr lang="en-US" sz="3200" dirty="0"/>
              <a:t> </a:t>
            </a:r>
            <a:r>
              <a:rPr lang="en-US" sz="3200" dirty="0" err="1"/>
              <a:t>потенцијал</a:t>
            </a:r>
            <a:r>
              <a:rPr lang="en-US" sz="3200" dirty="0"/>
              <a:t>?</a:t>
            </a:r>
            <a:br>
              <a:rPr lang="en-US" sz="3200" dirty="0"/>
            </a:br>
            <a:r>
              <a:rPr lang="en-US" sz="3200" b="1" dirty="0" err="1"/>
              <a:t>Потенцијал</a:t>
            </a:r>
            <a:r>
              <a:rPr lang="en-US" sz="3200" dirty="0"/>
              <a:t> </a:t>
            </a:r>
            <a:r>
              <a:rPr lang="en-US" sz="3200" dirty="0" err="1"/>
              <a:t>је</a:t>
            </a:r>
            <a:r>
              <a:rPr lang="en-US" sz="3200" dirty="0"/>
              <a:t> </a:t>
            </a:r>
            <a:r>
              <a:rPr lang="en-US" sz="3200" dirty="0" err="1"/>
              <a:t>глаголски</a:t>
            </a:r>
            <a:r>
              <a:rPr lang="en-US" sz="3200" dirty="0"/>
              <a:t> </a:t>
            </a:r>
            <a:r>
              <a:rPr lang="en-US" sz="3200" dirty="0" err="1"/>
              <a:t>облик</a:t>
            </a:r>
            <a:r>
              <a:rPr lang="en-US" sz="3200" dirty="0"/>
              <a:t> </a:t>
            </a:r>
            <a:r>
              <a:rPr lang="en-US" sz="3200" dirty="0" err="1"/>
              <a:t>који</a:t>
            </a:r>
            <a:r>
              <a:rPr lang="en-US" sz="3200" dirty="0"/>
              <a:t> </a:t>
            </a:r>
            <a:r>
              <a:rPr lang="en-US" sz="3200" dirty="0" err="1"/>
              <a:t>казује</a:t>
            </a:r>
            <a:r>
              <a:rPr lang="en-US" sz="3200" dirty="0"/>
              <a:t> </a:t>
            </a:r>
            <a:r>
              <a:rPr lang="en-US" sz="3200" u="sng" dirty="0" err="1"/>
              <a:t>могућности</a:t>
            </a:r>
            <a:r>
              <a:rPr lang="en-US" sz="3200" u="sng" dirty="0"/>
              <a:t>, </a:t>
            </a:r>
            <a:r>
              <a:rPr lang="en-US" sz="3200" u="sng" dirty="0" err="1"/>
              <a:t>услове</a:t>
            </a:r>
            <a:r>
              <a:rPr lang="en-US" sz="3200" u="sng" dirty="0"/>
              <a:t> и </a:t>
            </a:r>
            <a:r>
              <a:rPr lang="en-US" sz="3200" u="sng" dirty="0" err="1"/>
              <a:t>жеље</a:t>
            </a:r>
            <a:r>
              <a:rPr lang="en-US" sz="3200" dirty="0"/>
              <a:t> </a:t>
            </a:r>
            <a:r>
              <a:rPr lang="en-US" sz="3200" dirty="0" err="1"/>
              <a:t>за</a:t>
            </a:r>
            <a:r>
              <a:rPr lang="en-US" sz="3200" dirty="0"/>
              <a:t> </a:t>
            </a:r>
            <a:r>
              <a:rPr lang="en-US" sz="3200" dirty="0" err="1"/>
              <a:t>вршење</a:t>
            </a:r>
            <a:r>
              <a:rPr lang="en-US" sz="3200" dirty="0"/>
              <a:t> </a:t>
            </a:r>
            <a:r>
              <a:rPr lang="en-US" sz="3200" dirty="0" err="1"/>
              <a:t>радње</a:t>
            </a:r>
            <a:r>
              <a:rPr lang="en-US" sz="3200" dirty="0"/>
              <a:t> и </a:t>
            </a:r>
            <a:r>
              <a:rPr lang="en-US" sz="3200" dirty="0" err="1"/>
              <a:t>он</a:t>
            </a:r>
            <a:r>
              <a:rPr lang="en-US" sz="3200" dirty="0"/>
              <a:t> </a:t>
            </a:r>
            <a:r>
              <a:rPr lang="en-US" sz="3200" dirty="0" err="1"/>
              <a:t>представља</a:t>
            </a:r>
            <a:r>
              <a:rPr lang="en-US" sz="3200" dirty="0"/>
              <a:t> </a:t>
            </a:r>
            <a:r>
              <a:rPr lang="en-US" sz="3200" b="1" dirty="0" err="1"/>
              <a:t>глаголски</a:t>
            </a:r>
            <a:r>
              <a:rPr lang="en-US" sz="3200" b="1" dirty="0"/>
              <a:t> </a:t>
            </a:r>
            <a:r>
              <a:rPr lang="en-US" sz="3200" b="1" dirty="0" err="1"/>
              <a:t>начин</a:t>
            </a:r>
            <a:r>
              <a:rPr lang="en-US" sz="3200" dirty="0"/>
              <a:t>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921BA-7E6F-41A2-893F-10DDF39B4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2" y="3438371"/>
            <a:ext cx="11038577" cy="286544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charset="2"/>
              <a:buChar char="§"/>
            </a:pPr>
            <a:r>
              <a:rPr lang="en-US" sz="3200" dirty="0" err="1"/>
              <a:t>Потенцијал</a:t>
            </a:r>
            <a:r>
              <a:rPr lang="en-US" sz="3200" dirty="0"/>
              <a:t> </a:t>
            </a:r>
            <a:r>
              <a:rPr lang="en-US" sz="3200" dirty="0" err="1"/>
              <a:t>је</a:t>
            </a:r>
            <a:r>
              <a:rPr lang="en-US" sz="3200" dirty="0"/>
              <a:t>:</a:t>
            </a:r>
          </a:p>
          <a:p>
            <a:pPr>
              <a:buFont typeface="Wingdings" charset="2"/>
              <a:buChar char="Ø"/>
            </a:pPr>
            <a:r>
              <a:rPr lang="en-US" sz="3200" dirty="0" err="1"/>
              <a:t>лични</a:t>
            </a:r>
            <a:r>
              <a:rPr lang="en-US" sz="3200" dirty="0"/>
              <a:t> </a:t>
            </a:r>
            <a:r>
              <a:rPr lang="en-US" sz="3200" dirty="0" err="1"/>
              <a:t>глаголски</a:t>
            </a:r>
            <a:r>
              <a:rPr lang="en-US" sz="3200" dirty="0"/>
              <a:t> </a:t>
            </a:r>
            <a:r>
              <a:rPr lang="en-US" sz="3200" dirty="0" err="1"/>
              <a:t>облик</a:t>
            </a:r>
            <a:r>
              <a:rPr lang="en-US" sz="3200" dirty="0"/>
              <a:t> и   </a:t>
            </a:r>
          </a:p>
          <a:p>
            <a:pPr>
              <a:buFont typeface="Wingdings" charset="2"/>
              <a:buChar char="Ø"/>
            </a:pPr>
            <a:r>
              <a:rPr lang="en-US" sz="3200" dirty="0" err="1"/>
              <a:t>сложени</a:t>
            </a:r>
            <a:r>
              <a:rPr lang="en-US" sz="3200" dirty="0"/>
              <a:t> </a:t>
            </a:r>
            <a:r>
              <a:rPr lang="en-US" sz="3200" dirty="0" err="1"/>
              <a:t>глаголски</a:t>
            </a:r>
            <a:r>
              <a:rPr lang="en-US" sz="3200" dirty="0"/>
              <a:t> </a:t>
            </a:r>
            <a:r>
              <a:rPr lang="en-US" sz="3200" dirty="0" err="1"/>
              <a:t>облик</a:t>
            </a:r>
            <a:r>
              <a:rPr lang="en-US" sz="3200" dirty="0"/>
              <a:t>.  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92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4546A-6637-49DA-8753-096E9F807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588819"/>
            <a:ext cx="8825659" cy="2660072"/>
          </a:xfrm>
        </p:spPr>
        <p:txBody>
          <a:bodyPr/>
          <a:lstStyle/>
          <a:p>
            <a:r>
              <a:rPr lang="en-US" sz="2800" b="1" dirty="0"/>
              <a:t>ГРАЂЕЊЕ:</a:t>
            </a:r>
            <a:br>
              <a:rPr lang="en-US" sz="2800" dirty="0"/>
            </a:br>
            <a:r>
              <a:rPr lang="en-US" sz="2800" dirty="0" err="1"/>
              <a:t>Потенцијал</a:t>
            </a:r>
            <a:r>
              <a:rPr lang="en-US" sz="2800" dirty="0"/>
              <a:t> </a:t>
            </a:r>
            <a:r>
              <a:rPr lang="en-US" sz="2800" dirty="0" err="1"/>
              <a:t>се</a:t>
            </a:r>
            <a:r>
              <a:rPr lang="en-US" sz="2800" dirty="0"/>
              <a:t> </a:t>
            </a:r>
            <a:r>
              <a:rPr lang="en-US" sz="2800" dirty="0" err="1"/>
              <a:t>гради</a:t>
            </a:r>
            <a:r>
              <a:rPr lang="en-US" sz="2800" dirty="0"/>
              <a:t> </a:t>
            </a:r>
            <a:r>
              <a:rPr lang="en-US" sz="2800" dirty="0" err="1"/>
              <a:t>од</a:t>
            </a:r>
            <a:r>
              <a:rPr lang="en-US" sz="2800" dirty="0"/>
              <a:t> </a:t>
            </a:r>
            <a:r>
              <a:rPr lang="en-US" sz="2800" dirty="0" err="1"/>
              <a:t>облика</a:t>
            </a:r>
            <a:r>
              <a:rPr lang="en-US" sz="2800" dirty="0"/>
              <a:t> </a:t>
            </a:r>
            <a:r>
              <a:rPr lang="en-US" sz="2800" dirty="0" err="1"/>
              <a:t>аориста</a:t>
            </a:r>
            <a:r>
              <a:rPr lang="en-US" sz="2800" dirty="0"/>
              <a:t> </a:t>
            </a:r>
            <a:r>
              <a:rPr lang="en-US" sz="2800" dirty="0" err="1"/>
              <a:t>помоћног</a:t>
            </a:r>
            <a:r>
              <a:rPr lang="en-US" sz="2800" dirty="0"/>
              <a:t> </a:t>
            </a:r>
            <a:r>
              <a:rPr lang="en-US" sz="2800" dirty="0" err="1"/>
              <a:t>глагола</a:t>
            </a:r>
            <a:r>
              <a:rPr lang="en-US" sz="2800" dirty="0"/>
              <a:t> </a:t>
            </a:r>
            <a:r>
              <a:rPr lang="en-US" sz="2800" dirty="0" err="1"/>
              <a:t>бити</a:t>
            </a:r>
            <a:r>
              <a:rPr lang="en-US" sz="2800" dirty="0"/>
              <a:t> и </a:t>
            </a:r>
            <a:r>
              <a:rPr lang="en-US" sz="2800" dirty="0" err="1"/>
              <a:t>радног</a:t>
            </a:r>
            <a:r>
              <a:rPr lang="en-US" sz="2800" dirty="0"/>
              <a:t> </a:t>
            </a:r>
            <a:r>
              <a:rPr lang="en-US" sz="2800" dirty="0" err="1"/>
              <a:t>глаголског</a:t>
            </a:r>
            <a:r>
              <a:rPr lang="en-US" sz="2800" dirty="0"/>
              <a:t> </a:t>
            </a:r>
            <a:r>
              <a:rPr lang="en-US" sz="2800" dirty="0" err="1"/>
              <a:t>придјева</a:t>
            </a:r>
            <a:r>
              <a:rPr lang="en-US" sz="2800" dirty="0"/>
              <a:t>. </a:t>
            </a:r>
            <a:br>
              <a:rPr lang="en-US" sz="2800" dirty="0"/>
            </a:br>
            <a:r>
              <a:rPr lang="en-US" sz="2800" dirty="0" err="1"/>
              <a:t>Аорист</a:t>
            </a:r>
            <a:r>
              <a:rPr lang="en-US" sz="2800" dirty="0"/>
              <a:t> </a:t>
            </a:r>
            <a:r>
              <a:rPr lang="en-US" sz="2800" dirty="0" err="1"/>
              <a:t>глагола</a:t>
            </a:r>
            <a:r>
              <a:rPr lang="en-US" sz="2800" dirty="0"/>
              <a:t> </a:t>
            </a:r>
            <a:r>
              <a:rPr lang="en-US" sz="2800" dirty="0" err="1"/>
              <a:t>бити</a:t>
            </a:r>
            <a:r>
              <a:rPr lang="en-US" sz="2800" dirty="0"/>
              <a:t> </a:t>
            </a:r>
            <a:r>
              <a:rPr lang="en-US" sz="2800" dirty="0" err="1"/>
              <a:t>употребљава</a:t>
            </a:r>
            <a:r>
              <a:rPr lang="en-US" sz="2800" dirty="0"/>
              <a:t> </a:t>
            </a:r>
            <a:r>
              <a:rPr lang="en-US" sz="2800" dirty="0" err="1"/>
              <a:t>се</a:t>
            </a:r>
            <a:r>
              <a:rPr lang="en-US" sz="2800" dirty="0"/>
              <a:t> </a:t>
            </a:r>
            <a:r>
              <a:rPr lang="en-US" sz="2800" dirty="0" err="1"/>
              <a:t>испред</a:t>
            </a:r>
            <a:r>
              <a:rPr lang="en-US" sz="2800" dirty="0"/>
              <a:t> </a:t>
            </a:r>
            <a:r>
              <a:rPr lang="en-US" sz="2800" dirty="0" err="1"/>
              <a:t>или</a:t>
            </a:r>
            <a:r>
              <a:rPr lang="en-US" sz="2800" dirty="0"/>
              <a:t> </a:t>
            </a:r>
            <a:r>
              <a:rPr lang="en-US" sz="2800" dirty="0" err="1"/>
              <a:t>иза</a:t>
            </a:r>
            <a:r>
              <a:rPr lang="en-US" sz="2800" dirty="0"/>
              <a:t> </a:t>
            </a:r>
            <a:r>
              <a:rPr lang="en-US" sz="2800" dirty="0" err="1"/>
              <a:t>глаголског</a:t>
            </a:r>
            <a:r>
              <a:rPr lang="en-US" sz="2800" dirty="0"/>
              <a:t> </a:t>
            </a:r>
            <a:r>
              <a:rPr lang="en-US" sz="2800" dirty="0" err="1"/>
              <a:t>придјева</a:t>
            </a:r>
            <a:r>
              <a:rPr lang="en-US" sz="2800" dirty="0"/>
              <a:t> </a:t>
            </a:r>
            <a:r>
              <a:rPr lang="en-US" sz="2800" dirty="0" err="1"/>
              <a:t>радног</a:t>
            </a:r>
            <a:r>
              <a:rPr lang="en-US" sz="2800" dirty="0"/>
              <a:t>.</a:t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5373896-4C7C-455A-804B-97EDF113D6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08880"/>
              </p:ext>
            </p:extLst>
          </p:nvPr>
        </p:nvGraphicFramePr>
        <p:xfrm>
          <a:off x="789709" y="3463636"/>
          <a:ext cx="10706382" cy="2617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2705">
                  <a:extLst>
                    <a:ext uri="{9D8B030D-6E8A-4147-A177-3AD203B41FA5}">
                      <a16:colId xmlns:a16="http://schemas.microsoft.com/office/drawing/2014/main" val="4155094850"/>
                    </a:ext>
                  </a:extLst>
                </a:gridCol>
                <a:gridCol w="1059872">
                  <a:extLst>
                    <a:ext uri="{9D8B030D-6E8A-4147-A177-3AD203B41FA5}">
                      <a16:colId xmlns:a16="http://schemas.microsoft.com/office/drawing/2014/main" val="1061361675"/>
                    </a:ext>
                  </a:extLst>
                </a:gridCol>
                <a:gridCol w="2967641">
                  <a:extLst>
                    <a:ext uri="{9D8B030D-6E8A-4147-A177-3AD203B41FA5}">
                      <a16:colId xmlns:a16="http://schemas.microsoft.com/office/drawing/2014/main" val="4048149684"/>
                    </a:ext>
                  </a:extLst>
                </a:gridCol>
                <a:gridCol w="1009996">
                  <a:extLst>
                    <a:ext uri="{9D8B030D-6E8A-4147-A177-3AD203B41FA5}">
                      <a16:colId xmlns:a16="http://schemas.microsoft.com/office/drawing/2014/main" val="139495539"/>
                    </a:ext>
                  </a:extLst>
                </a:gridCol>
                <a:gridCol w="2726168">
                  <a:extLst>
                    <a:ext uri="{9D8B030D-6E8A-4147-A177-3AD203B41FA5}">
                      <a16:colId xmlns:a16="http://schemas.microsoft.com/office/drawing/2014/main" val="86585287"/>
                    </a:ext>
                  </a:extLst>
                </a:gridCol>
              </a:tblGrid>
              <a:tr h="2617723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АОРИСТ ПОМОЋНОГ ГЛАГОЛА БИТИ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РАДНИ ГЛАГОЛСКИ ПРИДЈЕВ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 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ПОТЕНЦИЈАЛ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939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629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638C5-7D8F-427C-8A11-266A5CF20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408" y="630382"/>
            <a:ext cx="8825659" cy="914401"/>
          </a:xfrm>
        </p:spPr>
        <p:txBody>
          <a:bodyPr/>
          <a:lstStyle/>
          <a:p>
            <a:r>
              <a:rPr lang="en-US" sz="2800" dirty="0"/>
              <a:t>ПОГЛЕДАЈТЕ НА ПРИМЈЕРУ ГЛАГОЛА </a:t>
            </a:r>
            <a:r>
              <a:rPr lang="en-US" sz="2800" b="1" dirty="0"/>
              <a:t>УЧИТИ</a:t>
            </a:r>
            <a:r>
              <a:rPr lang="en-US" sz="2800" dirty="0"/>
              <a:t> КАКО СЕ ГРАДИ ПОТЕНЦИЈАЛ: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0E2F4E-B588-4206-8364-0BE1E4E43B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4655127"/>
            <a:ext cx="8825659" cy="1364673"/>
          </a:xfrm>
        </p:spPr>
        <p:txBody>
          <a:bodyPr/>
          <a:lstStyle/>
          <a:p>
            <a:pPr marL="285750" indent="-285750">
              <a:buFont typeface="Wingdings" charset="2"/>
              <a:buChar char="§"/>
            </a:pPr>
            <a:r>
              <a:rPr lang="en-US" sz="2400" dirty="0"/>
              <a:t>У </a:t>
            </a:r>
            <a:r>
              <a:rPr lang="en-US" sz="2400" dirty="0" err="1"/>
              <a:t>трећем</a:t>
            </a:r>
            <a:r>
              <a:rPr lang="en-US" sz="2400" dirty="0"/>
              <a:t> </a:t>
            </a:r>
            <a:r>
              <a:rPr lang="en-US" sz="2400" dirty="0" err="1"/>
              <a:t>лицу</a:t>
            </a:r>
            <a:r>
              <a:rPr lang="en-US" sz="2400" dirty="0"/>
              <a:t> </a:t>
            </a:r>
            <a:r>
              <a:rPr lang="en-US" sz="2400" dirty="0" err="1"/>
              <a:t>множине</a:t>
            </a:r>
            <a:r>
              <a:rPr lang="en-US" sz="2400" dirty="0"/>
              <a:t> </a:t>
            </a:r>
            <a:r>
              <a:rPr lang="en-US" sz="2400" dirty="0" err="1"/>
              <a:t>потенцијала</a:t>
            </a:r>
            <a:r>
              <a:rPr lang="en-US" sz="2400" dirty="0"/>
              <a:t> </a:t>
            </a:r>
            <a:r>
              <a:rPr lang="en-US" sz="2400" dirty="0" err="1"/>
              <a:t>умјесто</a:t>
            </a:r>
            <a:r>
              <a:rPr lang="en-US" sz="2400" dirty="0"/>
              <a:t> </a:t>
            </a:r>
            <a:r>
              <a:rPr lang="en-US" sz="2400" dirty="0" err="1"/>
              <a:t>облика</a:t>
            </a:r>
            <a:r>
              <a:rPr lang="en-US" sz="2400" dirty="0"/>
              <a:t> БИШЕ </a:t>
            </a:r>
            <a:r>
              <a:rPr lang="en-US" sz="2400" dirty="0" err="1"/>
              <a:t>употребљава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облик</a:t>
            </a:r>
            <a:r>
              <a:rPr lang="en-US" sz="2400" dirty="0"/>
              <a:t> БИ.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FAB38AF-EC5B-4918-ACB5-C0AA52AE57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155746"/>
              </p:ext>
            </p:extLst>
          </p:nvPr>
        </p:nvGraphicFramePr>
        <p:xfrm>
          <a:off x="609599" y="1828799"/>
          <a:ext cx="10581266" cy="2670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2707">
                  <a:extLst>
                    <a:ext uri="{9D8B030D-6E8A-4147-A177-3AD203B41FA5}">
                      <a16:colId xmlns:a16="http://schemas.microsoft.com/office/drawing/2014/main" val="2102749917"/>
                    </a:ext>
                  </a:extLst>
                </a:gridCol>
                <a:gridCol w="4700846">
                  <a:extLst>
                    <a:ext uri="{9D8B030D-6E8A-4147-A177-3AD203B41FA5}">
                      <a16:colId xmlns:a16="http://schemas.microsoft.com/office/drawing/2014/main" val="2348876394"/>
                    </a:ext>
                  </a:extLst>
                </a:gridCol>
                <a:gridCol w="3947713">
                  <a:extLst>
                    <a:ext uri="{9D8B030D-6E8A-4147-A177-3AD203B41FA5}">
                      <a16:colId xmlns:a16="http://schemas.microsoft.com/office/drawing/2014/main" val="1944544971"/>
                    </a:ext>
                  </a:extLst>
                </a:gridCol>
              </a:tblGrid>
              <a:tr h="649942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  ЈЕДНИНА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  МНОЖИНА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2270203"/>
                  </a:ext>
                </a:extLst>
              </a:tr>
              <a:tr h="649942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dirty="0"/>
                        <a:t>1.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</a:t>
                      </a:r>
                      <a:r>
                        <a:rPr lang="en-US" dirty="0" err="1"/>
                        <a:t>Ја</a:t>
                      </a:r>
                      <a:r>
                        <a:rPr lang="en-US" dirty="0"/>
                        <a:t>) </a:t>
                      </a:r>
                      <a:r>
                        <a:rPr lang="en-US" dirty="0" err="1"/>
                        <a:t>бих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учио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учила</a:t>
                      </a:r>
                      <a:r>
                        <a:rPr lang="en-US" dirty="0"/>
                        <a:t>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</a:t>
                      </a:r>
                      <a:r>
                        <a:rPr lang="en-US" dirty="0" err="1"/>
                        <a:t>Ми</a:t>
                      </a:r>
                      <a:r>
                        <a:rPr lang="en-US" dirty="0"/>
                        <a:t>) </a:t>
                      </a:r>
                      <a:r>
                        <a:rPr lang="en-US" dirty="0" err="1"/>
                        <a:t>бисмо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учили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училе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1974327"/>
                  </a:ext>
                </a:extLst>
              </a:tr>
              <a:tr h="64994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</a:t>
                      </a:r>
                      <a:r>
                        <a:rPr lang="en-US" dirty="0" err="1"/>
                        <a:t>Ти</a:t>
                      </a:r>
                      <a:r>
                        <a:rPr lang="en-US" dirty="0"/>
                        <a:t>) </a:t>
                      </a:r>
                      <a:r>
                        <a:rPr lang="en-US" dirty="0" err="1"/>
                        <a:t>би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учио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учила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</a:t>
                      </a:r>
                      <a:r>
                        <a:rPr lang="en-US" dirty="0" err="1"/>
                        <a:t>Ви</a:t>
                      </a:r>
                      <a:r>
                        <a:rPr lang="en-US" dirty="0"/>
                        <a:t>) </a:t>
                      </a:r>
                      <a:r>
                        <a:rPr lang="en-US" dirty="0" err="1"/>
                        <a:t>бисте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учили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училе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0634460"/>
                  </a:ext>
                </a:extLst>
              </a:tr>
              <a:tr h="7205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</a:t>
                      </a:r>
                      <a:r>
                        <a:rPr lang="en-US" dirty="0" err="1"/>
                        <a:t>Он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она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оно</a:t>
                      </a:r>
                      <a:r>
                        <a:rPr lang="en-US" dirty="0"/>
                        <a:t>) </a:t>
                      </a:r>
                      <a:r>
                        <a:rPr lang="en-US" dirty="0" err="1"/>
                        <a:t>би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учио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учила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учило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</a:t>
                      </a:r>
                      <a:r>
                        <a:rPr lang="en-US" dirty="0" err="1"/>
                        <a:t>Они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оне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она</a:t>
                      </a:r>
                      <a:r>
                        <a:rPr lang="en-US" dirty="0"/>
                        <a:t>) </a:t>
                      </a:r>
                      <a:r>
                        <a:rPr lang="en-US" dirty="0" err="1"/>
                        <a:t>би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учили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училе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учила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1257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04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D8287-9971-4939-A888-2E98529D9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681" y="464127"/>
            <a:ext cx="9241295" cy="2743199"/>
          </a:xfrm>
        </p:spPr>
        <p:txBody>
          <a:bodyPr/>
          <a:lstStyle/>
          <a:p>
            <a:r>
              <a:rPr lang="en-US" sz="2400" b="1" dirty="0"/>
              <a:t>ПАЗИ!</a:t>
            </a:r>
            <a:br>
              <a:rPr lang="en-US" sz="2400" dirty="0"/>
            </a:br>
            <a:r>
              <a:rPr lang="en-US" sz="2400" dirty="0"/>
              <a:t>У </a:t>
            </a:r>
            <a:r>
              <a:rPr lang="en-US" sz="2400" dirty="0" err="1"/>
              <a:t>говору</a:t>
            </a:r>
            <a:r>
              <a:rPr lang="en-US" sz="2400" dirty="0"/>
              <a:t> 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често</a:t>
            </a:r>
            <a:r>
              <a:rPr lang="en-US" sz="2400" dirty="0"/>
              <a:t> у </a:t>
            </a:r>
            <a:r>
              <a:rPr lang="en-US" sz="2400" dirty="0" err="1"/>
              <a:t>свим</a:t>
            </a:r>
            <a:r>
              <a:rPr lang="en-US" sz="2400" dirty="0"/>
              <a:t> </a:t>
            </a:r>
            <a:r>
              <a:rPr lang="en-US" sz="2400" dirty="0" err="1"/>
              <a:t>лицима</a:t>
            </a:r>
            <a:r>
              <a:rPr lang="en-US" sz="2400" dirty="0"/>
              <a:t> </a:t>
            </a:r>
            <a:r>
              <a:rPr lang="en-US" sz="2400" dirty="0" err="1"/>
              <a:t>чује</a:t>
            </a:r>
            <a:r>
              <a:rPr lang="en-US" sz="2400" dirty="0"/>
              <a:t> </a:t>
            </a:r>
            <a:r>
              <a:rPr lang="en-US" sz="2400" dirty="0" err="1"/>
              <a:t>облик</a:t>
            </a:r>
            <a:r>
              <a:rPr lang="en-US" sz="2400" dirty="0"/>
              <a:t> </a:t>
            </a:r>
            <a:r>
              <a:rPr lang="en-US" sz="2400" dirty="0" err="1"/>
              <a:t>помоћног</a:t>
            </a:r>
            <a:r>
              <a:rPr lang="en-US" sz="2400" dirty="0"/>
              <a:t> </a:t>
            </a:r>
            <a:r>
              <a:rPr lang="en-US" sz="2400" dirty="0" err="1"/>
              <a:t>глагола</a:t>
            </a:r>
            <a:r>
              <a:rPr lang="en-US" sz="2400" dirty="0"/>
              <a:t> </a:t>
            </a:r>
            <a:r>
              <a:rPr lang="en-US" sz="2400" b="1" dirty="0"/>
              <a:t>БИ</a:t>
            </a:r>
            <a:r>
              <a:rPr lang="en-US" sz="2400" dirty="0"/>
              <a:t>, </a:t>
            </a:r>
            <a:r>
              <a:rPr lang="en-US" sz="2400" dirty="0" err="1"/>
              <a:t>али</a:t>
            </a:r>
            <a:r>
              <a:rPr lang="en-US" sz="2400" dirty="0"/>
              <a:t> </a:t>
            </a:r>
            <a:r>
              <a:rPr lang="en-US" sz="2400" dirty="0" err="1"/>
              <a:t>њега</a:t>
            </a:r>
            <a:r>
              <a:rPr lang="en-US" sz="2400" dirty="0"/>
              <a:t> </a:t>
            </a:r>
            <a:r>
              <a:rPr lang="en-US" sz="2400" dirty="0" err="1"/>
              <a:t>књижевно</a:t>
            </a:r>
            <a:r>
              <a:rPr lang="en-US" sz="2400" dirty="0"/>
              <a:t> </a:t>
            </a:r>
            <a:r>
              <a:rPr lang="en-US" sz="2400" dirty="0" err="1"/>
              <a:t>језичка</a:t>
            </a:r>
            <a:r>
              <a:rPr lang="en-US" sz="2400" dirty="0"/>
              <a:t> </a:t>
            </a:r>
            <a:r>
              <a:rPr lang="en-US" sz="2400" dirty="0" err="1"/>
              <a:t>норма</a:t>
            </a:r>
            <a:r>
              <a:rPr lang="en-US" sz="2400" dirty="0"/>
              <a:t>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дозвољава</a:t>
            </a:r>
            <a:r>
              <a:rPr lang="en-US" sz="2400" dirty="0"/>
              <a:t>. </a:t>
            </a:r>
            <a:r>
              <a:rPr lang="en-US" sz="2400" dirty="0" err="1"/>
              <a:t>Стога</a:t>
            </a:r>
            <a:r>
              <a:rPr lang="en-US" sz="2400" dirty="0"/>
              <a:t> </a:t>
            </a:r>
            <a:r>
              <a:rPr lang="en-US" sz="2400" dirty="0" err="1"/>
              <a:t>га</a:t>
            </a:r>
            <a:r>
              <a:rPr lang="en-US" sz="2400" dirty="0"/>
              <a:t>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треба</a:t>
            </a:r>
            <a:r>
              <a:rPr lang="en-US" sz="2400" dirty="0"/>
              <a:t> </a:t>
            </a:r>
            <a:r>
              <a:rPr lang="en-US" sz="2400" dirty="0" err="1"/>
              <a:t>употребљавати</a:t>
            </a:r>
            <a:r>
              <a:rPr lang="en-US" sz="2400" dirty="0"/>
              <a:t> </a:t>
            </a:r>
            <a:r>
              <a:rPr lang="en-US" sz="2400" dirty="0" err="1"/>
              <a:t>ни</a:t>
            </a:r>
            <a:r>
              <a:rPr lang="en-US" sz="2400" dirty="0"/>
              <a:t> у </a:t>
            </a:r>
            <a:r>
              <a:rPr lang="en-US" sz="2400" dirty="0" err="1"/>
              <a:t>писању</a:t>
            </a:r>
            <a:r>
              <a:rPr lang="en-US" sz="2400" dirty="0"/>
              <a:t>. У 1. </a:t>
            </a:r>
            <a:r>
              <a:rPr lang="en-US" sz="2400" dirty="0" err="1"/>
              <a:t>лицу</a:t>
            </a:r>
            <a:r>
              <a:rPr lang="en-US" sz="2400" dirty="0"/>
              <a:t> </a:t>
            </a:r>
            <a:r>
              <a:rPr lang="en-US" sz="2400" dirty="0" err="1"/>
              <a:t>једнине</a:t>
            </a:r>
            <a:r>
              <a:rPr lang="en-US" sz="2400" dirty="0"/>
              <a:t>, </a:t>
            </a:r>
            <a:r>
              <a:rPr lang="en-US" sz="2400" dirty="0" err="1"/>
              <a:t>као</a:t>
            </a:r>
            <a:r>
              <a:rPr lang="en-US" sz="2400" dirty="0"/>
              <a:t> и </a:t>
            </a:r>
            <a:r>
              <a:rPr lang="en-US" sz="2400" dirty="0" err="1"/>
              <a:t>код</a:t>
            </a:r>
            <a:r>
              <a:rPr lang="en-US" sz="2400" dirty="0"/>
              <a:t> </a:t>
            </a:r>
            <a:r>
              <a:rPr lang="en-US" sz="2400" dirty="0" err="1"/>
              <a:t>аориста</a:t>
            </a:r>
            <a:r>
              <a:rPr lang="en-US" sz="2400" dirty="0"/>
              <a:t>, </a:t>
            </a:r>
            <a:r>
              <a:rPr lang="en-US" sz="2400" dirty="0" err="1"/>
              <a:t>пишемо</a:t>
            </a:r>
            <a:r>
              <a:rPr lang="en-US" sz="2400" dirty="0"/>
              <a:t> и </a:t>
            </a:r>
            <a:r>
              <a:rPr lang="en-US" sz="2400" dirty="0" err="1"/>
              <a:t>изговарамо</a:t>
            </a:r>
            <a:r>
              <a:rPr lang="en-US" sz="2400" dirty="0"/>
              <a:t> БИХ, а у 1. и 2. </a:t>
            </a:r>
            <a:r>
              <a:rPr lang="en-US" sz="2400" dirty="0" err="1"/>
              <a:t>лицу</a:t>
            </a:r>
            <a:r>
              <a:rPr lang="en-US" sz="2400" dirty="0"/>
              <a:t> </a:t>
            </a:r>
            <a:r>
              <a:rPr lang="en-US" sz="2400" dirty="0" err="1"/>
              <a:t>множине</a:t>
            </a:r>
            <a:r>
              <a:rPr lang="en-US" sz="2400" dirty="0"/>
              <a:t> </a:t>
            </a:r>
            <a:r>
              <a:rPr lang="en-US" sz="2400" dirty="0" err="1"/>
              <a:t>потенцијала</a:t>
            </a:r>
            <a:r>
              <a:rPr lang="en-US" sz="2400" dirty="0"/>
              <a:t> </a:t>
            </a:r>
            <a:r>
              <a:rPr lang="en-US" sz="2400" dirty="0" err="1"/>
              <a:t>помоћни</a:t>
            </a:r>
            <a:r>
              <a:rPr lang="en-US" sz="2400" dirty="0"/>
              <a:t> </a:t>
            </a:r>
            <a:r>
              <a:rPr lang="en-US" sz="2400" dirty="0" err="1"/>
              <a:t>глагол</a:t>
            </a:r>
            <a:r>
              <a:rPr lang="en-US" sz="2400" dirty="0"/>
              <a:t> </a:t>
            </a:r>
            <a:r>
              <a:rPr lang="en-US" sz="2400" dirty="0" err="1"/>
              <a:t>гласи</a:t>
            </a:r>
            <a:r>
              <a:rPr lang="en-US" sz="2400" dirty="0"/>
              <a:t> </a:t>
            </a:r>
            <a:r>
              <a:rPr lang="en-US" sz="2400" b="1" dirty="0"/>
              <a:t>БИСМО </a:t>
            </a:r>
            <a:r>
              <a:rPr lang="en-US" sz="2400" dirty="0"/>
              <a:t>и </a:t>
            </a:r>
            <a:r>
              <a:rPr lang="en-US" sz="2400" b="1" dirty="0"/>
              <a:t>БИСТЕ</a:t>
            </a:r>
            <a:r>
              <a:rPr lang="en-US" sz="2400" dirty="0"/>
              <a:t>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E798CC6-567E-471D-B22D-237E88111D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044718"/>
              </p:ext>
            </p:extLst>
          </p:nvPr>
        </p:nvGraphicFramePr>
        <p:xfrm>
          <a:off x="1066800" y="3449781"/>
          <a:ext cx="9943102" cy="292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1551">
                  <a:extLst>
                    <a:ext uri="{9D8B030D-6E8A-4147-A177-3AD203B41FA5}">
                      <a16:colId xmlns:a16="http://schemas.microsoft.com/office/drawing/2014/main" val="1351043756"/>
                    </a:ext>
                  </a:extLst>
                </a:gridCol>
                <a:gridCol w="4971551">
                  <a:extLst>
                    <a:ext uri="{9D8B030D-6E8A-4147-A177-3AD203B41FA5}">
                      <a16:colId xmlns:a16="http://schemas.microsoft.com/office/drawing/2014/main" val="2823694142"/>
                    </a:ext>
                  </a:extLst>
                </a:gridCol>
              </a:tblGrid>
              <a:tr h="5846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НИЈЕ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НЕГО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7229240"/>
                  </a:ext>
                </a:extLst>
              </a:tr>
              <a:tr h="584664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ЈА БИ ПИСАО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ЈА БИХ ПИСАО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939437"/>
                  </a:ext>
                </a:extLst>
              </a:tr>
              <a:tr h="584664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МИ БИ ПИСАЛИ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МИ БИСМО ПИСАЛИ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7617620"/>
                  </a:ext>
                </a:extLst>
              </a:tr>
              <a:tr h="584664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ВИ БИ ПИСАЛИ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ВИ БИСТЕ ПИСАЛИ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3565318"/>
                  </a:ext>
                </a:extLst>
              </a:tr>
              <a:tr h="584664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ОНИ БИШЕ ПИСАЛИ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ОНИ БИ ПИСАЛИ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3328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9360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CD431-D59B-4FCF-8387-10699A75E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Потенцијал</a:t>
            </a:r>
            <a:r>
              <a:rPr lang="en-US" dirty="0"/>
              <a:t> </a:t>
            </a:r>
            <a:r>
              <a:rPr lang="en-US" err="1"/>
              <a:t>помоћних</a:t>
            </a:r>
            <a:r>
              <a:rPr lang="en-US" dirty="0"/>
              <a:t> </a:t>
            </a:r>
            <a:r>
              <a:rPr lang="en-US" err="1"/>
              <a:t>глагола</a:t>
            </a:r>
            <a:r>
              <a:rPr lang="en-US" dirty="0"/>
              <a:t> </a:t>
            </a:r>
            <a:r>
              <a:rPr lang="en-US" b="1" dirty="0"/>
              <a:t>БИТИ </a:t>
            </a:r>
            <a:r>
              <a:rPr lang="en-US" dirty="0"/>
              <a:t>и </a:t>
            </a:r>
            <a:r>
              <a:rPr lang="en-US" b="1" dirty="0"/>
              <a:t>ХТЈЕТИ </a:t>
            </a:r>
            <a:r>
              <a:rPr lang="en-US" err="1"/>
              <a:t>гласе</a:t>
            </a:r>
            <a:r>
              <a:rPr lang="en-US" dirty="0"/>
              <a:t>: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63192A12-054F-488D-AA50-25C07839BF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9207430"/>
              </p:ext>
            </p:extLst>
          </p:nvPr>
        </p:nvGraphicFramePr>
        <p:xfrm>
          <a:off x="651163" y="2161309"/>
          <a:ext cx="10391614" cy="382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596">
                  <a:extLst>
                    <a:ext uri="{9D8B030D-6E8A-4147-A177-3AD203B41FA5}">
                      <a16:colId xmlns:a16="http://schemas.microsoft.com/office/drawing/2014/main" val="2637282232"/>
                    </a:ext>
                  </a:extLst>
                </a:gridCol>
                <a:gridCol w="2014103">
                  <a:extLst>
                    <a:ext uri="{9D8B030D-6E8A-4147-A177-3AD203B41FA5}">
                      <a16:colId xmlns:a16="http://schemas.microsoft.com/office/drawing/2014/main" val="1414131944"/>
                    </a:ext>
                  </a:extLst>
                </a:gridCol>
                <a:gridCol w="2599305">
                  <a:extLst>
                    <a:ext uri="{9D8B030D-6E8A-4147-A177-3AD203B41FA5}">
                      <a16:colId xmlns:a16="http://schemas.microsoft.com/office/drawing/2014/main" val="3874009394"/>
                    </a:ext>
                  </a:extLst>
                </a:gridCol>
                <a:gridCol w="2599305">
                  <a:extLst>
                    <a:ext uri="{9D8B030D-6E8A-4147-A177-3AD203B41FA5}">
                      <a16:colId xmlns:a16="http://schemas.microsoft.com/office/drawing/2014/main" val="2222783896"/>
                    </a:ext>
                  </a:extLst>
                </a:gridCol>
                <a:gridCol w="2599305">
                  <a:extLst>
                    <a:ext uri="{9D8B030D-6E8A-4147-A177-3AD203B41FA5}">
                      <a16:colId xmlns:a16="http://schemas.microsoft.com/office/drawing/2014/main" val="2026510686"/>
                    </a:ext>
                  </a:extLst>
                </a:gridCol>
              </a:tblGrid>
              <a:tr h="95682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ЈЕДНИНА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МНОЖИНА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ЈЕДНИНА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МНОЖИНА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8643825"/>
                  </a:ext>
                </a:extLst>
              </a:tr>
              <a:tr h="9568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 err="1"/>
                        <a:t>Бих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био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Бисмо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били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Бих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хтио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Бисмо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хтјели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015281"/>
                  </a:ext>
                </a:extLst>
              </a:tr>
              <a:tr h="9568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 err="1"/>
                        <a:t>Би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био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Бисте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били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Би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хтио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Бисте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хтјели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156844"/>
                  </a:ext>
                </a:extLst>
              </a:tr>
              <a:tr h="9568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 err="1"/>
                        <a:t>Би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био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Би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били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Би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хтио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Би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хтјели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7441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1751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21166-0DE0-44FF-B104-1E23F7D23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49367"/>
          </a:xfrm>
        </p:spPr>
        <p:txBody>
          <a:bodyPr/>
          <a:lstStyle/>
          <a:p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вјежбање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D34D7-0654-4359-9F2E-47CB5DE87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549" y="1429464"/>
            <a:ext cx="10941594" cy="49713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Допуни</a:t>
            </a:r>
            <a:r>
              <a:rPr lang="en-US" dirty="0"/>
              <a:t> </a:t>
            </a:r>
            <a:r>
              <a:rPr lang="en-US" dirty="0" err="1"/>
              <a:t>тврдњу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    </a:t>
            </a:r>
            <a:r>
              <a:rPr lang="en-US" dirty="0" err="1"/>
              <a:t>Потенцијал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__________ и __________ </a:t>
            </a:r>
            <a:r>
              <a:rPr lang="en-US" dirty="0" err="1"/>
              <a:t>глаголски</a:t>
            </a:r>
            <a:r>
              <a:rPr lang="en-US" dirty="0"/>
              <a:t> </a:t>
            </a:r>
            <a:r>
              <a:rPr lang="en-US" dirty="0" err="1"/>
              <a:t>облик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    </a:t>
            </a:r>
            <a:r>
              <a:rPr lang="en-US" dirty="0" err="1"/>
              <a:t>Гради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______________________________________________________________ 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Препознај</a:t>
            </a:r>
            <a:r>
              <a:rPr lang="en-US" dirty="0"/>
              <a:t> </a:t>
            </a:r>
            <a:r>
              <a:rPr lang="en-US" dirty="0" err="1"/>
              <a:t>облике</a:t>
            </a:r>
            <a:r>
              <a:rPr lang="en-US" dirty="0"/>
              <a:t> </a:t>
            </a:r>
            <a:r>
              <a:rPr lang="en-US" dirty="0" err="1"/>
              <a:t>потенцијала</a:t>
            </a:r>
            <a:r>
              <a:rPr lang="en-US" dirty="0"/>
              <a:t> у </a:t>
            </a:r>
            <a:r>
              <a:rPr lang="en-US" dirty="0" err="1"/>
              <a:t>сљедећим</a:t>
            </a:r>
            <a:r>
              <a:rPr lang="en-US" dirty="0"/>
              <a:t> </a:t>
            </a:r>
            <a:r>
              <a:rPr lang="en-US" dirty="0" err="1"/>
              <a:t>реченицама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    а) </a:t>
            </a:r>
            <a:r>
              <a:rPr lang="en-US" dirty="0" err="1"/>
              <a:t>Тако</a:t>
            </a:r>
            <a:r>
              <a:rPr lang="en-US" dirty="0"/>
              <a:t> </a:t>
            </a:r>
            <a:r>
              <a:rPr lang="en-US" dirty="0" err="1"/>
              <a:t>бих</a:t>
            </a:r>
            <a:r>
              <a:rPr lang="en-US" dirty="0"/>
              <a:t> </a:t>
            </a:r>
            <a:r>
              <a:rPr lang="en-US" dirty="0" err="1"/>
              <a:t>појела</a:t>
            </a:r>
            <a:r>
              <a:rPr lang="en-US" dirty="0"/>
              <a:t> </a:t>
            </a:r>
            <a:r>
              <a:rPr lang="en-US" dirty="0" err="1"/>
              <a:t>сладолед</a:t>
            </a:r>
            <a:r>
              <a:rPr lang="en-US" dirty="0"/>
              <a:t>!</a:t>
            </a:r>
          </a:p>
          <a:p>
            <a:pPr marL="0" indent="0">
              <a:buNone/>
            </a:pPr>
            <a:r>
              <a:rPr lang="en-US" dirty="0"/>
              <a:t>    б) </a:t>
            </a:r>
            <a:r>
              <a:rPr lang="en-US" dirty="0" err="1"/>
              <a:t>Ми</a:t>
            </a:r>
            <a:r>
              <a:rPr lang="en-US" dirty="0"/>
              <a:t> </a:t>
            </a:r>
            <a:r>
              <a:rPr lang="en-US" dirty="0" err="1"/>
              <a:t>бисмо</a:t>
            </a:r>
            <a:r>
              <a:rPr lang="en-US" dirty="0"/>
              <a:t> </a:t>
            </a:r>
            <a:r>
              <a:rPr lang="en-US" dirty="0" err="1"/>
              <a:t>попричали</a:t>
            </a:r>
            <a:r>
              <a:rPr lang="en-US" dirty="0"/>
              <a:t> с </a:t>
            </a:r>
            <a:r>
              <a:rPr lang="en-US" dirty="0" err="1"/>
              <a:t>разредним</a:t>
            </a:r>
            <a:r>
              <a:rPr lang="en-US" dirty="0"/>
              <a:t> </a:t>
            </a:r>
            <a:r>
              <a:rPr lang="en-US" dirty="0" err="1"/>
              <a:t>старјешином</a:t>
            </a:r>
            <a:r>
              <a:rPr lang="en-US" dirty="0"/>
              <a:t> </a:t>
            </a:r>
            <a:r>
              <a:rPr lang="en-US" dirty="0" err="1"/>
              <a:t>око</a:t>
            </a:r>
            <a:r>
              <a:rPr lang="en-US" dirty="0"/>
              <a:t> </a:t>
            </a:r>
            <a:r>
              <a:rPr lang="en-US" dirty="0" err="1"/>
              <a:t>тога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    в) </a:t>
            </a:r>
            <a:r>
              <a:rPr lang="en-US" dirty="0" err="1"/>
              <a:t>Покушали</a:t>
            </a:r>
            <a:r>
              <a:rPr lang="en-US" dirty="0"/>
              <a:t> </a:t>
            </a:r>
            <a:r>
              <a:rPr lang="en-US" dirty="0" err="1"/>
              <a:t>бисмо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Милицу</a:t>
            </a:r>
            <a:r>
              <a:rPr lang="en-US" dirty="0"/>
              <a:t> </a:t>
            </a:r>
            <a:r>
              <a:rPr lang="en-US" dirty="0" err="1"/>
              <a:t>ослободимо</a:t>
            </a:r>
            <a:r>
              <a:rPr lang="en-US" dirty="0"/>
              <a:t> </a:t>
            </a:r>
            <a:r>
              <a:rPr lang="en-US" dirty="0" err="1"/>
              <a:t>страха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воде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    г) </a:t>
            </a:r>
            <a:r>
              <a:rPr lang="en-US" dirty="0" err="1"/>
              <a:t>Треба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прође</a:t>
            </a:r>
            <a:r>
              <a:rPr lang="en-US" dirty="0"/>
              <a:t> </a:t>
            </a:r>
            <a:r>
              <a:rPr lang="en-US" dirty="0" err="1"/>
              <a:t>много</a:t>
            </a:r>
            <a:r>
              <a:rPr lang="en-US" dirty="0"/>
              <a:t> </a:t>
            </a:r>
            <a:r>
              <a:rPr lang="en-US" dirty="0" err="1"/>
              <a:t>времена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бисмо</a:t>
            </a:r>
            <a:r>
              <a:rPr lang="en-US" dirty="0"/>
              <a:t> </a:t>
            </a:r>
            <a:r>
              <a:rPr lang="en-US" dirty="0" err="1"/>
              <a:t>схватили</a:t>
            </a:r>
            <a:r>
              <a:rPr lang="en-US" dirty="0"/>
              <a:t> </a:t>
            </a:r>
            <a:r>
              <a:rPr lang="en-US" dirty="0" err="1"/>
              <a:t>смисао</a:t>
            </a:r>
            <a:r>
              <a:rPr lang="en-US" dirty="0"/>
              <a:t> </a:t>
            </a:r>
            <a:r>
              <a:rPr lang="en-US" dirty="0" err="1"/>
              <a:t>родитељских</a:t>
            </a:r>
            <a:r>
              <a:rPr lang="en-US" dirty="0"/>
              <a:t>   </a:t>
            </a:r>
            <a:r>
              <a:rPr lang="en-US" dirty="0" err="1"/>
              <a:t>савјета</a:t>
            </a:r>
            <a:r>
              <a:rPr lang="en-US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0D63C5-28EA-4EF4-95E0-15D8CD9A2FEF}"/>
              </a:ext>
            </a:extLst>
          </p:cNvPr>
          <p:cNvSpPr txBox="1"/>
          <p:nvPr/>
        </p:nvSpPr>
        <p:spPr>
          <a:xfrm>
            <a:off x="2867891" y="1801091"/>
            <a:ext cx="109451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/>
              <a:t>личан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66ACE0-6B54-40A1-AA34-A0643BD49DA6}"/>
              </a:ext>
            </a:extLst>
          </p:cNvPr>
          <p:cNvSpPr txBox="1"/>
          <p:nvPr/>
        </p:nvSpPr>
        <p:spPr>
          <a:xfrm>
            <a:off x="4479348" y="1791566"/>
            <a:ext cx="1149928" cy="3831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/>
              <a:t>сложен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656FBE-07AC-437C-B026-D9BCC92030A4}"/>
              </a:ext>
            </a:extLst>
          </p:cNvPr>
          <p:cNvSpPr txBox="1"/>
          <p:nvPr/>
        </p:nvSpPr>
        <p:spPr>
          <a:xfrm>
            <a:off x="2710296" y="2239241"/>
            <a:ext cx="768927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аориста</a:t>
            </a:r>
            <a:r>
              <a:rPr lang="en-US" dirty="0"/>
              <a:t> </a:t>
            </a:r>
            <a:r>
              <a:rPr lang="en-US" dirty="0" err="1"/>
              <a:t>помоћног</a:t>
            </a:r>
            <a:r>
              <a:rPr lang="en-US" dirty="0"/>
              <a:t> </a:t>
            </a:r>
            <a:r>
              <a:rPr lang="en-US" dirty="0" err="1"/>
              <a:t>глагола</a:t>
            </a:r>
            <a:r>
              <a:rPr lang="en-US" dirty="0"/>
              <a:t> </a:t>
            </a:r>
            <a:r>
              <a:rPr lang="en-US" dirty="0" err="1"/>
              <a:t>бити</a:t>
            </a:r>
            <a:r>
              <a:rPr lang="en-US" dirty="0"/>
              <a:t> и </a:t>
            </a:r>
            <a:r>
              <a:rPr lang="en-US" dirty="0" err="1"/>
              <a:t>радног</a:t>
            </a:r>
            <a:r>
              <a:rPr lang="en-US" dirty="0"/>
              <a:t> </a:t>
            </a:r>
            <a:r>
              <a:rPr lang="en-US" dirty="0" err="1"/>
              <a:t>глаголског</a:t>
            </a:r>
            <a:r>
              <a:rPr lang="en-US" dirty="0"/>
              <a:t> </a:t>
            </a:r>
            <a:r>
              <a:rPr lang="en-US" dirty="0" err="1"/>
              <a:t>придјева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B16DF4-8068-4298-AF4F-D7203168B387}"/>
              </a:ext>
            </a:extLst>
          </p:cNvPr>
          <p:cNvSpPr txBox="1"/>
          <p:nvPr/>
        </p:nvSpPr>
        <p:spPr>
          <a:xfrm>
            <a:off x="1800225" y="3601315"/>
            <a:ext cx="18288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_____________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1BE372-50B0-4EBE-9A6E-1A3343AB7B9F}"/>
              </a:ext>
            </a:extLst>
          </p:cNvPr>
          <p:cNvSpPr txBox="1"/>
          <p:nvPr/>
        </p:nvSpPr>
        <p:spPr>
          <a:xfrm>
            <a:off x="1679864" y="4035136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_____________________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F842DF-372A-4CAF-ADBB-D8CC6C5CB674}"/>
              </a:ext>
            </a:extLst>
          </p:cNvPr>
          <p:cNvSpPr txBox="1"/>
          <p:nvPr/>
        </p:nvSpPr>
        <p:spPr>
          <a:xfrm>
            <a:off x="1171576" y="4468956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____________________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4FBE24-EE78-4A4E-A413-735E9A577738}"/>
              </a:ext>
            </a:extLst>
          </p:cNvPr>
          <p:cNvSpPr txBox="1"/>
          <p:nvPr/>
        </p:nvSpPr>
        <p:spPr>
          <a:xfrm>
            <a:off x="5803324" y="4875069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5566976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Ion</vt:lpstr>
      <vt:lpstr>ПОТЕНЦИЈАЛ</vt:lpstr>
      <vt:lpstr>Обратите пажњу на значење истакнутих глаголских облика у сљедећим реченицама:</vt:lpstr>
      <vt:lpstr>Покушајте уочити значење глаголских облика у сљедећим реченицама:</vt:lpstr>
      <vt:lpstr>Шта је потенцијал? Потенцијал је глаголски облик који казује могућности, услове и жеље за вршење радње и он представља глаголски начин.</vt:lpstr>
      <vt:lpstr>ГРАЂЕЊЕ: Потенцијал се гради од облика аориста помоћног глагола бити и радног глаголског придјева.  Аорист глагола бити употребљава се испред или иза глаголског придјева радног. </vt:lpstr>
      <vt:lpstr>ПОГЛЕДАЈТЕ НА ПРИМЈЕРУ ГЛАГОЛА УЧИТИ КАКО СЕ ГРАДИ ПОТЕНЦИЈАЛ:</vt:lpstr>
      <vt:lpstr>ПАЗИ! У говору се често у свим лицима чује облик помоћног глагола БИ, али њега књижевно језичка норма не дозвољава. Стога га не треба употребљавати ни у писању. У 1. лицу једнине, као и код аориста, пишемо и изговарамо БИХ, а у 1. и 2. лицу множине потенцијала помоћни глагол гласи БИСМО и БИСТЕ.</vt:lpstr>
      <vt:lpstr>Потенцијал помоћних глагола БИТИ и ХТЈЕТИ гласе:</vt:lpstr>
      <vt:lpstr>За вјежбање:</vt:lpstr>
      <vt:lpstr>PowerPoint Presentation</vt:lpstr>
      <vt:lpstr>За задаћу: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548</cp:revision>
  <dcterms:created xsi:type="dcterms:W3CDTF">2020-04-24T09:27:57Z</dcterms:created>
  <dcterms:modified xsi:type="dcterms:W3CDTF">2020-04-24T11:44:02Z</dcterms:modified>
</cp:coreProperties>
</file>